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5" r:id="rId8"/>
    <p:sldId id="264" r:id="rId9"/>
    <p:sldId id="262" r:id="rId10"/>
    <p:sldId id="261" r:id="rId11"/>
    <p:sldId id="266" r:id="rId12"/>
    <p:sldId id="267" r:id="rId13"/>
    <p:sldId id="268" r:id="rId14"/>
    <p:sldId id="269" r:id="rId15"/>
    <p:sldId id="270" r:id="rId16"/>
    <p:sldId id="271" r:id="rId17"/>
    <p:sldId id="272" r:id="rId18"/>
    <p:sldId id="273" r:id="rId19"/>
    <p:sldId id="275" r:id="rId20"/>
    <p:sldId id="277" r:id="rId21"/>
    <p:sldId id="276" r:id="rId22"/>
    <p:sldId id="290" r:id="rId23"/>
    <p:sldId id="278" r:id="rId24"/>
    <p:sldId id="279" r:id="rId25"/>
    <p:sldId id="280" r:id="rId26"/>
    <p:sldId id="281" r:id="rId27"/>
    <p:sldId id="282" r:id="rId28"/>
    <p:sldId id="289" r:id="rId29"/>
    <p:sldId id="283" r:id="rId30"/>
    <p:sldId id="284" r:id="rId31"/>
    <p:sldId id="285" r:id="rId32"/>
    <p:sldId id="288" r:id="rId33"/>
    <p:sldId id="286" r:id="rId34"/>
    <p:sldId id="287" r:id="rId35"/>
    <p:sldId id="291" r:id="rId36"/>
    <p:sldId id="300" r:id="rId37"/>
    <p:sldId id="302" r:id="rId38"/>
    <p:sldId id="315" r:id="rId39"/>
    <p:sldId id="316" r:id="rId40"/>
    <p:sldId id="303" r:id="rId41"/>
    <p:sldId id="317" r:id="rId42"/>
    <p:sldId id="294" r:id="rId43"/>
    <p:sldId id="292" r:id="rId44"/>
    <p:sldId id="304" r:id="rId45"/>
    <p:sldId id="305" r:id="rId46"/>
    <p:sldId id="306" r:id="rId47"/>
    <p:sldId id="307" r:id="rId48"/>
    <p:sldId id="319" r:id="rId49"/>
    <p:sldId id="308" r:id="rId50"/>
    <p:sldId id="309" r:id="rId51"/>
    <p:sldId id="295" r:id="rId52"/>
    <p:sldId id="293" r:id="rId53"/>
    <p:sldId id="310" r:id="rId54"/>
    <p:sldId id="311" r:id="rId55"/>
    <p:sldId id="312" r:id="rId56"/>
    <p:sldId id="296" r:id="rId57"/>
    <p:sldId id="320" r:id="rId58"/>
    <p:sldId id="324" r:id="rId59"/>
    <p:sldId id="325" r:id="rId60"/>
    <p:sldId id="332" r:id="rId61"/>
    <p:sldId id="326" r:id="rId62"/>
    <p:sldId id="333" r:id="rId63"/>
    <p:sldId id="334" r:id="rId64"/>
    <p:sldId id="335" r:id="rId65"/>
    <p:sldId id="322" r:id="rId66"/>
    <p:sldId id="321" r:id="rId67"/>
    <p:sldId id="327" r:id="rId68"/>
    <p:sldId id="328" r:id="rId69"/>
    <p:sldId id="329" r:id="rId70"/>
    <p:sldId id="323" r:id="rId71"/>
    <p:sldId id="331" r:id="rId72"/>
    <p:sldId id="330" r:id="rId73"/>
    <p:sldId id="297" r:id="rId74"/>
    <p:sldId id="298" r:id="rId75"/>
    <p:sldId id="299" r:id="rId76"/>
    <p:sldId id="318"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4/17/2016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4/17/2016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cccure.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mindcert.com/category/mind-maps/ciss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mindcert.com/category/mind-maps/ciss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corexchange.com/blog/disaster-recovery-hot-warm-cold-sites-key-differences" TargetMode="External"/><Relationship Id="rId2" Type="http://schemas.openxmlformats.org/officeDocument/2006/relationships/hyperlink" Target="https://en.wikipedia.org/wiki/Standard_RAID_level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mindcert.com/category/mind-maps/cis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example.com/changePassword?userID=1&amp;newPassword=foobar" TargetMode="External"/><Relationship Id="rId2" Type="http://schemas.openxmlformats.org/officeDocument/2006/relationships/hyperlink" Target="http://example.com/?variable=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mindcert.com/category/mind-maps/cissp/"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resources.infosecinstitute.com/hacking-satellite-look-up-to-the-sky/"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cccure.org/Documents/HISM/039-041.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en.wikipedia.org/wiki/Authorization" TargetMode="External"/><Relationship Id="rId2" Type="http://schemas.openxmlformats.org/officeDocument/2006/relationships/hyperlink" Target="https://en.wikipedia.org/wiki/Open_standard"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passcape.com/windows_password_recovery_windows_faq"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cisspstudy.blogspot.com/2007/05/types-of-access-control.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mindcert.com/category/mind-maps/cissp/"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www.mindcert.com/category/mind-maps/cissp/"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mindcert.com/category/mind-maps/cissp/"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www.mindcert.com/category/mind-maps/cissp/"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www.google.com/url?sa=t&amp;rct=j&amp;q=&amp;esrc=s&amp;source=web&amp;cd=1&amp;ved=0ahUKEwiZ_5rTmZfMAhWiuoMKHev0AIMQFggdMAA&amp;url=http%3A%2F%2Fwww.kilala.nl%2FSysadmin%2FImages%2FCISSP_Summary_V1.1.pdf&amp;usg=AFQjCNE6_ViFnOV8Ea6s9qcpaOcJvSndKQ"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CISSP Certified - The Easy Way</a:t>
            </a:r>
          </a:p>
        </p:txBody>
      </p:sp>
      <p:sp>
        <p:nvSpPr>
          <p:cNvPr id="3" name="Subtitle 2"/>
          <p:cNvSpPr>
            <a:spLocks noGrp="1"/>
          </p:cNvSpPr>
          <p:nvPr>
            <p:ph type="subTitle" idx="1"/>
          </p:nvPr>
        </p:nvSpPr>
        <p:spPr/>
        <p:txBody>
          <a:bodyPr/>
          <a:lstStyle/>
          <a:p>
            <a:r>
              <a:rPr lang="en-US" dirty="0"/>
              <a:t>Lessons from a Newly Minted CISSP</a:t>
            </a:r>
          </a:p>
        </p:txBody>
      </p:sp>
    </p:spTree>
    <p:extLst>
      <p:ext uri="{BB962C8B-B14F-4D97-AF65-F5344CB8AC3E}">
        <p14:creationId xmlns:p14="http://schemas.microsoft.com/office/powerpoint/2010/main" val="90222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Lesson 8</a:t>
            </a:r>
            <a:br>
              <a:rPr lang="en-US" b="1" dirty="0"/>
            </a:br>
            <a:r>
              <a:rPr lang="en-US" b="1" dirty="0"/>
              <a:t>Software Development Security</a:t>
            </a:r>
            <a:endParaRPr lang="en-US" dirty="0"/>
          </a:p>
        </p:txBody>
      </p:sp>
      <p:sp>
        <p:nvSpPr>
          <p:cNvPr id="3" name="Content Placeholder 2"/>
          <p:cNvSpPr>
            <a:spLocks noGrp="1"/>
          </p:cNvSpPr>
          <p:nvPr>
            <p:ph idx="1"/>
          </p:nvPr>
        </p:nvSpPr>
        <p:spPr/>
        <p:txBody>
          <a:bodyPr>
            <a:normAutofit lnSpcReduction="10000"/>
          </a:bodyPr>
          <a:lstStyle/>
          <a:p>
            <a:r>
              <a:rPr lang="en-US" dirty="0"/>
              <a:t>Security in the software development lifecycle – Know the rings and how they work</a:t>
            </a:r>
          </a:p>
          <a:p>
            <a:r>
              <a:rPr lang="en-US" dirty="0"/>
              <a:t>Development environment security controls</a:t>
            </a:r>
          </a:p>
          <a:p>
            <a:r>
              <a:rPr lang="en-US" dirty="0"/>
              <a:t>Software security effectiveness – know what stops &lt;Script&gt; and injection attacks</a:t>
            </a:r>
          </a:p>
          <a:p>
            <a:r>
              <a:rPr lang="en-US" dirty="0"/>
              <a:t>Acquired software security impact – Know shrink-wrap vs. malicious attacks vs. purposeful backdoors </a:t>
            </a:r>
          </a:p>
          <a:p>
            <a:endParaRPr lang="en-US" dirty="0"/>
          </a:p>
        </p:txBody>
      </p:sp>
    </p:spTree>
    <p:extLst>
      <p:ext uri="{BB962C8B-B14F-4D97-AF65-F5344CB8AC3E}">
        <p14:creationId xmlns:p14="http://schemas.microsoft.com/office/powerpoint/2010/main" val="3870373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On to Lesson 1…</a:t>
            </a:r>
          </a:p>
        </p:txBody>
      </p:sp>
    </p:spTree>
    <p:extLst>
      <p:ext uri="{BB962C8B-B14F-4D97-AF65-F5344CB8AC3E}">
        <p14:creationId xmlns:p14="http://schemas.microsoft.com/office/powerpoint/2010/main" val="1354993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Lesson 1</a:t>
            </a:r>
            <a:br>
              <a:rPr lang="en-US" b="1" dirty="0"/>
            </a:br>
            <a:r>
              <a:rPr lang="en-US" b="1" dirty="0"/>
              <a:t>Security and Risk Management </a:t>
            </a:r>
            <a:endParaRPr lang="en-US" dirty="0"/>
          </a:p>
        </p:txBody>
      </p:sp>
      <p:sp>
        <p:nvSpPr>
          <p:cNvPr id="3" name="Content Placeholder 2"/>
          <p:cNvSpPr>
            <a:spLocks noGrp="1"/>
          </p:cNvSpPr>
          <p:nvPr>
            <p:ph idx="1"/>
          </p:nvPr>
        </p:nvSpPr>
        <p:spPr/>
        <p:txBody>
          <a:bodyPr>
            <a:normAutofit fontScale="92500" lnSpcReduction="10000"/>
          </a:bodyPr>
          <a:lstStyle/>
          <a:p>
            <a:pPr marL="0" lvl="0" indent="0" eaLnBrk="0" fontAlgn="base" hangingPunct="0">
              <a:lnSpc>
                <a:spcPct val="100000"/>
              </a:lnSpc>
              <a:spcBef>
                <a:spcPct val="0"/>
              </a:spcBef>
              <a:spcAft>
                <a:spcPct val="0"/>
              </a:spcAft>
              <a:buSzTx/>
              <a:buFontTx/>
              <a:buChar char="•"/>
            </a:pPr>
            <a:r>
              <a:rPr lang="en-US" altLang="en-US" dirty="0">
                <a:latin typeface="Arial" panose="020B0604020202020204" pitchFamily="34" charset="0"/>
              </a:rPr>
              <a:t>Confidentiality, integrity, and availability concepts  - Know CIA  by Heart</a:t>
            </a:r>
          </a:p>
          <a:p>
            <a:pPr marL="0" lvl="0" indent="0" eaLnBrk="0" fontAlgn="base" hangingPunct="0">
              <a:lnSpc>
                <a:spcPct val="100000"/>
              </a:lnSpc>
              <a:spcBef>
                <a:spcPct val="0"/>
              </a:spcBef>
              <a:spcAft>
                <a:spcPct val="0"/>
              </a:spcAft>
              <a:buSzTx/>
              <a:buFontTx/>
              <a:buChar char="•"/>
            </a:pP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SzTx/>
              <a:buFontTx/>
              <a:buChar char="•"/>
            </a:pPr>
            <a:r>
              <a:rPr lang="en-US" altLang="en-US" dirty="0">
                <a:latin typeface="Arial" panose="020B0604020202020204" pitchFamily="34" charset="0"/>
              </a:rPr>
              <a:t>Security governance principles – Oversight and ITIL will help you out here</a:t>
            </a:r>
          </a:p>
          <a:p>
            <a:pPr marL="0" lvl="0" indent="0" eaLnBrk="0" fontAlgn="base" hangingPunct="0">
              <a:lnSpc>
                <a:spcPct val="100000"/>
              </a:lnSpc>
              <a:spcBef>
                <a:spcPct val="0"/>
              </a:spcBef>
              <a:spcAft>
                <a:spcPct val="0"/>
              </a:spcAft>
              <a:buSzTx/>
              <a:buFontTx/>
              <a:buChar char="•"/>
            </a:pP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SzTx/>
              <a:buFontTx/>
              <a:buChar char="•"/>
            </a:pPr>
            <a:r>
              <a:rPr lang="en-US" altLang="en-US" dirty="0">
                <a:latin typeface="Arial" panose="020B0604020202020204" pitchFamily="34" charset="0"/>
              </a:rPr>
              <a:t>Compliance, Legal and Regulatory Issues – SOX and Regulatory Guidelines – There will be “memorization” questions on the test</a:t>
            </a:r>
          </a:p>
          <a:p>
            <a:pPr marL="0" lvl="0" indent="0" eaLnBrk="0" fontAlgn="base" hangingPunct="0">
              <a:lnSpc>
                <a:spcPct val="100000"/>
              </a:lnSpc>
              <a:spcBef>
                <a:spcPct val="0"/>
              </a:spcBef>
              <a:spcAft>
                <a:spcPct val="0"/>
              </a:spcAft>
              <a:buSzTx/>
              <a:buNone/>
            </a:pP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SzTx/>
              <a:buFontTx/>
              <a:buChar char="•"/>
            </a:pPr>
            <a:r>
              <a:rPr lang="en-US" altLang="en-US" dirty="0">
                <a:latin typeface="Arial" panose="020B0604020202020204" pitchFamily="34" charset="0"/>
              </a:rPr>
              <a:t>Professional ethics – Know the ISC2 code by heart</a:t>
            </a:r>
          </a:p>
          <a:p>
            <a:pPr marL="0" lvl="0" indent="0" eaLnBrk="0" fontAlgn="base" hangingPunct="0">
              <a:lnSpc>
                <a:spcPct val="100000"/>
              </a:lnSpc>
              <a:spcBef>
                <a:spcPct val="0"/>
              </a:spcBef>
              <a:spcAft>
                <a:spcPct val="0"/>
              </a:spcAft>
              <a:buSzTx/>
              <a:buFontTx/>
              <a:buChar char="•"/>
            </a:pP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SzTx/>
              <a:buFontTx/>
              <a:buChar char="•"/>
            </a:pPr>
            <a:r>
              <a:rPr lang="en-US" altLang="en-US" dirty="0">
                <a:latin typeface="Arial" panose="020B0604020202020204" pitchFamily="34" charset="0"/>
              </a:rPr>
              <a:t>Security policies, standards, procedures and guidelines – be sure and know how these differ in an organization, what is “suggested” vs. “mandatory”</a:t>
            </a:r>
          </a:p>
          <a:p>
            <a:endParaRPr lang="en-US" dirty="0"/>
          </a:p>
        </p:txBody>
      </p:sp>
    </p:spTree>
    <p:extLst>
      <p:ext uri="{BB962C8B-B14F-4D97-AF65-F5344CB8AC3E}">
        <p14:creationId xmlns:p14="http://schemas.microsoft.com/office/powerpoint/2010/main" val="3572838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rPr>
              <a:t>Confidentiality, Integrity, and Availability</a:t>
            </a:r>
            <a:endParaRPr lang="en-US" dirty="0"/>
          </a:p>
        </p:txBody>
      </p:sp>
      <p:sp>
        <p:nvSpPr>
          <p:cNvPr id="3" name="Content Placeholder 2"/>
          <p:cNvSpPr>
            <a:spLocks noGrp="1"/>
          </p:cNvSpPr>
          <p:nvPr>
            <p:ph idx="1"/>
          </p:nvPr>
        </p:nvSpPr>
        <p:spPr/>
        <p:txBody>
          <a:bodyPr>
            <a:normAutofit/>
          </a:bodyPr>
          <a:lstStyle/>
          <a:p>
            <a:r>
              <a:rPr lang="en-US" dirty="0"/>
              <a:t>Often times called the Security Triad</a:t>
            </a:r>
          </a:p>
          <a:p>
            <a:r>
              <a:rPr lang="en-US" dirty="0"/>
              <a:t>Confidentiality: Has everything to do with Encryption</a:t>
            </a:r>
          </a:p>
          <a:p>
            <a:r>
              <a:rPr lang="en-US" dirty="0"/>
              <a:t>Integrity: Keeping the data from being altered</a:t>
            </a:r>
          </a:p>
          <a:p>
            <a:r>
              <a:rPr lang="en-US" dirty="0"/>
              <a:t>Availability: Keeping the systems up and available</a:t>
            </a:r>
          </a:p>
          <a:p>
            <a:pPr marL="0" indent="0">
              <a:buNone/>
            </a:pPr>
            <a:r>
              <a:rPr lang="en-US" dirty="0"/>
              <a:t>Real World Resource: </a:t>
            </a:r>
            <a:r>
              <a:rPr lang="en-US" dirty="0">
                <a:hlinkClick r:id="rId2"/>
              </a:rPr>
              <a:t>https://www.cccure.org/</a:t>
            </a:r>
            <a:endParaRPr lang="en-US" dirty="0"/>
          </a:p>
          <a:p>
            <a:pPr marL="0" indent="0">
              <a:buNone/>
            </a:pPr>
            <a:endParaRPr lang="en-US" dirty="0"/>
          </a:p>
        </p:txBody>
      </p:sp>
    </p:spTree>
    <p:extLst>
      <p:ext uri="{BB962C8B-B14F-4D97-AF65-F5344CB8AC3E}">
        <p14:creationId xmlns:p14="http://schemas.microsoft.com/office/powerpoint/2010/main" val="410608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rPr>
              <a:t>Confidentiality</a:t>
            </a:r>
            <a:endParaRPr lang="en-US" dirty="0"/>
          </a:p>
        </p:txBody>
      </p:sp>
      <p:sp>
        <p:nvSpPr>
          <p:cNvPr id="3" name="Content Placeholder 2"/>
          <p:cNvSpPr>
            <a:spLocks noGrp="1"/>
          </p:cNvSpPr>
          <p:nvPr>
            <p:ph idx="1"/>
          </p:nvPr>
        </p:nvSpPr>
        <p:spPr/>
        <p:txBody>
          <a:bodyPr/>
          <a:lstStyle/>
          <a:p>
            <a:pPr lvl="1"/>
            <a:r>
              <a:rPr lang="en-US" dirty="0"/>
              <a:t>Types</a:t>
            </a:r>
          </a:p>
          <a:p>
            <a:pPr lvl="3"/>
            <a:r>
              <a:rPr lang="en-US" dirty="0"/>
              <a:t>Symmetric</a:t>
            </a:r>
          </a:p>
          <a:p>
            <a:pPr lvl="3"/>
            <a:r>
              <a:rPr lang="en-US" dirty="0"/>
              <a:t>Asymmetric</a:t>
            </a:r>
          </a:p>
          <a:p>
            <a:pPr lvl="1"/>
            <a:r>
              <a:rPr lang="en-US" dirty="0"/>
              <a:t>Strength </a:t>
            </a:r>
          </a:p>
          <a:p>
            <a:pPr lvl="2"/>
            <a:r>
              <a:rPr lang="en-US" dirty="0"/>
              <a:t>	Bits</a:t>
            </a:r>
          </a:p>
          <a:p>
            <a:pPr lvl="1"/>
            <a:r>
              <a:rPr lang="en-US" dirty="0"/>
              <a:t>PKI – You will only need to know root CAs</a:t>
            </a:r>
          </a:p>
          <a:p>
            <a:pPr marL="0" indent="0">
              <a:buNone/>
            </a:pPr>
            <a:r>
              <a:rPr lang="en-US" dirty="0"/>
              <a:t>Real World Resource: </a:t>
            </a:r>
            <a:r>
              <a:rPr lang="en-US" dirty="0">
                <a:hlinkClick r:id="rId2"/>
              </a:rPr>
              <a:t>http://www.mindcert.com/category/mind-maps/cissp/</a:t>
            </a:r>
            <a:endParaRPr lang="en-US" dirty="0"/>
          </a:p>
          <a:p>
            <a:pPr marL="0" indent="0">
              <a:buNone/>
            </a:pPr>
            <a:endParaRPr lang="en-US" dirty="0"/>
          </a:p>
        </p:txBody>
      </p:sp>
    </p:spTree>
    <p:extLst>
      <p:ext uri="{BB962C8B-B14F-4D97-AF65-F5344CB8AC3E}">
        <p14:creationId xmlns:p14="http://schemas.microsoft.com/office/powerpoint/2010/main" val="2193023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rPr>
              <a:t>Integrity</a:t>
            </a:r>
            <a:endParaRPr lang="en-US" dirty="0"/>
          </a:p>
        </p:txBody>
      </p:sp>
      <p:sp>
        <p:nvSpPr>
          <p:cNvPr id="3" name="Content Placeholder 2"/>
          <p:cNvSpPr>
            <a:spLocks noGrp="1"/>
          </p:cNvSpPr>
          <p:nvPr>
            <p:ph idx="1"/>
          </p:nvPr>
        </p:nvSpPr>
        <p:spPr/>
        <p:txBody>
          <a:bodyPr/>
          <a:lstStyle/>
          <a:p>
            <a:r>
              <a:rPr lang="en-US" dirty="0"/>
              <a:t>The data was not altered in any way</a:t>
            </a:r>
          </a:p>
          <a:p>
            <a:r>
              <a:rPr lang="en-US" dirty="0"/>
              <a:t>Hashing </a:t>
            </a:r>
          </a:p>
          <a:p>
            <a:pPr lvl="1"/>
            <a:r>
              <a:rPr lang="en-US" dirty="0"/>
              <a:t>MD5</a:t>
            </a:r>
          </a:p>
          <a:p>
            <a:pPr lvl="1"/>
            <a:r>
              <a:rPr lang="en-US" dirty="0"/>
              <a:t>SHA-1</a:t>
            </a:r>
          </a:p>
          <a:p>
            <a:pPr marL="0" indent="0">
              <a:buNone/>
            </a:pPr>
            <a:r>
              <a:rPr lang="en-US" dirty="0"/>
              <a:t>Real World Resource: </a:t>
            </a:r>
            <a:r>
              <a:rPr lang="en-US" dirty="0">
                <a:hlinkClick r:id="rId2"/>
              </a:rPr>
              <a:t>http://www.mindcert.com/category/mind-maps/cissp/</a:t>
            </a:r>
            <a:endParaRPr lang="en-US" dirty="0"/>
          </a:p>
          <a:p>
            <a:pPr marL="0" indent="0">
              <a:buNone/>
            </a:pPr>
            <a:endParaRPr lang="en-US" dirty="0"/>
          </a:p>
          <a:p>
            <a:pPr lvl="1"/>
            <a:endParaRPr lang="en-US" dirty="0"/>
          </a:p>
        </p:txBody>
      </p:sp>
    </p:spTree>
    <p:extLst>
      <p:ext uri="{BB962C8B-B14F-4D97-AF65-F5344CB8AC3E}">
        <p14:creationId xmlns:p14="http://schemas.microsoft.com/office/powerpoint/2010/main" val="3401083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rPr>
              <a:t>Availability</a:t>
            </a:r>
            <a:endParaRPr lang="en-US" dirty="0"/>
          </a:p>
        </p:txBody>
      </p:sp>
      <p:sp>
        <p:nvSpPr>
          <p:cNvPr id="3" name="Content Placeholder 2"/>
          <p:cNvSpPr>
            <a:spLocks noGrp="1"/>
          </p:cNvSpPr>
          <p:nvPr>
            <p:ph idx="1"/>
          </p:nvPr>
        </p:nvSpPr>
        <p:spPr>
          <a:xfrm>
            <a:off x="1141412" y="1770077"/>
            <a:ext cx="9905999" cy="4021124"/>
          </a:xfrm>
        </p:spPr>
        <p:txBody>
          <a:bodyPr>
            <a:normAutofit fontScale="85000" lnSpcReduction="10000"/>
          </a:bodyPr>
          <a:lstStyle/>
          <a:p>
            <a:r>
              <a:rPr lang="en-US" dirty="0"/>
              <a:t>The Site and the Servers are always up</a:t>
            </a:r>
          </a:p>
          <a:p>
            <a:r>
              <a:rPr lang="en-US" dirty="0"/>
              <a:t>Site Level Redundancy </a:t>
            </a:r>
          </a:p>
          <a:p>
            <a:pPr lvl="1"/>
            <a:r>
              <a:rPr lang="en-US" dirty="0"/>
              <a:t>Hot</a:t>
            </a:r>
          </a:p>
          <a:p>
            <a:pPr lvl="1"/>
            <a:r>
              <a:rPr lang="en-US" dirty="0"/>
              <a:t>Cold</a:t>
            </a:r>
          </a:p>
          <a:p>
            <a:pPr lvl="1"/>
            <a:r>
              <a:rPr lang="en-US" dirty="0"/>
              <a:t>Warm</a:t>
            </a:r>
          </a:p>
          <a:p>
            <a:pPr lvl="1"/>
            <a:r>
              <a:rPr lang="en-US" dirty="0"/>
              <a:t>Reciprocal </a:t>
            </a:r>
          </a:p>
          <a:p>
            <a:r>
              <a:rPr lang="en-US" dirty="0"/>
              <a:t>Raid Level – Know all of these. </a:t>
            </a:r>
          </a:p>
          <a:p>
            <a:pPr marL="0" indent="0">
              <a:buNone/>
            </a:pPr>
            <a:r>
              <a:rPr lang="en-US" dirty="0">
                <a:hlinkClick r:id="rId2"/>
              </a:rPr>
              <a:t>https://en.wikipedia.org/wiki/Standard_RAID_levels</a:t>
            </a:r>
            <a:endParaRPr lang="en-US" dirty="0"/>
          </a:p>
          <a:p>
            <a:pPr marL="0" indent="0">
              <a:buNone/>
            </a:pPr>
            <a:r>
              <a:rPr lang="en-US" dirty="0">
                <a:hlinkClick r:id="rId3"/>
              </a:rPr>
              <a:t>http://www.corexchange.com/blog/disaster-recovery-hot-warm-cold-sites-key-differences</a:t>
            </a:r>
            <a:endParaRPr lang="en-US" dirty="0"/>
          </a:p>
          <a:p>
            <a:pPr marL="0" indent="0">
              <a:buNone/>
            </a:pPr>
            <a:endParaRPr lang="en-US" dirty="0"/>
          </a:p>
        </p:txBody>
      </p:sp>
    </p:spTree>
    <p:extLst>
      <p:ext uri="{BB962C8B-B14F-4D97-AF65-F5344CB8AC3E}">
        <p14:creationId xmlns:p14="http://schemas.microsoft.com/office/powerpoint/2010/main" val="4128778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GOVERANCE, Legal and Ethics</a:t>
            </a:r>
          </a:p>
        </p:txBody>
      </p:sp>
      <p:sp>
        <p:nvSpPr>
          <p:cNvPr id="3" name="Content Placeholder 2"/>
          <p:cNvSpPr>
            <a:spLocks noGrp="1"/>
          </p:cNvSpPr>
          <p:nvPr>
            <p:ph idx="1"/>
          </p:nvPr>
        </p:nvSpPr>
        <p:spPr>
          <a:xfrm>
            <a:off x="1141412" y="1736521"/>
            <a:ext cx="9905999" cy="4054680"/>
          </a:xfrm>
        </p:spPr>
        <p:txBody>
          <a:bodyPr/>
          <a:lstStyle/>
          <a:p>
            <a:r>
              <a:rPr lang="en-US" dirty="0"/>
              <a:t>Spend a weekend and get ITIL Certified </a:t>
            </a:r>
          </a:p>
          <a:p>
            <a:r>
              <a:rPr lang="en-US" dirty="0"/>
              <a:t>Memorize the ISC2 code of ethics</a:t>
            </a:r>
          </a:p>
          <a:p>
            <a:pPr lvl="1"/>
            <a:r>
              <a:rPr lang="en-US" dirty="0"/>
              <a:t>Protect society, the commonwealth, and the infrastructure</a:t>
            </a:r>
          </a:p>
          <a:p>
            <a:pPr lvl="1"/>
            <a:r>
              <a:rPr lang="en-US" dirty="0"/>
              <a:t>Act honorably, honestly, justly, responsibly, and legally</a:t>
            </a:r>
          </a:p>
          <a:p>
            <a:pPr lvl="1"/>
            <a:r>
              <a:rPr lang="en-US" dirty="0"/>
              <a:t>Provide diligent and competent service to principals</a:t>
            </a:r>
          </a:p>
          <a:p>
            <a:pPr lvl="1"/>
            <a:r>
              <a:rPr lang="en-US" dirty="0"/>
              <a:t>Advance and protect the profession</a:t>
            </a:r>
            <a:br>
              <a:rPr lang="en-US" dirty="0"/>
            </a:br>
            <a:r>
              <a:rPr lang="en-US" dirty="0"/>
              <a:t>Visit the following site for the complete mind map for law, ethics and regulations:</a:t>
            </a:r>
          </a:p>
          <a:p>
            <a:pPr marL="457200" lvl="1" indent="0">
              <a:buNone/>
            </a:pPr>
            <a:r>
              <a:rPr lang="en-US" dirty="0">
                <a:hlinkClick r:id="rId2"/>
              </a:rPr>
              <a:t>http://www.mindcert.com/category/mind-maps/cissp/</a:t>
            </a:r>
            <a:endParaRPr lang="en-US" dirty="0"/>
          </a:p>
          <a:p>
            <a:pPr lvl="1"/>
            <a:endParaRPr lang="en-US" dirty="0"/>
          </a:p>
        </p:txBody>
      </p:sp>
    </p:spTree>
    <p:extLst>
      <p:ext uri="{BB962C8B-B14F-4D97-AF65-F5344CB8AC3E}">
        <p14:creationId xmlns:p14="http://schemas.microsoft.com/office/powerpoint/2010/main" val="4264296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Policies etc.…	</a:t>
            </a:r>
          </a:p>
        </p:txBody>
      </p:sp>
      <p:pic>
        <p:nvPicPr>
          <p:cNvPr id="1026" name="Picture 2" descr="The Information Security Policy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877" y="1787945"/>
            <a:ext cx="5448271" cy="4782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860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Thank you…On to Lesson 2</a:t>
            </a:r>
          </a:p>
        </p:txBody>
      </p:sp>
    </p:spTree>
    <p:extLst>
      <p:ext uri="{BB962C8B-B14F-4D97-AF65-F5344CB8AC3E}">
        <p14:creationId xmlns:p14="http://schemas.microsoft.com/office/powerpoint/2010/main" val="3479927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Overview</a:t>
            </a:r>
          </a:p>
        </p:txBody>
      </p:sp>
      <p:sp>
        <p:nvSpPr>
          <p:cNvPr id="3" name="Content Placeholder 2"/>
          <p:cNvSpPr>
            <a:spLocks noGrp="1"/>
          </p:cNvSpPr>
          <p:nvPr>
            <p:ph idx="1"/>
          </p:nvPr>
        </p:nvSpPr>
        <p:spPr/>
        <p:txBody>
          <a:bodyPr/>
          <a:lstStyle/>
          <a:p>
            <a:pPr lvl="1"/>
            <a:r>
              <a:rPr lang="en-US" dirty="0"/>
              <a:t>8 domains used to be 10</a:t>
            </a:r>
          </a:p>
          <a:p>
            <a:pPr lvl="1"/>
            <a:r>
              <a:rPr lang="en-US" dirty="0"/>
              <a:t>This makes the test more streamlined and I say easier</a:t>
            </a:r>
          </a:p>
          <a:p>
            <a:pPr lvl="1"/>
            <a:r>
              <a:rPr lang="en-US" dirty="0"/>
              <a:t>Less questions per domain </a:t>
            </a:r>
          </a:p>
          <a:p>
            <a:pPr lvl="1"/>
            <a:r>
              <a:rPr lang="en-US" dirty="0"/>
              <a:t>More “real-world” questions- because the domains overlap, the questions tend to be more real-world</a:t>
            </a:r>
          </a:p>
          <a:p>
            <a:pPr lvl="1"/>
            <a:r>
              <a:rPr lang="en-US" dirty="0"/>
              <a:t>ALL the questions, except the Crypto questions, are non-technical – Always remember “how would your CIO answer”</a:t>
            </a:r>
          </a:p>
        </p:txBody>
      </p:sp>
    </p:spTree>
    <p:extLst>
      <p:ext uri="{BB962C8B-B14F-4D97-AF65-F5344CB8AC3E}">
        <p14:creationId xmlns:p14="http://schemas.microsoft.com/office/powerpoint/2010/main" val="1381911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Lesson 2</a:t>
            </a:r>
            <a:br>
              <a:rPr lang="en-US" b="1" dirty="0"/>
            </a:br>
            <a:r>
              <a:rPr lang="en-US" b="1" dirty="0"/>
              <a:t>Asset Security </a:t>
            </a:r>
            <a:endParaRPr lang="en-US" dirty="0"/>
          </a:p>
        </p:txBody>
      </p:sp>
      <p:sp>
        <p:nvSpPr>
          <p:cNvPr id="3" name="Content Placeholder 2"/>
          <p:cNvSpPr>
            <a:spLocks noGrp="1"/>
          </p:cNvSpPr>
          <p:nvPr>
            <p:ph idx="1"/>
          </p:nvPr>
        </p:nvSpPr>
        <p:spPr/>
        <p:txBody>
          <a:bodyPr>
            <a:normAutofit fontScale="85000" lnSpcReduction="10000"/>
          </a:bodyPr>
          <a:lstStyle/>
          <a:p>
            <a:r>
              <a:rPr lang="en-US" dirty="0"/>
              <a:t>Information and asset classification – Know all the layers of public and government data classification i.e. Confidential, private…</a:t>
            </a:r>
            <a:r>
              <a:rPr lang="en-US" dirty="0" err="1"/>
              <a:t>etc</a:t>
            </a:r>
            <a:endParaRPr lang="en-US" dirty="0"/>
          </a:p>
          <a:p>
            <a:r>
              <a:rPr lang="en-US" dirty="0"/>
              <a:t>Ownership (e.g. data owners, system owners) – Quite a few questions on the test concerning “who can change data, who can class it”</a:t>
            </a:r>
          </a:p>
          <a:p>
            <a:r>
              <a:rPr lang="en-US" dirty="0"/>
              <a:t>Protect privacy</a:t>
            </a:r>
          </a:p>
          <a:p>
            <a:r>
              <a:rPr lang="en-US" dirty="0"/>
              <a:t>Appropriate retention – a few questions on data destruction</a:t>
            </a:r>
          </a:p>
          <a:p>
            <a:r>
              <a:rPr lang="en-US" dirty="0"/>
              <a:t>Data security controls – You will see questions regarding shipping and Chain of Custody</a:t>
            </a:r>
          </a:p>
          <a:p>
            <a:r>
              <a:rPr lang="en-US" dirty="0"/>
              <a:t>Handling requirements (e.g. markings, labels, storage)</a:t>
            </a:r>
          </a:p>
          <a:p>
            <a:endParaRPr lang="en-US" dirty="0"/>
          </a:p>
        </p:txBody>
      </p:sp>
    </p:spTree>
    <p:extLst>
      <p:ext uri="{BB962C8B-B14F-4D97-AF65-F5344CB8AC3E}">
        <p14:creationId xmlns:p14="http://schemas.microsoft.com/office/powerpoint/2010/main" val="2598077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Classification - Public</a:t>
            </a:r>
          </a:p>
        </p:txBody>
      </p:sp>
      <p:pic>
        <p:nvPicPr>
          <p:cNvPr id="4" name="Content Placeholder 3"/>
          <p:cNvPicPr>
            <a:picLocks noGrp="1" noChangeAspect="1"/>
          </p:cNvPicPr>
          <p:nvPr>
            <p:ph idx="1"/>
          </p:nvPr>
        </p:nvPicPr>
        <p:blipFill>
          <a:blip r:embed="rId2"/>
          <a:stretch>
            <a:fillRect/>
          </a:stretch>
        </p:blipFill>
        <p:spPr>
          <a:xfrm>
            <a:off x="1282700" y="1714500"/>
            <a:ext cx="9055100" cy="4813300"/>
          </a:xfrm>
          <a:prstGeom prst="rect">
            <a:avLst/>
          </a:prstGeom>
        </p:spPr>
      </p:pic>
    </p:spTree>
    <p:extLst>
      <p:ext uri="{BB962C8B-B14F-4D97-AF65-F5344CB8AC3E}">
        <p14:creationId xmlns:p14="http://schemas.microsoft.com/office/powerpoint/2010/main" val="3581889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Classification - Government</a:t>
            </a:r>
          </a:p>
        </p:txBody>
      </p:sp>
      <p:pic>
        <p:nvPicPr>
          <p:cNvPr id="4" name="Content Placeholder 3"/>
          <p:cNvPicPr>
            <a:picLocks noGrp="1" noChangeAspect="1"/>
          </p:cNvPicPr>
          <p:nvPr>
            <p:ph idx="1"/>
          </p:nvPr>
        </p:nvPicPr>
        <p:blipFill>
          <a:blip r:embed="rId2"/>
          <a:stretch>
            <a:fillRect/>
          </a:stretch>
        </p:blipFill>
        <p:spPr>
          <a:xfrm>
            <a:off x="1651000" y="1625600"/>
            <a:ext cx="9396411" cy="4699000"/>
          </a:xfrm>
          <a:prstGeom prst="rect">
            <a:avLst/>
          </a:prstGeom>
        </p:spPr>
      </p:pic>
    </p:spTree>
    <p:extLst>
      <p:ext uri="{BB962C8B-B14F-4D97-AF65-F5344CB8AC3E}">
        <p14:creationId xmlns:p14="http://schemas.microsoft.com/office/powerpoint/2010/main" val="3698432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Ownership – Only have to know two</a:t>
            </a:r>
          </a:p>
        </p:txBody>
      </p:sp>
      <p:sp>
        <p:nvSpPr>
          <p:cNvPr id="4" name="Rectangle 1"/>
          <p:cNvSpPr>
            <a:spLocks noGrp="1" noChangeArrowheads="1"/>
          </p:cNvSpPr>
          <p:nvPr>
            <p:ph idx="1"/>
          </p:nvPr>
        </p:nvSpPr>
        <p:spPr bwMode="auto">
          <a:xfrm>
            <a:off x="1384300" y="2170649"/>
            <a:ext cx="91694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owner</a:t>
            </a:r>
            <a:r>
              <a:rPr kumimoji="0" lang="en-US" altLang="en-US" sz="1800" b="0" i="0" u="none" strike="noStrike" cap="none" normalizeH="0" baseline="0" dirty="0">
                <a:ln>
                  <a:noFill/>
                </a:ln>
                <a:solidFill>
                  <a:schemeClr val="tx1"/>
                </a:solidFill>
                <a:effectLst/>
                <a:latin typeface="Arial" panose="020B0604020202020204" pitchFamily="34" charset="0"/>
              </a:rPr>
              <a:t>—Usually a member of senior management. After all, senior management is responsible for the asset and, if it is compromised, can be held responsible. The data owner can delegate some day-to-day duties but cannot delegate total responsibility; senior management is ultimately responsible.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custodian</a:t>
            </a:r>
            <a:r>
              <a:rPr kumimoji="0" lang="en-US" altLang="en-US" sz="1800" b="0" i="0" u="none" strike="noStrike" cap="none" normalizeH="0" baseline="0" dirty="0">
                <a:ln>
                  <a:noFill/>
                </a:ln>
                <a:solidFill>
                  <a:schemeClr val="tx1"/>
                </a:solidFill>
                <a:effectLst/>
                <a:latin typeface="Arial" panose="020B0604020202020204" pitchFamily="34" charset="0"/>
              </a:rPr>
              <a:t>—This is usually someone in the IT department. The data custodian does not decide what controls are needed, but he or she does implement controls on behalf of the data owner. Other responsibilities include the day-to-day management of the asset. Controlling access, adding and removing privileges for individual users, and ensuring that the proper controls have been implemented are all part of the data custodian’s daily tasks.</a:t>
            </a:r>
          </a:p>
        </p:txBody>
      </p:sp>
    </p:spTree>
    <p:extLst>
      <p:ext uri="{BB962C8B-B14F-4D97-AF65-F5344CB8AC3E}">
        <p14:creationId xmlns:p14="http://schemas.microsoft.com/office/powerpoint/2010/main" val="3134901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Security Controls</a:t>
            </a:r>
          </a:p>
        </p:txBody>
      </p:sp>
      <p:sp>
        <p:nvSpPr>
          <p:cNvPr id="3" name="Content Placeholder 2"/>
          <p:cNvSpPr>
            <a:spLocks noGrp="1"/>
          </p:cNvSpPr>
          <p:nvPr>
            <p:ph idx="1"/>
          </p:nvPr>
        </p:nvSpPr>
        <p:spPr/>
        <p:txBody>
          <a:bodyPr/>
          <a:lstStyle/>
          <a:p>
            <a:r>
              <a:rPr lang="en-US" dirty="0"/>
              <a:t>Marking, Labeling and Handling</a:t>
            </a:r>
          </a:p>
          <a:p>
            <a:r>
              <a:rPr lang="en-US" dirty="0"/>
              <a:t>Data Security Controls – Shipping, Chain of Custody </a:t>
            </a:r>
          </a:p>
          <a:p>
            <a:pPr lvl="1"/>
            <a:r>
              <a:rPr lang="en-US" dirty="0"/>
              <a:t>Don’t open boxes</a:t>
            </a:r>
          </a:p>
          <a:p>
            <a:r>
              <a:rPr lang="en-US" dirty="0"/>
              <a:t>Data Destruction </a:t>
            </a:r>
          </a:p>
          <a:p>
            <a:r>
              <a:rPr lang="en-US" dirty="0"/>
              <a:t>Tape Backup Security  </a:t>
            </a:r>
          </a:p>
        </p:txBody>
      </p:sp>
    </p:spTree>
    <p:extLst>
      <p:ext uri="{BB962C8B-B14F-4D97-AF65-F5344CB8AC3E}">
        <p14:creationId xmlns:p14="http://schemas.microsoft.com/office/powerpoint/2010/main" val="2396161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Thank you…on to Lesson 3</a:t>
            </a:r>
          </a:p>
        </p:txBody>
      </p:sp>
    </p:spTree>
    <p:extLst>
      <p:ext uri="{BB962C8B-B14F-4D97-AF65-F5344CB8AC3E}">
        <p14:creationId xmlns:p14="http://schemas.microsoft.com/office/powerpoint/2010/main" val="3425887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690" y="411061"/>
            <a:ext cx="9905998" cy="1025660"/>
          </a:xfrm>
        </p:spPr>
        <p:txBody>
          <a:bodyPr>
            <a:normAutofit fontScale="90000"/>
          </a:bodyPr>
          <a:lstStyle/>
          <a:p>
            <a:r>
              <a:rPr lang="en-US" b="1" dirty="0"/>
              <a:t>Lesson 3</a:t>
            </a:r>
            <a:br>
              <a:rPr lang="en-US" b="1" dirty="0"/>
            </a:br>
            <a:r>
              <a:rPr lang="en-US" b="1" dirty="0"/>
              <a:t>Security Engineering </a:t>
            </a:r>
            <a:endParaRPr lang="en-US" dirty="0"/>
          </a:p>
        </p:txBody>
      </p:sp>
      <p:sp>
        <p:nvSpPr>
          <p:cNvPr id="4" name="Rectangle 1"/>
          <p:cNvSpPr>
            <a:spLocks noGrp="1" noChangeArrowheads="1"/>
          </p:cNvSpPr>
          <p:nvPr>
            <p:ph idx="1"/>
          </p:nvPr>
        </p:nvSpPr>
        <p:spPr bwMode="auto">
          <a:xfrm>
            <a:off x="1149802" y="961777"/>
            <a:ext cx="9486549"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Engineering processes using secure design principles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Security models, evaluations and</a:t>
            </a:r>
            <a:r>
              <a:rPr kumimoji="0" lang="en-US" altLang="en-US" sz="1800" b="0" i="0" u="none" strike="noStrike" cap="none" normalizeH="0" dirty="0">
                <a:ln>
                  <a:noFill/>
                </a:ln>
                <a:solidFill>
                  <a:schemeClr val="tx1"/>
                </a:solidFill>
                <a:effectLst/>
                <a:latin typeface="Arial" panose="020B0604020202020204" pitchFamily="34" charset="0"/>
              </a:rPr>
              <a:t> capabilities</a:t>
            </a:r>
            <a:r>
              <a:rPr kumimoji="0" lang="en-US" altLang="en-US" sz="1800" b="0" i="0" u="none" strike="noStrike" cap="none" normalizeH="0" baseline="0" dirty="0">
                <a:ln>
                  <a:noFill/>
                </a:ln>
                <a:solidFill>
                  <a:schemeClr val="tx1"/>
                </a:solidFill>
                <a:effectLst/>
                <a:latin typeface="Arial" panose="020B0604020202020204" pitchFamily="34" charset="0"/>
              </a:rPr>
              <a:t> fundamental concepts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Security architectures, designs, and solution elements vulnerabilities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Web-based systems vulnerabilities – Know </a:t>
            </a:r>
            <a:r>
              <a:rPr kumimoji="0" lang="en-US" altLang="en-US" sz="1800" b="0" i="0" u="none" strike="noStrike" cap="none" normalizeH="0" baseline="0" dirty="0" err="1">
                <a:ln>
                  <a:noFill/>
                </a:ln>
                <a:solidFill>
                  <a:schemeClr val="tx1"/>
                </a:solidFill>
                <a:effectLst/>
                <a:latin typeface="Arial" panose="020B0604020202020204" pitchFamily="34" charset="0"/>
              </a:rPr>
              <a:t>sql</a:t>
            </a:r>
            <a:r>
              <a:rPr kumimoji="0" lang="en-US" altLang="en-US" sz="1800" b="0" i="0" u="none" strike="noStrike" cap="none" normalizeH="0" baseline="0" dirty="0">
                <a:ln>
                  <a:noFill/>
                </a:ln>
                <a:solidFill>
                  <a:schemeClr val="tx1"/>
                </a:solidFill>
                <a:effectLst/>
                <a:latin typeface="Arial" panose="020B0604020202020204" pitchFamily="34" charset="0"/>
              </a:rPr>
              <a:t> injection vs &lt;script&gt; vs Cross</a:t>
            </a:r>
            <a:r>
              <a:rPr kumimoji="0" lang="en-US" altLang="en-US" sz="1800" b="0" i="0" u="none" strike="noStrike" cap="none" normalizeH="0" dirty="0">
                <a:ln>
                  <a:noFill/>
                </a:ln>
                <a:solidFill>
                  <a:schemeClr val="tx1"/>
                </a:solidFill>
                <a:effectLst/>
                <a:latin typeface="Arial" panose="020B0604020202020204" pitchFamily="34" charset="0"/>
              </a:rPr>
              <a:t> Site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Mobile systems vulnerabilities – Know all the “blue” words. Jacking, smacking, </a:t>
            </a:r>
            <a:r>
              <a:rPr kumimoji="0" lang="en-US" altLang="en-US" sz="1800" b="0" i="0" u="none" strike="noStrike" cap="none" normalizeH="0" baseline="0" dirty="0" err="1">
                <a:ln>
                  <a:noFill/>
                </a:ln>
                <a:solidFill>
                  <a:schemeClr val="tx1"/>
                </a:solidFill>
                <a:effectLst/>
                <a:latin typeface="Arial" panose="020B0604020202020204" pitchFamily="34" charset="0"/>
              </a:rPr>
              <a:t>snarfing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Embedded devices and cyber-physical systems vulnerabilities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Cryptography – The MOST Questions on the test. Public, Private,</a:t>
            </a:r>
            <a:r>
              <a:rPr kumimoji="0" lang="en-US" altLang="en-US" sz="1800" b="0" i="0" u="none" strike="noStrike" cap="none" normalizeH="0" dirty="0">
                <a:ln>
                  <a:noFill/>
                </a:ln>
                <a:solidFill>
                  <a:schemeClr val="tx1"/>
                </a:solidFill>
                <a:effectLst/>
                <a:latin typeface="Arial" panose="020B0604020202020204" pitchFamily="34" charset="0"/>
              </a:rPr>
              <a:t> </a:t>
            </a:r>
            <a:r>
              <a:rPr lang="en-US" sz="1800" b="1" dirty="0">
                <a:latin typeface="Arial" panose="020B0604020202020204" pitchFamily="34" charset="0"/>
                <a:cs typeface="Arial" panose="020B0604020202020204" pitchFamily="34" charset="0"/>
              </a:rPr>
              <a:t>Nonrepudiation</a:t>
            </a:r>
            <a:r>
              <a:rPr kumimoji="0" lang="en-US" altLang="en-US" sz="1800" b="0" i="0" u="none" strike="noStrike" cap="none" normalizeH="0" dirty="0">
                <a:ln>
                  <a:noFill/>
                </a:ln>
                <a:solidFill>
                  <a:schemeClr val="tx1"/>
                </a:solidFill>
                <a:effectLst/>
                <a:latin typeface="Arial" panose="020B0604020202020204" pitchFamily="34" charset="0"/>
              </a:rPr>
              <a:t> vs. Plain </a:t>
            </a:r>
            <a:r>
              <a:rPr lang="en-US" altLang="en-US" sz="1800" dirty="0">
                <a:latin typeface="Arial" panose="020B0604020202020204" pitchFamily="34" charset="0"/>
              </a:rPr>
              <a:t>Confidentiality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Site and facility design secure principles – Know what hills, slopes and entrance design are best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Physical security – Fence, light</a:t>
            </a:r>
            <a:r>
              <a:rPr kumimoji="0" lang="en-US" altLang="en-US" sz="1800" b="0" i="0" u="none" strike="noStrike" cap="none" normalizeH="0" dirty="0">
                <a:ln>
                  <a:noFill/>
                </a:ln>
                <a:solidFill>
                  <a:schemeClr val="tx1"/>
                </a:solidFill>
                <a:effectLst/>
                <a:latin typeface="Arial" panose="020B0604020202020204" pitchFamily="34" charset="0"/>
              </a:rPr>
              <a:t> height, man traps, desk check-in are likely to be on the test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6456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Models </a:t>
            </a:r>
          </a:p>
        </p:txBody>
      </p:sp>
      <p:pic>
        <p:nvPicPr>
          <p:cNvPr id="4" name="Content Placeholder 3"/>
          <p:cNvPicPr>
            <a:picLocks noGrp="1" noChangeAspect="1"/>
          </p:cNvPicPr>
          <p:nvPr>
            <p:ph idx="1"/>
          </p:nvPr>
        </p:nvPicPr>
        <p:blipFill>
          <a:blip r:embed="rId2"/>
          <a:stretch>
            <a:fillRect/>
          </a:stretch>
        </p:blipFill>
        <p:spPr>
          <a:xfrm>
            <a:off x="1358900" y="1676400"/>
            <a:ext cx="10033000" cy="4622800"/>
          </a:xfrm>
          <a:prstGeom prst="rect">
            <a:avLst/>
          </a:prstGeom>
        </p:spPr>
      </p:pic>
    </p:spTree>
    <p:extLst>
      <p:ext uri="{BB962C8B-B14F-4D97-AF65-F5344CB8AC3E}">
        <p14:creationId xmlns:p14="http://schemas.microsoft.com/office/powerpoint/2010/main" val="1309458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Models </a:t>
            </a:r>
          </a:p>
        </p:txBody>
      </p:sp>
      <p:sp>
        <p:nvSpPr>
          <p:cNvPr id="3" name="Content Placeholder 2"/>
          <p:cNvSpPr>
            <a:spLocks noGrp="1"/>
          </p:cNvSpPr>
          <p:nvPr>
            <p:ph idx="1"/>
          </p:nvPr>
        </p:nvSpPr>
        <p:spPr/>
        <p:txBody>
          <a:bodyPr/>
          <a:lstStyle/>
          <a:p>
            <a:r>
              <a:rPr lang="en-US" dirty="0"/>
              <a:t>If the test ask about lattice – Clark Wilson</a:t>
            </a:r>
          </a:p>
          <a:p>
            <a:r>
              <a:rPr lang="en-US" b="1" dirty="0"/>
              <a:t>Bell–</a:t>
            </a:r>
            <a:r>
              <a:rPr lang="en-US" b="1" dirty="0" err="1"/>
              <a:t>LaPadula</a:t>
            </a:r>
            <a:r>
              <a:rPr lang="en-US" b="1" dirty="0"/>
              <a:t> Model – “Rides Ugly White Donkeys” </a:t>
            </a:r>
          </a:p>
          <a:p>
            <a:pPr lvl="1"/>
            <a:r>
              <a:rPr lang="en-US" b="1" dirty="0"/>
              <a:t>Everything else is opposite </a:t>
            </a:r>
            <a:endParaRPr lang="en-US" dirty="0"/>
          </a:p>
        </p:txBody>
      </p:sp>
    </p:spTree>
    <p:extLst>
      <p:ext uri="{BB962C8B-B14F-4D97-AF65-F5344CB8AC3E}">
        <p14:creationId xmlns:p14="http://schemas.microsoft.com/office/powerpoint/2010/main" val="166335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Based Vulnerabilities </a:t>
            </a:r>
          </a:p>
        </p:txBody>
      </p:sp>
      <p:sp>
        <p:nvSpPr>
          <p:cNvPr id="3" name="Content Placeholder 2"/>
          <p:cNvSpPr>
            <a:spLocks noGrp="1"/>
          </p:cNvSpPr>
          <p:nvPr>
            <p:ph idx="1"/>
          </p:nvPr>
        </p:nvSpPr>
        <p:spPr>
          <a:xfrm>
            <a:off x="1141412" y="1714500"/>
            <a:ext cx="9905999" cy="4076701"/>
          </a:xfrm>
        </p:spPr>
        <p:txBody>
          <a:bodyPr>
            <a:normAutofit fontScale="92500" lnSpcReduction="20000"/>
          </a:bodyPr>
          <a:lstStyle/>
          <a:p>
            <a:r>
              <a:rPr lang="en-US" dirty="0"/>
              <a:t>"CSRF is an attack which forces an end user to execute unwanted actions on a web application in which he/she is currently authenticated." – OWASP</a:t>
            </a:r>
          </a:p>
          <a:p>
            <a:pPr lvl="1"/>
            <a:r>
              <a:rPr lang="en-US" dirty="0"/>
              <a:t>Remember when you don’t see &lt;script&gt;, its probably this attack, especially when 2 sites are involved</a:t>
            </a:r>
          </a:p>
          <a:p>
            <a:r>
              <a:rPr lang="en-US" dirty="0"/>
              <a:t>"Cross-Site Scripting (XSS) attacks are a type of injection, in which malicious scripts are injected into otherwise benign and trusted web sites." - OWASP</a:t>
            </a:r>
          </a:p>
          <a:p>
            <a:pPr lvl="1"/>
            <a:r>
              <a:rPr lang="en-US" dirty="0"/>
              <a:t>Remember when you see &lt;script&gt;</a:t>
            </a:r>
          </a:p>
          <a:p>
            <a:pPr lvl="1"/>
            <a:r>
              <a:rPr lang="en-US" dirty="0"/>
              <a:t>Remember that checking your inputs is the best defense to this or a SQL injection</a:t>
            </a:r>
          </a:p>
          <a:p>
            <a:r>
              <a:rPr lang="en-US" dirty="0"/>
              <a:t>XSS: </a:t>
            </a:r>
            <a:r>
              <a:rPr lang="en-US" dirty="0">
                <a:hlinkClick r:id="rId2"/>
              </a:rPr>
              <a:t>http://example.com?variable=a</a:t>
            </a:r>
            <a:r>
              <a:rPr lang="en-US" dirty="0"/>
              <a:t>'&lt;script&gt;alert(1)&lt;/script&gt;</a:t>
            </a:r>
          </a:p>
          <a:p>
            <a:r>
              <a:rPr lang="en-US" dirty="0"/>
              <a:t>CSRF: </a:t>
            </a:r>
            <a:r>
              <a:rPr lang="en-US" dirty="0">
                <a:hlinkClick r:id="rId3"/>
              </a:rPr>
              <a:t>http://example.com/changePassword?userID=1&amp;newPassword=foobar</a:t>
            </a:r>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215785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Lesson 1</a:t>
            </a:r>
            <a:br>
              <a:rPr lang="en-US" b="1" dirty="0"/>
            </a:br>
            <a:r>
              <a:rPr lang="en-US" b="1" dirty="0"/>
              <a:t>Security and Risk Management </a:t>
            </a:r>
            <a:endParaRPr lang="en-US" dirty="0"/>
          </a:p>
        </p:txBody>
      </p:sp>
      <p:sp>
        <p:nvSpPr>
          <p:cNvPr id="4" name="Rectangle 1"/>
          <p:cNvSpPr>
            <a:spLocks noGrp="1" noChangeArrowheads="1"/>
          </p:cNvSpPr>
          <p:nvPr>
            <p:ph idx="1"/>
          </p:nvPr>
        </p:nvSpPr>
        <p:spPr bwMode="auto">
          <a:xfrm>
            <a:off x="1141412" y="2312186"/>
            <a:ext cx="990599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Confidentiality, integrity, and availability concepts  - Know CIA  by Heart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Security governance principles – Oversight and ITIL will help you out here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Compliance, Legal and Regulatory Issues – SOX and Regulatory</a:t>
            </a:r>
            <a:r>
              <a:rPr kumimoji="0" lang="en-US" altLang="en-US" sz="1800" b="0" i="0" u="none" strike="noStrike" cap="none" normalizeH="0" dirty="0">
                <a:ln>
                  <a:noFill/>
                </a:ln>
                <a:solidFill>
                  <a:schemeClr val="tx1"/>
                </a:solidFill>
                <a:effectLst/>
                <a:latin typeface="Arial" panose="020B0604020202020204" pitchFamily="34" charset="0"/>
              </a:rPr>
              <a:t> Guidelines – There will be “memorization” questions on the test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Professional ethics – Know the ISC2</a:t>
            </a:r>
            <a:r>
              <a:rPr kumimoji="0" lang="en-US" altLang="en-US" sz="1800" b="0" i="0" u="none" strike="noStrike" cap="none" normalizeH="0" dirty="0">
                <a:ln>
                  <a:noFill/>
                </a:ln>
                <a:solidFill>
                  <a:schemeClr val="tx1"/>
                </a:solidFill>
                <a:effectLst/>
                <a:latin typeface="Arial" panose="020B0604020202020204" pitchFamily="34" charset="0"/>
              </a:rPr>
              <a:t> code by heart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Security policies, standards, procedures and guidelines – be sure and know how these differ in an organization</a:t>
            </a:r>
            <a:r>
              <a:rPr lang="en-US" altLang="en-US" sz="1800" dirty="0">
                <a:latin typeface="Arial" panose="020B0604020202020204" pitchFamily="34" charset="0"/>
              </a:rPr>
              <a:t>, what is “suggested” vs. “mandatory”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4050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System Vulnerabilities </a:t>
            </a:r>
          </a:p>
        </p:txBody>
      </p:sp>
      <p:sp>
        <p:nvSpPr>
          <p:cNvPr id="3" name="Content Placeholder 2"/>
          <p:cNvSpPr>
            <a:spLocks noGrp="1"/>
          </p:cNvSpPr>
          <p:nvPr>
            <p:ph idx="1"/>
          </p:nvPr>
        </p:nvSpPr>
        <p:spPr/>
        <p:txBody>
          <a:bodyPr>
            <a:normAutofit fontScale="92500"/>
          </a:bodyPr>
          <a:lstStyle/>
          <a:p>
            <a:r>
              <a:rPr lang="en-US" dirty="0"/>
              <a:t>BLUEJACKING </a:t>
            </a:r>
            <a:br>
              <a:rPr lang="en-US" dirty="0"/>
            </a:br>
            <a:r>
              <a:rPr lang="en-US" dirty="0"/>
              <a:t>Think of it as a high-tech version of ding-dong-ditch, where savvy pranksters push unsolicited messages to engage or annoy other nearby Bluetooth users by taking advantage of a loophole in the technology’s messaging options.  </a:t>
            </a:r>
          </a:p>
          <a:p>
            <a:r>
              <a:rPr lang="en-US" dirty="0"/>
              <a:t>BLUESNARFING</a:t>
            </a:r>
            <a:br>
              <a:rPr lang="en-US" dirty="0"/>
            </a:br>
            <a:r>
              <a:rPr lang="en-US" dirty="0"/>
              <a:t>More damaging than </a:t>
            </a:r>
            <a:r>
              <a:rPr lang="en-US" dirty="0" err="1"/>
              <a:t>bluejacking</a:t>
            </a:r>
            <a:r>
              <a:rPr lang="en-US" dirty="0"/>
              <a:t> is </a:t>
            </a:r>
            <a:r>
              <a:rPr lang="en-US" dirty="0" err="1"/>
              <a:t>bluesnarfing</a:t>
            </a:r>
            <a:r>
              <a:rPr lang="en-US" dirty="0"/>
              <a:t>. With </a:t>
            </a:r>
            <a:r>
              <a:rPr lang="en-US" dirty="0" err="1"/>
              <a:t>bluesnarfing</a:t>
            </a:r>
            <a:r>
              <a:rPr lang="en-US" dirty="0"/>
              <a:t>, thieves wirelessly connect to some early Bluetooth-enabled mobile devices without the owner’s knowledge to download and/or alter phonebooks, calendars or worse. </a:t>
            </a:r>
          </a:p>
        </p:txBody>
      </p:sp>
    </p:spTree>
    <p:extLst>
      <p:ext uri="{BB962C8B-B14F-4D97-AF65-F5344CB8AC3E}">
        <p14:creationId xmlns:p14="http://schemas.microsoft.com/office/powerpoint/2010/main" val="2065940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Cryptography</a:t>
            </a:r>
          </a:p>
        </p:txBody>
      </p:sp>
      <p:sp>
        <p:nvSpPr>
          <p:cNvPr id="3" name="Content Placeholder 2"/>
          <p:cNvSpPr>
            <a:spLocks noGrp="1"/>
          </p:cNvSpPr>
          <p:nvPr>
            <p:ph idx="1"/>
          </p:nvPr>
        </p:nvSpPr>
        <p:spPr/>
        <p:txBody>
          <a:bodyPr/>
          <a:lstStyle/>
          <a:p>
            <a:r>
              <a:rPr lang="en-US" dirty="0"/>
              <a:t>Non-Repudiation – Can’t deny it came from you. When you digitally sign a message.</a:t>
            </a:r>
          </a:p>
          <a:p>
            <a:r>
              <a:rPr lang="en-US" dirty="0"/>
              <a:t>Private key encryption, symmetric, uses the same key for both encryption and decryption (Faster)(DES) – think </a:t>
            </a:r>
            <a:r>
              <a:rPr lang="en-US" dirty="0" err="1"/>
              <a:t>winzip</a:t>
            </a:r>
            <a:r>
              <a:rPr lang="en-US" dirty="0"/>
              <a:t> file with a password</a:t>
            </a:r>
          </a:p>
          <a:p>
            <a:r>
              <a:rPr lang="en-US" dirty="0"/>
              <a:t>Public key encryption (Slower)(RSA), asymmetric, uses the two keys, private to encrypt, and public to decrypt. </a:t>
            </a:r>
          </a:p>
        </p:txBody>
      </p:sp>
    </p:spTree>
    <p:extLst>
      <p:ext uri="{BB962C8B-B14F-4D97-AF65-F5344CB8AC3E}">
        <p14:creationId xmlns:p14="http://schemas.microsoft.com/office/powerpoint/2010/main" val="3344456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Cryptography</a:t>
            </a:r>
          </a:p>
        </p:txBody>
      </p:sp>
      <p:pic>
        <p:nvPicPr>
          <p:cNvPr id="4" name="Content Placeholder 3"/>
          <p:cNvPicPr>
            <a:picLocks noGrp="1" noChangeAspect="1"/>
          </p:cNvPicPr>
          <p:nvPr>
            <p:ph idx="1"/>
          </p:nvPr>
        </p:nvPicPr>
        <p:blipFill>
          <a:blip r:embed="rId2"/>
          <a:stretch>
            <a:fillRect/>
          </a:stretch>
        </p:blipFill>
        <p:spPr>
          <a:xfrm>
            <a:off x="1676400" y="1778000"/>
            <a:ext cx="8559799" cy="4013200"/>
          </a:xfrm>
          <a:prstGeom prst="rect">
            <a:avLst/>
          </a:prstGeom>
        </p:spPr>
      </p:pic>
    </p:spTree>
    <p:extLst>
      <p:ext uri="{BB962C8B-B14F-4D97-AF65-F5344CB8AC3E}">
        <p14:creationId xmlns:p14="http://schemas.microsoft.com/office/powerpoint/2010/main" val="1435634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Facility Design Specifications</a:t>
            </a:r>
          </a:p>
        </p:txBody>
      </p:sp>
      <p:sp>
        <p:nvSpPr>
          <p:cNvPr id="3" name="Content Placeholder 2"/>
          <p:cNvSpPr>
            <a:spLocks noGrp="1"/>
          </p:cNvSpPr>
          <p:nvPr>
            <p:ph idx="1"/>
          </p:nvPr>
        </p:nvSpPr>
        <p:spPr/>
        <p:txBody>
          <a:bodyPr/>
          <a:lstStyle/>
          <a:p>
            <a:r>
              <a:rPr lang="en-US" dirty="0"/>
              <a:t>Remember what locks can be picked and what ones need to be bumped</a:t>
            </a:r>
          </a:p>
          <a:p>
            <a:r>
              <a:rPr lang="en-US" dirty="0"/>
              <a:t>Remember how high lights need to be</a:t>
            </a:r>
          </a:p>
          <a:p>
            <a:r>
              <a:rPr lang="en-US" dirty="0"/>
              <a:t>Carefully review the following site for physical security review:</a:t>
            </a:r>
          </a:p>
          <a:p>
            <a:pPr marL="0" indent="0">
              <a:buNone/>
            </a:pPr>
            <a:r>
              <a:rPr lang="en-US" dirty="0">
                <a:hlinkClick r:id="rId2"/>
              </a:rPr>
              <a:t>http://www.mindcert.com/category/mind-maps/cissp/</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789228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Thank you…On to Lesson 4</a:t>
            </a:r>
          </a:p>
        </p:txBody>
      </p:sp>
    </p:spTree>
    <p:extLst>
      <p:ext uri="{BB962C8B-B14F-4D97-AF65-F5344CB8AC3E}">
        <p14:creationId xmlns:p14="http://schemas.microsoft.com/office/powerpoint/2010/main" val="177174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Lesson 4</a:t>
            </a:r>
            <a:br>
              <a:rPr lang="en-US" b="1" dirty="0"/>
            </a:br>
            <a:r>
              <a:rPr lang="en-US" b="1" dirty="0"/>
              <a:t>Communication and Network Security</a:t>
            </a:r>
            <a:endParaRPr lang="en-US" dirty="0"/>
          </a:p>
        </p:txBody>
      </p:sp>
      <p:sp>
        <p:nvSpPr>
          <p:cNvPr id="4" name="Rectangle 1"/>
          <p:cNvSpPr>
            <a:spLocks noGrp="1" noChangeArrowheads="1"/>
          </p:cNvSpPr>
          <p:nvPr>
            <p:ph idx="1"/>
          </p:nvPr>
        </p:nvSpPr>
        <p:spPr bwMode="auto">
          <a:xfrm>
            <a:off x="950112" y="1820090"/>
            <a:ext cx="990304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Secure network architecture design (e.g. IP &amp; non-IP protocols, segmentation) – Firewall and DMZ questions appe</a:t>
            </a:r>
            <a:r>
              <a:rPr lang="en-US" altLang="en-US" sz="1800" dirty="0">
                <a:latin typeface="Arial" panose="020B0604020202020204" pitchFamily="34" charset="0"/>
              </a:rPr>
              <a:t>ar on the test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Secure network components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Secure communication channels – Encryption like</a:t>
            </a:r>
            <a:r>
              <a:rPr kumimoji="0" lang="en-US" altLang="en-US" sz="1800" b="0" i="0" u="none" strike="noStrike" cap="none" normalizeH="0" dirty="0">
                <a:ln>
                  <a:noFill/>
                </a:ln>
                <a:solidFill>
                  <a:schemeClr val="tx1"/>
                </a:solidFill>
                <a:effectLst/>
                <a:latin typeface="Arial" panose="020B0604020202020204" pitchFamily="34" charset="0"/>
              </a:rPr>
              <a:t> TLS vs SSL all the way to which way to point </a:t>
            </a:r>
            <a:r>
              <a:rPr kumimoji="0" lang="en-US" altLang="en-US" sz="1800" b="0" i="0" u="none" strike="noStrike" cap="none" normalizeH="0" baseline="0" dirty="0">
                <a:ln>
                  <a:noFill/>
                </a:ln>
                <a:solidFill>
                  <a:schemeClr val="tx1"/>
                </a:solidFill>
                <a:effectLst/>
                <a:latin typeface="Arial" panose="020B0604020202020204" pitchFamily="34" charset="0"/>
              </a:rPr>
              <a:t>Satellite Dishes</a:t>
            </a:r>
            <a:r>
              <a:rPr kumimoji="0" lang="en-US" altLang="en-US" sz="1800" b="0" i="0" u="none" strike="noStrike" cap="none" normalizeH="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Network attacks – Know ping of death, tear drop, and every other</a:t>
            </a:r>
            <a:r>
              <a:rPr kumimoji="0" lang="en-US" altLang="en-US" sz="1800" b="0" i="0" u="none" strike="noStrike" cap="none" normalizeH="0" dirty="0">
                <a:ln>
                  <a:noFill/>
                </a:ln>
                <a:solidFill>
                  <a:schemeClr val="tx1"/>
                </a:solidFill>
                <a:effectLst/>
                <a:latin typeface="Arial" panose="020B0604020202020204" pitchFamily="34" charset="0"/>
              </a:rPr>
              <a:t> DOS attack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5309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Network Design and Components	</a:t>
            </a:r>
          </a:p>
        </p:txBody>
      </p:sp>
      <p:sp>
        <p:nvSpPr>
          <p:cNvPr id="3" name="Content Placeholder 2"/>
          <p:cNvSpPr>
            <a:spLocks noGrp="1"/>
          </p:cNvSpPr>
          <p:nvPr>
            <p:ph idx="1"/>
          </p:nvPr>
        </p:nvSpPr>
        <p:spPr>
          <a:xfrm>
            <a:off x="1141412" y="2249487"/>
            <a:ext cx="9905999" cy="4025478"/>
          </a:xfrm>
        </p:spPr>
        <p:txBody>
          <a:bodyPr/>
          <a:lstStyle/>
          <a:p>
            <a:r>
              <a:rPr lang="en-US" dirty="0"/>
              <a:t>Bastion Host </a:t>
            </a:r>
          </a:p>
          <a:p>
            <a:pPr lvl="1"/>
            <a:r>
              <a:rPr lang="en-US" dirty="0"/>
              <a:t>Exposed to the Internet</a:t>
            </a:r>
          </a:p>
          <a:p>
            <a:pPr lvl="1"/>
            <a:r>
              <a:rPr lang="en-US" dirty="0"/>
              <a:t>Hardened – You expect and attack, its your front line</a:t>
            </a:r>
          </a:p>
          <a:p>
            <a:r>
              <a:rPr lang="en-US" dirty="0"/>
              <a:t>Screened Subnet </a:t>
            </a:r>
          </a:p>
          <a:p>
            <a:pPr lvl="1"/>
            <a:r>
              <a:rPr lang="en-US" dirty="0"/>
              <a:t>A Bastion Host between an internal and an external firewall</a:t>
            </a:r>
          </a:p>
          <a:p>
            <a:pPr lvl="1"/>
            <a:r>
              <a:rPr lang="en-US" dirty="0"/>
              <a:t>MOST SECURE – Any questions asking that</a:t>
            </a:r>
          </a:p>
          <a:p>
            <a:r>
              <a:rPr lang="en-US" dirty="0"/>
              <a:t>Proxy Server</a:t>
            </a:r>
          </a:p>
          <a:p>
            <a:pPr lvl="1"/>
            <a:r>
              <a:rPr lang="en-US" dirty="0"/>
              <a:t>Can be used outbound or inbound to mask a client’s identity</a:t>
            </a:r>
          </a:p>
          <a:p>
            <a:endParaRPr lang="en-US" dirty="0"/>
          </a:p>
          <a:p>
            <a:pPr lvl="1"/>
            <a:endParaRPr lang="en-US" dirty="0"/>
          </a:p>
        </p:txBody>
      </p:sp>
      <p:pic>
        <p:nvPicPr>
          <p:cNvPr id="4" name="Picture 3"/>
          <p:cNvPicPr>
            <a:picLocks noChangeAspect="1"/>
          </p:cNvPicPr>
          <p:nvPr/>
        </p:nvPicPr>
        <p:blipFill>
          <a:blip r:embed="rId2"/>
          <a:stretch>
            <a:fillRect/>
          </a:stretch>
        </p:blipFill>
        <p:spPr>
          <a:xfrm>
            <a:off x="8169091" y="3045203"/>
            <a:ext cx="2786728" cy="2387912"/>
          </a:xfrm>
          <a:prstGeom prst="rect">
            <a:avLst/>
          </a:prstGeom>
        </p:spPr>
      </p:pic>
    </p:spTree>
    <p:extLst>
      <p:ext uri="{BB962C8B-B14F-4D97-AF65-F5344CB8AC3E}">
        <p14:creationId xmlns:p14="http://schemas.microsoft.com/office/powerpoint/2010/main" val="3613871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Network Design and Components	</a:t>
            </a:r>
          </a:p>
        </p:txBody>
      </p:sp>
      <p:sp>
        <p:nvSpPr>
          <p:cNvPr id="3" name="Content Placeholder 2"/>
          <p:cNvSpPr>
            <a:spLocks noGrp="1"/>
          </p:cNvSpPr>
          <p:nvPr>
            <p:ph idx="1"/>
          </p:nvPr>
        </p:nvSpPr>
        <p:spPr/>
        <p:txBody>
          <a:bodyPr/>
          <a:lstStyle/>
          <a:p>
            <a:r>
              <a:rPr lang="en-US" dirty="0"/>
              <a:t>Honeypots</a:t>
            </a:r>
          </a:p>
          <a:p>
            <a:pPr lvl="1"/>
            <a:r>
              <a:rPr lang="en-US" dirty="0"/>
              <a:t>Lure bad people into doing bad things. </a:t>
            </a:r>
          </a:p>
          <a:p>
            <a:pPr lvl="1"/>
            <a:r>
              <a:rPr lang="en-US" dirty="0"/>
              <a:t>Lets you watch them</a:t>
            </a:r>
          </a:p>
          <a:p>
            <a:pPr lvl="1"/>
            <a:r>
              <a:rPr lang="en-US" dirty="0"/>
              <a:t>ONLY ENTICE, not ENTRAP. The difference is that you are not allowed to let them download items with “Enticement”. If you stick a fake payroll file out there, let them download it, then bust them, you have “Entrapped” them.  - Remember this</a:t>
            </a:r>
          </a:p>
        </p:txBody>
      </p:sp>
    </p:spTree>
    <p:extLst>
      <p:ext uri="{BB962C8B-B14F-4D97-AF65-F5344CB8AC3E}">
        <p14:creationId xmlns:p14="http://schemas.microsoft.com/office/powerpoint/2010/main" val="1761991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Firewalls</a:t>
            </a:r>
          </a:p>
        </p:txBody>
      </p:sp>
      <p:sp>
        <p:nvSpPr>
          <p:cNvPr id="3" name="Content Placeholder 2"/>
          <p:cNvSpPr>
            <a:spLocks noGrp="1"/>
          </p:cNvSpPr>
          <p:nvPr>
            <p:ph idx="1"/>
          </p:nvPr>
        </p:nvSpPr>
        <p:spPr/>
        <p:txBody>
          <a:bodyPr>
            <a:normAutofit fontScale="70000" lnSpcReduction="20000"/>
          </a:bodyPr>
          <a:lstStyle/>
          <a:p>
            <a:r>
              <a:rPr lang="en-US" b="1" dirty="0"/>
              <a:t>STATELESS</a:t>
            </a:r>
          </a:p>
          <a:p>
            <a:pPr lvl="1"/>
            <a:r>
              <a:rPr lang="en-US" dirty="0"/>
              <a:t>Stateless firewalls watch network traffic, and restrict or block packets based on source and destination addresses or other static values. They are not 'aware' of traffic patterns or data flows. A stateless firewall uses simple rule-sets that do not account for the possibility that a packet might be received by the firewall 'pretending' to be something you asked for. </a:t>
            </a:r>
          </a:p>
          <a:p>
            <a:r>
              <a:rPr lang="en-US" b="1" dirty="0"/>
              <a:t>STATEFUL </a:t>
            </a:r>
          </a:p>
          <a:p>
            <a:pPr lvl="1"/>
            <a:r>
              <a:rPr lang="en-US" dirty="0" err="1"/>
              <a:t>Stateful</a:t>
            </a:r>
            <a:r>
              <a:rPr lang="en-US" dirty="0"/>
              <a:t> firewalls can watch traffic streams from end to end. They are </a:t>
            </a:r>
            <a:r>
              <a:rPr lang="en-US" dirty="0" err="1"/>
              <a:t>are</a:t>
            </a:r>
            <a:r>
              <a:rPr lang="en-US" dirty="0"/>
              <a:t> aware of communication paths and can implement various IP Security (IPsec) functions such as tunnels and encryption. In technical terms, this means that </a:t>
            </a:r>
            <a:r>
              <a:rPr lang="en-US" dirty="0" err="1"/>
              <a:t>stateful</a:t>
            </a:r>
            <a:r>
              <a:rPr lang="en-US" dirty="0"/>
              <a:t> firewalls can tell what stage a TCP connection is in (open, open sent, synchronized, synchronization acknowledge or established), it can tell if the MTU has changed, whether packets have fragmented etc.</a:t>
            </a:r>
          </a:p>
          <a:p>
            <a:r>
              <a:rPr lang="en-US" dirty="0"/>
              <a:t>Neither is really superior and there are good arguments for both types of firewalls. Stateless firewalls are typically faster and perform better under heavier traffic loads. </a:t>
            </a:r>
            <a:r>
              <a:rPr lang="en-US" dirty="0" err="1"/>
              <a:t>Stateful</a:t>
            </a:r>
            <a:r>
              <a:rPr lang="en-US" dirty="0"/>
              <a:t> firewalls are better at identifying unauthorized and forged communications. </a:t>
            </a:r>
          </a:p>
        </p:txBody>
      </p:sp>
    </p:spTree>
    <p:extLst>
      <p:ext uri="{BB962C8B-B14F-4D97-AF65-F5344CB8AC3E}">
        <p14:creationId xmlns:p14="http://schemas.microsoft.com/office/powerpoint/2010/main" val="37038414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IDS/IPS</a:t>
            </a:r>
          </a:p>
        </p:txBody>
      </p:sp>
      <p:sp>
        <p:nvSpPr>
          <p:cNvPr id="4" name="Rectangle 1"/>
          <p:cNvSpPr>
            <a:spLocks noGrp="1" noChangeArrowheads="1"/>
          </p:cNvSpPr>
          <p:nvPr>
            <p:ph idx="1"/>
          </p:nvPr>
        </p:nvSpPr>
        <p:spPr bwMode="auto">
          <a:xfrm>
            <a:off x="743482" y="2337807"/>
            <a:ext cx="10303929"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Intrusion Detection System</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 A device or application that analyzes whole packets, both header and payload, looking for known events. When a known event is detected a log message is generated detailing the event.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Intrusion Prevention System</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 A device or application that analyzes whole packets, both header and payload, looking for known events. When a known event is detected the packet is rejected. </a:t>
            </a:r>
          </a:p>
        </p:txBody>
      </p:sp>
    </p:spTree>
    <p:extLst>
      <p:ext uri="{BB962C8B-B14F-4D97-AF65-F5344CB8AC3E}">
        <p14:creationId xmlns:p14="http://schemas.microsoft.com/office/powerpoint/2010/main" val="108392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Lesson 2</a:t>
            </a:r>
            <a:br>
              <a:rPr lang="en-US" b="1" dirty="0"/>
            </a:br>
            <a:r>
              <a:rPr lang="en-US" b="1" dirty="0"/>
              <a:t>Asset Security </a:t>
            </a:r>
            <a:endParaRPr lang="en-US" dirty="0"/>
          </a:p>
        </p:txBody>
      </p:sp>
      <p:sp>
        <p:nvSpPr>
          <p:cNvPr id="3" name="Content Placeholder 2"/>
          <p:cNvSpPr>
            <a:spLocks noGrp="1"/>
          </p:cNvSpPr>
          <p:nvPr>
            <p:ph idx="1"/>
          </p:nvPr>
        </p:nvSpPr>
        <p:spPr/>
        <p:txBody>
          <a:bodyPr>
            <a:normAutofit fontScale="85000" lnSpcReduction="10000"/>
          </a:bodyPr>
          <a:lstStyle/>
          <a:p>
            <a:r>
              <a:rPr lang="en-US" dirty="0"/>
              <a:t>Information and asset classification – Know all the layers of public and government data classification i.e. Confidential, private…</a:t>
            </a:r>
            <a:r>
              <a:rPr lang="en-US" dirty="0" err="1"/>
              <a:t>etc</a:t>
            </a:r>
            <a:endParaRPr lang="en-US" dirty="0"/>
          </a:p>
          <a:p>
            <a:r>
              <a:rPr lang="en-US" dirty="0"/>
              <a:t>Ownership (e.g. data owners, system owners) – Quite a few questions on the test concerning “who can change data, who can class it”</a:t>
            </a:r>
          </a:p>
          <a:p>
            <a:r>
              <a:rPr lang="en-US" dirty="0"/>
              <a:t>Protect privacy</a:t>
            </a:r>
          </a:p>
          <a:p>
            <a:r>
              <a:rPr lang="en-US" dirty="0"/>
              <a:t>Appropriate retention – a few questions on data destruction</a:t>
            </a:r>
          </a:p>
          <a:p>
            <a:r>
              <a:rPr lang="en-US" dirty="0"/>
              <a:t>Data security controls – You will see questions regarding shipping and Chain of Custody</a:t>
            </a:r>
          </a:p>
          <a:p>
            <a:r>
              <a:rPr lang="en-US" dirty="0"/>
              <a:t>Handling requirements (e.g. markings, labels, storage)</a:t>
            </a:r>
          </a:p>
          <a:p>
            <a:endParaRPr lang="en-US" dirty="0"/>
          </a:p>
        </p:txBody>
      </p:sp>
    </p:spTree>
    <p:extLst>
      <p:ext uri="{BB962C8B-B14F-4D97-AF65-F5344CB8AC3E}">
        <p14:creationId xmlns:p14="http://schemas.microsoft.com/office/powerpoint/2010/main" val="252807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cap="none" dirty="0">
                <a:latin typeface="Arial" panose="020B0604020202020204" pitchFamily="34" charset="0"/>
              </a:rPr>
              <a:t>Secure Communication Channels</a:t>
            </a:r>
            <a:endParaRPr lang="en-US" dirty="0"/>
          </a:p>
        </p:txBody>
      </p:sp>
      <p:sp>
        <p:nvSpPr>
          <p:cNvPr id="3" name="Content Placeholder 2"/>
          <p:cNvSpPr>
            <a:spLocks noGrp="1"/>
          </p:cNvSpPr>
          <p:nvPr>
            <p:ph idx="1"/>
          </p:nvPr>
        </p:nvSpPr>
        <p:spPr/>
        <p:txBody>
          <a:bodyPr/>
          <a:lstStyle/>
          <a:p>
            <a:r>
              <a:rPr lang="en-US" dirty="0"/>
              <a:t>There are going to be a few questions on communication channels security.</a:t>
            </a:r>
          </a:p>
          <a:p>
            <a:pPr lvl="1"/>
            <a:r>
              <a:rPr lang="en-US" dirty="0"/>
              <a:t>For Satellite Dish technology , I recommend watching: </a:t>
            </a:r>
            <a:r>
              <a:rPr lang="en-US" dirty="0">
                <a:hlinkClick r:id="rId2"/>
              </a:rPr>
              <a:t>http://resources.infosecinstitute.com/hacking-satellite-look-up-to-the-sky/</a:t>
            </a:r>
            <a:endParaRPr lang="en-US" dirty="0"/>
          </a:p>
          <a:p>
            <a:pPr lvl="1"/>
            <a:r>
              <a:rPr lang="en-US" dirty="0"/>
              <a:t>For TLS/SSL, you simply have to remember that TLS is newer than SSL</a:t>
            </a:r>
          </a:p>
        </p:txBody>
      </p:sp>
    </p:spTree>
    <p:extLst>
      <p:ext uri="{BB962C8B-B14F-4D97-AF65-F5344CB8AC3E}">
        <p14:creationId xmlns:p14="http://schemas.microsoft.com/office/powerpoint/2010/main" val="36482830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Attacks (DDOS Mostly)</a:t>
            </a:r>
          </a:p>
        </p:txBody>
      </p:sp>
      <p:sp>
        <p:nvSpPr>
          <p:cNvPr id="5" name="Content Placeholder 4"/>
          <p:cNvSpPr>
            <a:spLocks noGrp="1"/>
          </p:cNvSpPr>
          <p:nvPr>
            <p:ph idx="1"/>
          </p:nvPr>
        </p:nvSpPr>
        <p:spPr>
          <a:xfrm>
            <a:off x="1141412" y="1786854"/>
            <a:ext cx="9905999" cy="4496499"/>
          </a:xfrm>
        </p:spPr>
        <p:txBody>
          <a:bodyPr>
            <a:normAutofit fontScale="77500" lnSpcReduction="20000"/>
          </a:bodyPr>
          <a:lstStyle/>
          <a:p>
            <a:r>
              <a:rPr lang="en-US" dirty="0"/>
              <a:t>SYN Flood</a:t>
            </a:r>
          </a:p>
          <a:p>
            <a:pPr lvl="2"/>
            <a:r>
              <a:rPr lang="en-US" dirty="0"/>
              <a:t>A </a:t>
            </a:r>
            <a:r>
              <a:rPr lang="en-US" b="1" dirty="0"/>
              <a:t>SYN flood</a:t>
            </a:r>
            <a:r>
              <a:rPr lang="en-US" dirty="0"/>
              <a:t> is a form of denial-of-service attack in which an attacker sends a succession of </a:t>
            </a:r>
            <a:r>
              <a:rPr lang="en-US" b="1" dirty="0"/>
              <a:t>SYN</a:t>
            </a:r>
            <a:r>
              <a:rPr lang="en-US" dirty="0"/>
              <a:t> requests to a target's system in an attempt to consume enough server resources to make the system unresponsive to legitimate traffic.</a:t>
            </a:r>
          </a:p>
          <a:p>
            <a:r>
              <a:rPr lang="en-US" dirty="0" err="1"/>
              <a:t>Fraggle</a:t>
            </a:r>
            <a:r>
              <a:rPr lang="en-US" dirty="0"/>
              <a:t> Attack</a:t>
            </a:r>
          </a:p>
          <a:p>
            <a:pPr lvl="2"/>
            <a:r>
              <a:rPr lang="en-US" dirty="0"/>
              <a:t>A </a:t>
            </a:r>
            <a:r>
              <a:rPr lang="en-US" b="1" dirty="0" err="1"/>
              <a:t>Fraggle</a:t>
            </a:r>
            <a:r>
              <a:rPr lang="en-US" b="1" dirty="0"/>
              <a:t> Attack</a:t>
            </a:r>
            <a:r>
              <a:rPr lang="en-US" dirty="0"/>
              <a:t> is a denial-of-service (</a:t>
            </a:r>
            <a:r>
              <a:rPr lang="en-US" dirty="0" err="1"/>
              <a:t>DoS</a:t>
            </a:r>
            <a:r>
              <a:rPr lang="en-US" dirty="0"/>
              <a:t>) </a:t>
            </a:r>
            <a:r>
              <a:rPr lang="en-US" b="1" dirty="0"/>
              <a:t>attack</a:t>
            </a:r>
            <a:r>
              <a:rPr lang="en-US" dirty="0"/>
              <a:t> that involves sending a large amount of spoofed UDP traffic to a router's broadcast address within a network. It is very similar to a Smurf </a:t>
            </a:r>
            <a:r>
              <a:rPr lang="en-US" b="1" dirty="0"/>
              <a:t>Attack</a:t>
            </a:r>
            <a:r>
              <a:rPr lang="en-US" dirty="0"/>
              <a:t>, which uses spoofed ICMP traffic rather than UDP traffic to achieve the same goal.</a:t>
            </a:r>
          </a:p>
          <a:p>
            <a:r>
              <a:rPr lang="en-US" dirty="0"/>
              <a:t>Land Attack</a:t>
            </a:r>
          </a:p>
          <a:p>
            <a:pPr lvl="2"/>
            <a:r>
              <a:rPr lang="en-US" dirty="0"/>
              <a:t>A </a:t>
            </a:r>
            <a:r>
              <a:rPr lang="en-US" b="1" dirty="0"/>
              <a:t>LAND Attack</a:t>
            </a:r>
            <a:r>
              <a:rPr lang="en-US" dirty="0"/>
              <a:t> is a Layer 4 Denial of Service (</a:t>
            </a:r>
            <a:r>
              <a:rPr lang="en-US" dirty="0" err="1"/>
              <a:t>DoS</a:t>
            </a:r>
            <a:r>
              <a:rPr lang="en-US" dirty="0"/>
              <a:t>) </a:t>
            </a:r>
            <a:r>
              <a:rPr lang="en-US" b="1" dirty="0"/>
              <a:t>attack</a:t>
            </a:r>
            <a:r>
              <a:rPr lang="en-US" dirty="0"/>
              <a:t> in which, the attacker sets the source and destination information of a TCP segment to be the same. A vulnerable machine will crash or freeze due to the packet being repeatedly processed by the TCP stack.</a:t>
            </a:r>
          </a:p>
          <a:p>
            <a:r>
              <a:rPr lang="en-US" dirty="0"/>
              <a:t>Teardrop Attack</a:t>
            </a:r>
          </a:p>
          <a:p>
            <a:pPr lvl="2"/>
            <a:r>
              <a:rPr lang="en-US" dirty="0"/>
              <a:t>A </a:t>
            </a:r>
            <a:r>
              <a:rPr lang="en-US" b="1" dirty="0"/>
              <a:t>teardrop attack</a:t>
            </a:r>
            <a:r>
              <a:rPr lang="en-US" dirty="0"/>
              <a:t> is a denial-of-service (</a:t>
            </a:r>
            <a:r>
              <a:rPr lang="en-US" dirty="0" err="1"/>
              <a:t>DoS</a:t>
            </a:r>
            <a:r>
              <a:rPr lang="en-US" dirty="0"/>
              <a:t>) </a:t>
            </a:r>
            <a:r>
              <a:rPr lang="en-US" b="1" dirty="0"/>
              <a:t>attack</a:t>
            </a:r>
            <a:r>
              <a:rPr lang="en-US" dirty="0"/>
              <a:t> that involves sending fragmented packets to a target machine. Since the machine receiving such packets cannot reassemble them due to a bug in TCP/IP fragmentation reassembly, the packets overlap one another, crashing the target network device.</a:t>
            </a:r>
          </a:p>
          <a:p>
            <a:pPr lvl="2"/>
            <a:endParaRPr lang="en-US" dirty="0"/>
          </a:p>
        </p:txBody>
      </p:sp>
    </p:spTree>
    <p:extLst>
      <p:ext uri="{BB962C8B-B14F-4D97-AF65-F5344CB8AC3E}">
        <p14:creationId xmlns:p14="http://schemas.microsoft.com/office/powerpoint/2010/main" val="4836005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Thank you…On to Lesson 5</a:t>
            </a:r>
          </a:p>
        </p:txBody>
      </p:sp>
    </p:spTree>
    <p:extLst>
      <p:ext uri="{BB962C8B-B14F-4D97-AF65-F5344CB8AC3E}">
        <p14:creationId xmlns:p14="http://schemas.microsoft.com/office/powerpoint/2010/main" val="3803406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Lesson 5</a:t>
            </a:r>
            <a:br>
              <a:rPr lang="en-US" b="1" dirty="0"/>
            </a:br>
            <a:r>
              <a:rPr lang="en-US" b="1" dirty="0"/>
              <a:t>Identity and Access Management</a:t>
            </a:r>
            <a:endParaRPr lang="en-US" dirty="0"/>
          </a:p>
        </p:txBody>
      </p:sp>
      <p:sp>
        <p:nvSpPr>
          <p:cNvPr id="4" name="Rectangle 1"/>
          <p:cNvSpPr>
            <a:spLocks noGrp="1" noChangeArrowheads="1"/>
          </p:cNvSpPr>
          <p:nvPr>
            <p:ph idx="1"/>
          </p:nvPr>
        </p:nvSpPr>
        <p:spPr bwMode="auto">
          <a:xfrm>
            <a:off x="1287647" y="1850792"/>
            <a:ext cx="1064810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Physical and logical assets control – Bar</a:t>
            </a:r>
            <a:r>
              <a:rPr kumimoji="0" lang="en-US" altLang="en-US" sz="1800" b="0" i="0" u="none" strike="noStrike" cap="none" normalizeH="0" dirty="0">
                <a:ln>
                  <a:noFill/>
                </a:ln>
                <a:solidFill>
                  <a:schemeClr val="tx1"/>
                </a:solidFill>
                <a:effectLst/>
                <a:latin typeface="Arial" panose="020B0604020202020204" pitchFamily="34" charset="0"/>
              </a:rPr>
              <a:t> coding and Inventory tagging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Identification and authentication of people and devices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Identity as a service (e.g. cloud identity) - </a:t>
            </a:r>
            <a:r>
              <a:rPr lang="en-US" altLang="en-US" sz="1800" dirty="0">
                <a:latin typeface="Arial" panose="020B0604020202020204" pitchFamily="34" charset="0"/>
              </a:rPr>
              <a:t>– Know SAML definition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Third-party identity services</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(e.g. on premise) – AD</a:t>
            </a:r>
            <a:r>
              <a:rPr kumimoji="0" lang="en-US" altLang="en-US" sz="1800" b="0" i="0" u="none" strike="noStrike" cap="none" normalizeH="0" dirty="0">
                <a:ln>
                  <a:noFill/>
                </a:ln>
                <a:solidFill>
                  <a:schemeClr val="tx1"/>
                </a:solidFill>
                <a:effectLst/>
                <a:latin typeface="Arial" panose="020B0604020202020204" pitchFamily="34" charset="0"/>
              </a:rPr>
              <a:t> Questions and How passwords are stored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Access control attacks – Know brute-force</a:t>
            </a:r>
            <a:r>
              <a:rPr kumimoji="0" lang="en-US" altLang="en-US" sz="1800" b="0" i="0" u="none" strike="noStrike" cap="none" normalizeH="0" dirty="0">
                <a:ln>
                  <a:noFill/>
                </a:ln>
                <a:solidFill>
                  <a:schemeClr val="tx1"/>
                </a:solidFill>
                <a:effectLst/>
                <a:latin typeface="Arial" panose="020B0604020202020204" pitchFamily="34" charset="0"/>
              </a:rPr>
              <a:t> attacks and everyway to log on as someone else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Identity and access provisioning lifecycle (e.g. provisioning review) – This is a memorization exercise</a:t>
            </a:r>
          </a:p>
        </p:txBody>
      </p:sp>
    </p:spTree>
    <p:extLst>
      <p:ext uri="{BB962C8B-B14F-4D97-AF65-F5344CB8AC3E}">
        <p14:creationId xmlns:p14="http://schemas.microsoft.com/office/powerpoint/2010/main" val="18759558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en-US" cap="none" dirty="0">
                <a:latin typeface="Arial" panose="020B0604020202020204" pitchFamily="34" charset="0"/>
              </a:rPr>
              <a:t>Physical and logical assets control – Bar coding and Inventory tagging</a:t>
            </a:r>
            <a:br>
              <a:rPr lang="en-US" altLang="en-US" cap="none" dirty="0">
                <a:latin typeface="Arial" panose="020B0604020202020204" pitchFamily="34" charset="0"/>
              </a:rPr>
            </a:br>
            <a:endParaRPr lang="en-US" dirty="0"/>
          </a:p>
        </p:txBody>
      </p:sp>
      <p:sp>
        <p:nvSpPr>
          <p:cNvPr id="3" name="Content Placeholder 2"/>
          <p:cNvSpPr>
            <a:spLocks noGrp="1"/>
          </p:cNvSpPr>
          <p:nvPr>
            <p:ph idx="1"/>
          </p:nvPr>
        </p:nvSpPr>
        <p:spPr/>
        <p:txBody>
          <a:bodyPr/>
          <a:lstStyle/>
          <a:p>
            <a:r>
              <a:rPr lang="en-US" dirty="0"/>
              <a:t>RFID, Barcoding and Inventory – represent the ability to prevent theft. This reduces risk. Any questions on this simply point this out and are to be answered like a CTO/CIO would answer. Very long and not technical. </a:t>
            </a:r>
          </a:p>
        </p:txBody>
      </p:sp>
    </p:spTree>
    <p:extLst>
      <p:ext uri="{BB962C8B-B14F-4D97-AF65-F5344CB8AC3E}">
        <p14:creationId xmlns:p14="http://schemas.microsoft.com/office/powerpoint/2010/main" val="25295911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en-US" cap="none" dirty="0">
                <a:latin typeface="Arial" panose="020B0604020202020204" pitchFamily="34" charset="0"/>
              </a:rPr>
              <a:t>Identification and authentication of people and devices</a:t>
            </a:r>
            <a:br>
              <a:rPr lang="en-US" altLang="en-US" cap="none" dirty="0">
                <a:latin typeface="Arial" panose="020B0604020202020204" pitchFamily="34" charset="0"/>
              </a:rPr>
            </a:br>
            <a:endParaRPr lang="en-US" dirty="0"/>
          </a:p>
        </p:txBody>
      </p:sp>
      <p:sp>
        <p:nvSpPr>
          <p:cNvPr id="3" name="Content Placeholder 2"/>
          <p:cNvSpPr>
            <a:spLocks noGrp="1"/>
          </p:cNvSpPr>
          <p:nvPr>
            <p:ph idx="1"/>
          </p:nvPr>
        </p:nvSpPr>
        <p:spPr/>
        <p:txBody>
          <a:bodyPr>
            <a:normAutofit lnSpcReduction="10000"/>
          </a:bodyPr>
          <a:lstStyle/>
          <a:p>
            <a:r>
              <a:rPr lang="en-US" dirty="0"/>
              <a:t>Know brute force attacks – Best on spreadsheets and their passwords.</a:t>
            </a:r>
          </a:p>
          <a:p>
            <a:r>
              <a:rPr lang="en-US" dirty="0"/>
              <a:t>Know your Biometrics </a:t>
            </a:r>
          </a:p>
          <a:p>
            <a:pPr lvl="1"/>
            <a:r>
              <a:rPr lang="en-US" dirty="0">
                <a:hlinkClick r:id="rId2"/>
              </a:rPr>
              <a:t>https://www.cccure.org/Documents/HISM/039-041.html</a:t>
            </a:r>
            <a:endParaRPr lang="en-US" dirty="0"/>
          </a:p>
          <a:p>
            <a:r>
              <a:rPr lang="en-US" dirty="0"/>
              <a:t>Object Reuse</a:t>
            </a:r>
          </a:p>
          <a:p>
            <a:pPr lvl="1"/>
            <a:r>
              <a:rPr lang="en-US" dirty="0"/>
              <a:t>Space on a Disk, allocated and not given back to OS</a:t>
            </a:r>
          </a:p>
          <a:p>
            <a:pPr lvl="1"/>
            <a:r>
              <a:rPr lang="en-US" dirty="0"/>
              <a:t>Tempest Attack and White Noise </a:t>
            </a:r>
          </a:p>
          <a:p>
            <a:pPr lvl="2"/>
            <a:r>
              <a:rPr lang="en-US" dirty="0"/>
              <a:t>Few Questions on the Tempest attack, which is reading a screen at a distance and White Noise, which you can pump down a wire to scramble or mask an attack</a:t>
            </a:r>
          </a:p>
        </p:txBody>
      </p:sp>
      <p:pic>
        <p:nvPicPr>
          <p:cNvPr id="4" name="Picture 3"/>
          <p:cNvPicPr>
            <a:picLocks noChangeAspect="1"/>
          </p:cNvPicPr>
          <p:nvPr/>
        </p:nvPicPr>
        <p:blipFill>
          <a:blip r:embed="rId3"/>
          <a:stretch>
            <a:fillRect/>
          </a:stretch>
        </p:blipFill>
        <p:spPr>
          <a:xfrm>
            <a:off x="8036653" y="2815001"/>
            <a:ext cx="2632340" cy="1774611"/>
          </a:xfrm>
          <a:prstGeom prst="rect">
            <a:avLst/>
          </a:prstGeom>
        </p:spPr>
      </p:pic>
    </p:spTree>
    <p:extLst>
      <p:ext uri="{BB962C8B-B14F-4D97-AF65-F5344CB8AC3E}">
        <p14:creationId xmlns:p14="http://schemas.microsoft.com/office/powerpoint/2010/main" val="24511963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SAML and OAUTH</a:t>
            </a:r>
          </a:p>
        </p:txBody>
      </p:sp>
      <p:sp>
        <p:nvSpPr>
          <p:cNvPr id="3" name="Content Placeholder 2"/>
          <p:cNvSpPr>
            <a:spLocks noGrp="1"/>
          </p:cNvSpPr>
          <p:nvPr>
            <p:ph idx="1"/>
          </p:nvPr>
        </p:nvSpPr>
        <p:spPr/>
        <p:txBody>
          <a:bodyPr>
            <a:normAutofit lnSpcReduction="10000"/>
          </a:bodyPr>
          <a:lstStyle/>
          <a:p>
            <a:r>
              <a:rPr lang="en-US" b="1" dirty="0"/>
              <a:t>Security Assertion Markup Language</a:t>
            </a:r>
            <a:r>
              <a:rPr lang="en-US" dirty="0"/>
              <a:t> (</a:t>
            </a:r>
            <a:r>
              <a:rPr lang="en-US" b="1" dirty="0"/>
              <a:t>SAML</a:t>
            </a:r>
            <a:r>
              <a:rPr lang="en-US" dirty="0"/>
              <a:t>, pronounced </a:t>
            </a:r>
            <a:r>
              <a:rPr lang="en-US" dirty="0" err="1"/>
              <a:t>sam</a:t>
            </a:r>
            <a:r>
              <a:rPr lang="en-US" dirty="0"/>
              <a:t>-el) is an XML-based, open-standard data format for exchanging authentication and authorization data between parties, in particular, between an identity provider and a service provider.</a:t>
            </a:r>
          </a:p>
          <a:p>
            <a:r>
              <a:rPr lang="en-US" b="1" dirty="0"/>
              <a:t>OAuth</a:t>
            </a:r>
            <a:r>
              <a:rPr lang="en-US" dirty="0"/>
              <a:t> is an </a:t>
            </a:r>
            <a:r>
              <a:rPr lang="en-US" dirty="0">
                <a:hlinkClick r:id="rId2" tooltip="Open standard"/>
              </a:rPr>
              <a:t>open standard</a:t>
            </a:r>
            <a:r>
              <a:rPr lang="en-US" dirty="0"/>
              <a:t> for </a:t>
            </a:r>
            <a:r>
              <a:rPr lang="en-US" dirty="0">
                <a:hlinkClick r:id="rId3" tooltip="Authorization"/>
              </a:rPr>
              <a:t>authorization</a:t>
            </a:r>
            <a:r>
              <a:rPr lang="en-US" dirty="0"/>
              <a:t>, commonly used as a way for Internet users to log into third party websites using their Microsoft, Google, Facebook, Twitter, One Network etc. accounts without exposing their password.</a:t>
            </a:r>
          </a:p>
        </p:txBody>
      </p:sp>
    </p:spTree>
    <p:extLst>
      <p:ext uri="{BB962C8B-B14F-4D97-AF65-F5344CB8AC3E}">
        <p14:creationId xmlns:p14="http://schemas.microsoft.com/office/powerpoint/2010/main" val="6636600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 Passwords	</a:t>
            </a:r>
          </a:p>
        </p:txBody>
      </p:sp>
      <p:sp>
        <p:nvSpPr>
          <p:cNvPr id="3" name="Content Placeholder 2"/>
          <p:cNvSpPr>
            <a:spLocks noGrp="1"/>
          </p:cNvSpPr>
          <p:nvPr>
            <p:ph idx="1"/>
          </p:nvPr>
        </p:nvSpPr>
        <p:spPr/>
        <p:txBody>
          <a:bodyPr/>
          <a:lstStyle/>
          <a:p>
            <a:r>
              <a:rPr lang="en-US" dirty="0"/>
              <a:t>Active Directory passwords are stored as a hash. For further details, you can review the following link:</a:t>
            </a:r>
          </a:p>
          <a:p>
            <a:r>
              <a:rPr lang="en-US" dirty="0">
                <a:hlinkClick r:id="rId2"/>
              </a:rPr>
              <a:t>http://www.passcape.com/windows_password_recovery_windows_faq</a:t>
            </a:r>
            <a:endParaRPr lang="en-US" dirty="0"/>
          </a:p>
          <a:p>
            <a:r>
              <a:rPr lang="en-US" dirty="0"/>
              <a:t>Kerberos</a:t>
            </a:r>
          </a:p>
          <a:p>
            <a:pPr lvl="1"/>
            <a:r>
              <a:rPr lang="en-US" dirty="0"/>
              <a:t>Replay Attacks happen here</a:t>
            </a:r>
          </a:p>
        </p:txBody>
      </p:sp>
      <p:pic>
        <p:nvPicPr>
          <p:cNvPr id="4" name="Picture 3"/>
          <p:cNvPicPr>
            <a:picLocks noChangeAspect="1"/>
          </p:cNvPicPr>
          <p:nvPr/>
        </p:nvPicPr>
        <p:blipFill>
          <a:blip r:embed="rId3"/>
          <a:stretch>
            <a:fillRect/>
          </a:stretch>
        </p:blipFill>
        <p:spPr>
          <a:xfrm>
            <a:off x="6425966" y="3789449"/>
            <a:ext cx="2852257" cy="1738896"/>
          </a:xfrm>
          <a:prstGeom prst="rect">
            <a:avLst/>
          </a:prstGeom>
        </p:spPr>
      </p:pic>
    </p:spTree>
    <p:extLst>
      <p:ext uri="{BB962C8B-B14F-4D97-AF65-F5344CB8AC3E}">
        <p14:creationId xmlns:p14="http://schemas.microsoft.com/office/powerpoint/2010/main" val="21826916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Controls</a:t>
            </a:r>
          </a:p>
        </p:txBody>
      </p:sp>
      <p:sp>
        <p:nvSpPr>
          <p:cNvPr id="3" name="Content Placeholder 2"/>
          <p:cNvSpPr>
            <a:spLocks noGrp="1"/>
          </p:cNvSpPr>
          <p:nvPr>
            <p:ph idx="1"/>
          </p:nvPr>
        </p:nvSpPr>
        <p:spPr/>
        <p:txBody>
          <a:bodyPr/>
          <a:lstStyle/>
          <a:p>
            <a:r>
              <a:rPr lang="en-US" dirty="0"/>
              <a:t>Will have to remember all the types of access controls</a:t>
            </a:r>
          </a:p>
          <a:p>
            <a:pPr lvl="1"/>
            <a:r>
              <a:rPr lang="en-US" dirty="0">
                <a:hlinkClick r:id="rId2"/>
              </a:rPr>
              <a:t>http://cisspstudy.blogspot.com/2007/05/types-of-access-control.html</a:t>
            </a:r>
            <a:endParaRPr lang="en-US" dirty="0"/>
          </a:p>
          <a:p>
            <a:endParaRPr lang="en-US" dirty="0"/>
          </a:p>
        </p:txBody>
      </p:sp>
    </p:spTree>
    <p:extLst>
      <p:ext uri="{BB962C8B-B14F-4D97-AF65-F5344CB8AC3E}">
        <p14:creationId xmlns:p14="http://schemas.microsoft.com/office/powerpoint/2010/main" val="4115852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cap="none" dirty="0">
                <a:latin typeface="Arial" panose="020B0604020202020204" pitchFamily="34" charset="0"/>
              </a:rPr>
              <a:t>Access Control Attacks</a:t>
            </a:r>
            <a:endParaRPr lang="en-US" dirty="0"/>
          </a:p>
        </p:txBody>
      </p:sp>
      <p:sp>
        <p:nvSpPr>
          <p:cNvPr id="3" name="Content Placeholder 2"/>
          <p:cNvSpPr>
            <a:spLocks noGrp="1"/>
          </p:cNvSpPr>
          <p:nvPr>
            <p:ph idx="1"/>
          </p:nvPr>
        </p:nvSpPr>
        <p:spPr/>
        <p:txBody>
          <a:bodyPr>
            <a:normAutofit fontScale="47500" lnSpcReduction="20000"/>
          </a:bodyPr>
          <a:lstStyle/>
          <a:p>
            <a:r>
              <a:rPr lang="en-US" b="1" dirty="0"/>
              <a:t>Dictionary attacks </a:t>
            </a:r>
          </a:p>
          <a:p>
            <a:pPr lvl="1"/>
            <a:r>
              <a:rPr lang="en-US" dirty="0"/>
              <a:t>These are programs with built in dictionaries. They would use all dictionary words to attempt and find the correct password, in the hope that a user would have used a standard dictionary word. </a:t>
            </a:r>
          </a:p>
          <a:p>
            <a:r>
              <a:rPr lang="en-US" b="1" dirty="0"/>
              <a:t>Brute force </a:t>
            </a:r>
          </a:p>
          <a:p>
            <a:pPr lvl="1"/>
            <a:r>
              <a:rPr lang="en-US" dirty="0"/>
              <a:t>This type of attack is attempting to break the password by trying all possible words, in the alphabet. You can set the software to start from 2 combination letter and keep </a:t>
            </a:r>
            <a:r>
              <a:rPr lang="en-US" dirty="0" err="1"/>
              <a:t>keep</a:t>
            </a:r>
            <a:r>
              <a:rPr lang="en-US" dirty="0"/>
              <a:t> going to 3 combinations, and then 4 and so on. The program would attempt all possible combinations including special keywords. However after 6 or 7 combinations it can take a long time to exhaust all keyword. In fact it is not worth attempting beyond an 8 letter combination as most computers will take a very long time exhausting all possibilities, we are talking weeks, months and years depending on the number of letters and the processing power of the computer.</a:t>
            </a:r>
          </a:p>
          <a:p>
            <a:r>
              <a:rPr lang="en-US" b="1" dirty="0"/>
              <a:t>Spoofed logon screens</a:t>
            </a:r>
          </a:p>
          <a:p>
            <a:pPr lvl="1"/>
            <a:r>
              <a:rPr lang="en-US" dirty="0"/>
              <a:t>The last access control attack is to implement a fake logon screen, and when a user attempts to login, the logon screen will send the username and password to the hacker.</a:t>
            </a:r>
          </a:p>
          <a:p>
            <a:r>
              <a:rPr lang="en-US" b="1" dirty="0"/>
              <a:t>Prevention against authentication and access control attacks</a:t>
            </a:r>
          </a:p>
          <a:p>
            <a:pPr lvl="1"/>
            <a:r>
              <a:rPr lang="en-US" dirty="0"/>
              <a:t>To circumvent these type of attacks, passwords should be long, complex and changed every so often. If the password is used many times a day and protects important information, then it should be changed more often. There should be a strong password policy in place to enforce this, as well as enforcing other measures such as locking users out after so many logon attempts, etc. To circumvent against spoofed logon screens, this can be almost unavoidable if the fake logon screen has already been installed on a computer. The prevention for this attack is to have secure endpoints, where these fake logon screens can not be implemented.</a:t>
            </a:r>
          </a:p>
          <a:p>
            <a:endParaRPr lang="en-US" dirty="0"/>
          </a:p>
        </p:txBody>
      </p:sp>
    </p:spTree>
    <p:extLst>
      <p:ext uri="{BB962C8B-B14F-4D97-AF65-F5344CB8AC3E}">
        <p14:creationId xmlns:p14="http://schemas.microsoft.com/office/powerpoint/2010/main" val="678230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690" y="411061"/>
            <a:ext cx="9905998" cy="1025660"/>
          </a:xfrm>
        </p:spPr>
        <p:txBody>
          <a:bodyPr>
            <a:normAutofit fontScale="90000"/>
          </a:bodyPr>
          <a:lstStyle/>
          <a:p>
            <a:r>
              <a:rPr lang="en-US" b="1" dirty="0"/>
              <a:t>Lesson 3</a:t>
            </a:r>
            <a:br>
              <a:rPr lang="en-US" b="1" dirty="0"/>
            </a:br>
            <a:r>
              <a:rPr lang="en-US" b="1" dirty="0"/>
              <a:t>Security Engineering </a:t>
            </a:r>
            <a:endParaRPr lang="en-US" dirty="0"/>
          </a:p>
        </p:txBody>
      </p:sp>
      <p:sp>
        <p:nvSpPr>
          <p:cNvPr id="4" name="Rectangle 1"/>
          <p:cNvSpPr>
            <a:spLocks noGrp="1" noChangeArrowheads="1"/>
          </p:cNvSpPr>
          <p:nvPr>
            <p:ph idx="1"/>
          </p:nvPr>
        </p:nvSpPr>
        <p:spPr bwMode="auto">
          <a:xfrm>
            <a:off x="1149802" y="961777"/>
            <a:ext cx="9486549"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Engineering processes using secure design principles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Security models, evaluations and</a:t>
            </a:r>
            <a:r>
              <a:rPr kumimoji="0" lang="en-US" altLang="en-US" sz="1800" b="0" i="0" u="none" strike="noStrike" cap="none" normalizeH="0" dirty="0">
                <a:ln>
                  <a:noFill/>
                </a:ln>
                <a:solidFill>
                  <a:schemeClr val="tx1"/>
                </a:solidFill>
                <a:effectLst/>
                <a:latin typeface="Arial" panose="020B0604020202020204" pitchFamily="34" charset="0"/>
              </a:rPr>
              <a:t> capabilities</a:t>
            </a:r>
            <a:r>
              <a:rPr kumimoji="0" lang="en-US" altLang="en-US" sz="1800" b="0" i="0" u="none" strike="noStrike" cap="none" normalizeH="0" baseline="0" dirty="0">
                <a:ln>
                  <a:noFill/>
                </a:ln>
                <a:solidFill>
                  <a:schemeClr val="tx1"/>
                </a:solidFill>
                <a:effectLst/>
                <a:latin typeface="Arial" panose="020B0604020202020204" pitchFamily="34" charset="0"/>
              </a:rPr>
              <a:t> fundamental concepts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Security architectures, designs, and solution elements vulnerabilities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Web-based systems vulnerabilities – Know </a:t>
            </a:r>
            <a:r>
              <a:rPr kumimoji="0" lang="en-US" altLang="en-US" sz="1800" b="0" i="0" u="none" strike="noStrike" cap="none" normalizeH="0" baseline="0" dirty="0" err="1">
                <a:ln>
                  <a:noFill/>
                </a:ln>
                <a:solidFill>
                  <a:schemeClr val="tx1"/>
                </a:solidFill>
                <a:effectLst/>
                <a:latin typeface="Arial" panose="020B0604020202020204" pitchFamily="34" charset="0"/>
              </a:rPr>
              <a:t>sql</a:t>
            </a:r>
            <a:r>
              <a:rPr kumimoji="0" lang="en-US" altLang="en-US" sz="1800" b="0" i="0" u="none" strike="noStrike" cap="none" normalizeH="0" baseline="0" dirty="0">
                <a:ln>
                  <a:noFill/>
                </a:ln>
                <a:solidFill>
                  <a:schemeClr val="tx1"/>
                </a:solidFill>
                <a:effectLst/>
                <a:latin typeface="Arial" panose="020B0604020202020204" pitchFamily="34" charset="0"/>
              </a:rPr>
              <a:t> injection vs &lt;script&gt; vs Cross</a:t>
            </a:r>
            <a:r>
              <a:rPr kumimoji="0" lang="en-US" altLang="en-US" sz="1800" b="0" i="0" u="none" strike="noStrike" cap="none" normalizeH="0" dirty="0">
                <a:ln>
                  <a:noFill/>
                </a:ln>
                <a:solidFill>
                  <a:schemeClr val="tx1"/>
                </a:solidFill>
                <a:effectLst/>
                <a:latin typeface="Arial" panose="020B0604020202020204" pitchFamily="34" charset="0"/>
              </a:rPr>
              <a:t> Site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Mobile systems vulnerabilities – Know all the “blue” words. Jacking, smacking, </a:t>
            </a:r>
            <a:r>
              <a:rPr kumimoji="0" lang="en-US" altLang="en-US" sz="1800" b="0" i="0" u="none" strike="noStrike" cap="none" normalizeH="0" baseline="0" dirty="0" err="1">
                <a:ln>
                  <a:noFill/>
                </a:ln>
                <a:solidFill>
                  <a:schemeClr val="tx1"/>
                </a:solidFill>
                <a:effectLst/>
                <a:latin typeface="Arial" panose="020B0604020202020204" pitchFamily="34" charset="0"/>
              </a:rPr>
              <a:t>snarfing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Embedded devices and cyber-physical systems vulnerabilities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Cryptography – The MOST Questions on the test. Public, Private,</a:t>
            </a:r>
            <a:r>
              <a:rPr kumimoji="0" lang="en-US" altLang="en-US" sz="1800" b="0" i="0" u="none" strike="noStrike" cap="none" normalizeH="0" dirty="0">
                <a:ln>
                  <a:noFill/>
                </a:ln>
                <a:solidFill>
                  <a:schemeClr val="tx1"/>
                </a:solidFill>
                <a:effectLst/>
                <a:latin typeface="Arial" panose="020B0604020202020204" pitchFamily="34" charset="0"/>
              </a:rPr>
              <a:t> </a:t>
            </a:r>
            <a:r>
              <a:rPr lang="en-US" sz="1800" b="1" dirty="0">
                <a:latin typeface="Arial" panose="020B0604020202020204" pitchFamily="34" charset="0"/>
                <a:cs typeface="Arial" panose="020B0604020202020204" pitchFamily="34" charset="0"/>
              </a:rPr>
              <a:t>Nonrepudiation</a:t>
            </a:r>
            <a:r>
              <a:rPr kumimoji="0" lang="en-US" altLang="en-US" sz="1800" b="0" i="0" u="none" strike="noStrike" cap="none" normalizeH="0" dirty="0">
                <a:ln>
                  <a:noFill/>
                </a:ln>
                <a:solidFill>
                  <a:schemeClr val="tx1"/>
                </a:solidFill>
                <a:effectLst/>
                <a:latin typeface="Arial" panose="020B0604020202020204" pitchFamily="34" charset="0"/>
              </a:rPr>
              <a:t> vs. Plain </a:t>
            </a:r>
            <a:r>
              <a:rPr lang="en-US" altLang="en-US" sz="1800" dirty="0">
                <a:latin typeface="Arial" panose="020B0604020202020204" pitchFamily="34" charset="0"/>
              </a:rPr>
              <a:t>Confidentiality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Site and facility design secure principles – Know what hills, slopes and entrance design are best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Physical security – Fence, light</a:t>
            </a:r>
            <a:r>
              <a:rPr kumimoji="0" lang="en-US" altLang="en-US" sz="1800" b="0" i="0" u="none" strike="noStrike" cap="none" normalizeH="0" dirty="0">
                <a:ln>
                  <a:noFill/>
                </a:ln>
                <a:solidFill>
                  <a:schemeClr val="tx1"/>
                </a:solidFill>
                <a:effectLst/>
                <a:latin typeface="Arial" panose="020B0604020202020204" pitchFamily="34" charset="0"/>
              </a:rPr>
              <a:t> height, man traps, desk check-in are likely to be on the test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21803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cap="none" dirty="0">
                <a:latin typeface="Arial" panose="020B0604020202020204" pitchFamily="34" charset="0"/>
              </a:rPr>
              <a:t>Identity and Access Provisioning Lifecycle</a:t>
            </a:r>
            <a:endParaRPr lang="en-US" dirty="0"/>
          </a:p>
        </p:txBody>
      </p:sp>
      <p:pic>
        <p:nvPicPr>
          <p:cNvPr id="4" name="Content Placeholder 3"/>
          <p:cNvPicPr>
            <a:picLocks noGrp="1" noChangeAspect="1"/>
          </p:cNvPicPr>
          <p:nvPr>
            <p:ph idx="1"/>
          </p:nvPr>
        </p:nvPicPr>
        <p:blipFill>
          <a:blip r:embed="rId2"/>
          <a:stretch>
            <a:fillRect/>
          </a:stretch>
        </p:blipFill>
        <p:spPr>
          <a:xfrm>
            <a:off x="4689651" y="2572725"/>
            <a:ext cx="2809524" cy="2895238"/>
          </a:xfrm>
          <a:prstGeom prst="rect">
            <a:avLst/>
          </a:prstGeom>
        </p:spPr>
      </p:pic>
    </p:spTree>
    <p:extLst>
      <p:ext uri="{BB962C8B-B14F-4D97-AF65-F5344CB8AC3E}">
        <p14:creationId xmlns:p14="http://schemas.microsoft.com/office/powerpoint/2010/main" val="42040846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Thank you…On to Lesson 6</a:t>
            </a:r>
          </a:p>
        </p:txBody>
      </p:sp>
    </p:spTree>
    <p:extLst>
      <p:ext uri="{BB962C8B-B14F-4D97-AF65-F5344CB8AC3E}">
        <p14:creationId xmlns:p14="http://schemas.microsoft.com/office/powerpoint/2010/main" val="21661820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Lesson 6</a:t>
            </a:r>
            <a:br>
              <a:rPr lang="en-US" b="1" dirty="0"/>
            </a:br>
            <a:r>
              <a:rPr lang="en-US" b="1" dirty="0"/>
              <a:t>Security Assessment and Testing</a:t>
            </a:r>
            <a:endParaRPr lang="en-US" dirty="0"/>
          </a:p>
        </p:txBody>
      </p:sp>
      <p:sp>
        <p:nvSpPr>
          <p:cNvPr id="3" name="Content Placeholder 2"/>
          <p:cNvSpPr>
            <a:spLocks noGrp="1"/>
          </p:cNvSpPr>
          <p:nvPr>
            <p:ph idx="1"/>
          </p:nvPr>
        </p:nvSpPr>
        <p:spPr/>
        <p:txBody>
          <a:bodyPr/>
          <a:lstStyle/>
          <a:p>
            <a:r>
              <a:rPr lang="en-US" dirty="0"/>
              <a:t>Assessment and test strategies – Know what kind of testing and test cases help security</a:t>
            </a:r>
          </a:p>
          <a:p>
            <a:r>
              <a:rPr lang="en-US" dirty="0"/>
              <a:t>Security process data (e.g. management and operational controls)</a:t>
            </a:r>
          </a:p>
          <a:p>
            <a:r>
              <a:rPr lang="en-US" dirty="0"/>
              <a:t>Security control testing</a:t>
            </a:r>
          </a:p>
          <a:p>
            <a:r>
              <a:rPr lang="en-US" dirty="0"/>
              <a:t>Security architectures vulnerabilities </a:t>
            </a:r>
          </a:p>
          <a:p>
            <a:endParaRPr lang="en-US" dirty="0"/>
          </a:p>
        </p:txBody>
      </p:sp>
    </p:spTree>
    <p:extLst>
      <p:ext uri="{BB962C8B-B14F-4D97-AF65-F5344CB8AC3E}">
        <p14:creationId xmlns:p14="http://schemas.microsoft.com/office/powerpoint/2010/main" val="22511664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 and test strategies</a:t>
            </a:r>
          </a:p>
        </p:txBody>
      </p:sp>
      <p:sp>
        <p:nvSpPr>
          <p:cNvPr id="3" name="Content Placeholder 2"/>
          <p:cNvSpPr>
            <a:spLocks noGrp="1"/>
          </p:cNvSpPr>
          <p:nvPr>
            <p:ph idx="1"/>
          </p:nvPr>
        </p:nvSpPr>
        <p:spPr/>
        <p:txBody>
          <a:bodyPr/>
          <a:lstStyle/>
          <a:p>
            <a:r>
              <a:rPr lang="en-US" dirty="0"/>
              <a:t>Pen Test</a:t>
            </a:r>
          </a:p>
          <a:p>
            <a:pPr lvl="1"/>
            <a:r>
              <a:rPr lang="en-US" dirty="0"/>
              <a:t>War Dialing – Bank of Modems</a:t>
            </a:r>
          </a:p>
          <a:p>
            <a:pPr lvl="1"/>
            <a:r>
              <a:rPr lang="en-US" dirty="0"/>
              <a:t>Sniffing – Monitor the Network</a:t>
            </a:r>
          </a:p>
          <a:p>
            <a:pPr lvl="1"/>
            <a:r>
              <a:rPr lang="en-US" dirty="0"/>
              <a:t>Eavesdropping – Listening </a:t>
            </a:r>
          </a:p>
          <a:p>
            <a:pPr lvl="1"/>
            <a:r>
              <a:rPr lang="en-US" dirty="0"/>
              <a:t>Dumpster Diving – Just like it sounds</a:t>
            </a:r>
          </a:p>
          <a:p>
            <a:pPr lvl="1"/>
            <a:r>
              <a:rPr lang="en-US" dirty="0"/>
              <a:t>Social Engineering – Human Manipulation</a:t>
            </a:r>
          </a:p>
          <a:p>
            <a:pPr lvl="1"/>
            <a:endParaRPr lang="en-US" dirty="0"/>
          </a:p>
        </p:txBody>
      </p:sp>
    </p:spTree>
    <p:extLst>
      <p:ext uri="{BB962C8B-B14F-4D97-AF65-F5344CB8AC3E}">
        <p14:creationId xmlns:p14="http://schemas.microsoft.com/office/powerpoint/2010/main" val="37757622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process data</a:t>
            </a:r>
          </a:p>
        </p:txBody>
      </p:sp>
      <p:sp>
        <p:nvSpPr>
          <p:cNvPr id="3" name="Content Placeholder 2"/>
          <p:cNvSpPr>
            <a:spLocks noGrp="1"/>
          </p:cNvSpPr>
          <p:nvPr>
            <p:ph idx="1"/>
          </p:nvPr>
        </p:nvSpPr>
        <p:spPr/>
        <p:txBody>
          <a:bodyPr/>
          <a:lstStyle/>
          <a:p>
            <a:r>
              <a:rPr lang="en-US" dirty="0"/>
              <a:t>Employment Polices and Practices – Termination process and Background Checks </a:t>
            </a:r>
          </a:p>
          <a:p>
            <a:r>
              <a:rPr lang="en-US" dirty="0"/>
              <a:t>Roles and Responsibilities – Management sets the standard and verbalizes the policy </a:t>
            </a:r>
          </a:p>
          <a:p>
            <a:r>
              <a:rPr lang="en-US" dirty="0"/>
              <a:t>Security Awareness Training – Prevents Social Engineering</a:t>
            </a:r>
          </a:p>
        </p:txBody>
      </p:sp>
    </p:spTree>
    <p:extLst>
      <p:ext uri="{BB962C8B-B14F-4D97-AF65-F5344CB8AC3E}">
        <p14:creationId xmlns:p14="http://schemas.microsoft.com/office/powerpoint/2010/main" val="13917615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control testing and Vulnerabilities </a:t>
            </a:r>
            <a:br>
              <a:rPr lang="en-US" dirty="0"/>
            </a:br>
            <a:endParaRPr lang="en-US" dirty="0"/>
          </a:p>
        </p:txBody>
      </p:sp>
      <p:sp>
        <p:nvSpPr>
          <p:cNvPr id="3" name="Content Placeholder 2"/>
          <p:cNvSpPr>
            <a:spLocks noGrp="1"/>
          </p:cNvSpPr>
          <p:nvPr>
            <p:ph idx="1"/>
          </p:nvPr>
        </p:nvSpPr>
        <p:spPr/>
        <p:txBody>
          <a:bodyPr/>
          <a:lstStyle/>
          <a:p>
            <a:r>
              <a:rPr lang="en-US" dirty="0">
                <a:hlinkClick r:id="rId2"/>
              </a:rPr>
              <a:t>http://www.mindcert.com/category/mind-maps/cissp/</a:t>
            </a:r>
            <a:endParaRPr lang="en-US" dirty="0"/>
          </a:p>
          <a:p>
            <a:endParaRPr lang="en-US" dirty="0"/>
          </a:p>
        </p:txBody>
      </p:sp>
    </p:spTree>
    <p:extLst>
      <p:ext uri="{BB962C8B-B14F-4D97-AF65-F5344CB8AC3E}">
        <p14:creationId xmlns:p14="http://schemas.microsoft.com/office/powerpoint/2010/main" val="8911400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Thank you…On to Lesson 7</a:t>
            </a:r>
          </a:p>
        </p:txBody>
      </p:sp>
    </p:spTree>
    <p:extLst>
      <p:ext uri="{BB962C8B-B14F-4D97-AF65-F5344CB8AC3E}">
        <p14:creationId xmlns:p14="http://schemas.microsoft.com/office/powerpoint/2010/main" val="10463890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Lesson 7</a:t>
            </a:r>
            <a:br>
              <a:rPr lang="en-US" b="1" dirty="0"/>
            </a:br>
            <a:r>
              <a:rPr lang="en-US" b="1" dirty="0"/>
              <a:t>Security Operations </a:t>
            </a:r>
            <a:endParaRPr lang="en-US" dirty="0"/>
          </a:p>
        </p:txBody>
      </p:sp>
      <p:sp>
        <p:nvSpPr>
          <p:cNvPr id="3" name="Content Placeholder 2"/>
          <p:cNvSpPr>
            <a:spLocks noGrp="1"/>
          </p:cNvSpPr>
          <p:nvPr>
            <p:ph idx="1"/>
          </p:nvPr>
        </p:nvSpPr>
        <p:spPr>
          <a:xfrm>
            <a:off x="1141413" y="1904301"/>
            <a:ext cx="9905999" cy="4113403"/>
          </a:xfrm>
        </p:spPr>
        <p:txBody>
          <a:bodyPr>
            <a:normAutofit fontScale="70000" lnSpcReduction="20000"/>
          </a:bodyPr>
          <a:lstStyle/>
          <a:p>
            <a:r>
              <a:rPr lang="en-US" dirty="0"/>
              <a:t>Investigations support and requirements</a:t>
            </a:r>
          </a:p>
          <a:p>
            <a:r>
              <a:rPr lang="en-US" dirty="0"/>
              <a:t>Foundational security operations concepts</a:t>
            </a:r>
          </a:p>
          <a:p>
            <a:r>
              <a:rPr lang="en-US" dirty="0"/>
              <a:t>Resource protection techniques</a:t>
            </a:r>
          </a:p>
          <a:p>
            <a:r>
              <a:rPr lang="en-US" dirty="0"/>
              <a:t>Incident management – Know the incident management life cycle</a:t>
            </a:r>
          </a:p>
          <a:p>
            <a:r>
              <a:rPr lang="en-US" dirty="0"/>
              <a:t>Patch and vulnerability management – Know your Patch management life cycle. </a:t>
            </a:r>
          </a:p>
          <a:p>
            <a:r>
              <a:rPr lang="en-US" dirty="0"/>
              <a:t>Change management processes</a:t>
            </a:r>
          </a:p>
          <a:p>
            <a:r>
              <a:rPr lang="en-US" dirty="0"/>
              <a:t>Recovery strategies – Know DR sites, Hot, Cold..</a:t>
            </a:r>
            <a:r>
              <a:rPr lang="en-US" dirty="0" err="1"/>
              <a:t>etc</a:t>
            </a:r>
            <a:r>
              <a:rPr lang="en-US" dirty="0"/>
              <a:t>.</a:t>
            </a:r>
          </a:p>
          <a:p>
            <a:r>
              <a:rPr lang="en-US" dirty="0"/>
              <a:t>Disaster recovery processes and plans</a:t>
            </a:r>
          </a:p>
          <a:p>
            <a:r>
              <a:rPr lang="en-US" dirty="0"/>
              <a:t>Business continuity planning and exercises – Know the BCP lifecycle, know what steps are not in it</a:t>
            </a:r>
          </a:p>
          <a:p>
            <a:r>
              <a:rPr lang="en-US" dirty="0"/>
              <a:t>Personnel safety concerns </a:t>
            </a:r>
          </a:p>
          <a:p>
            <a:endParaRPr lang="en-US" dirty="0"/>
          </a:p>
        </p:txBody>
      </p:sp>
    </p:spTree>
    <p:extLst>
      <p:ext uri="{BB962C8B-B14F-4D97-AF65-F5344CB8AC3E}">
        <p14:creationId xmlns:p14="http://schemas.microsoft.com/office/powerpoint/2010/main" val="13844614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Foundational security operations concepts</a:t>
            </a:r>
            <a:br>
              <a:rPr lang="en-US" dirty="0"/>
            </a:br>
            <a:endParaRPr lang="en-US" dirty="0"/>
          </a:p>
        </p:txBody>
      </p:sp>
      <p:sp>
        <p:nvSpPr>
          <p:cNvPr id="3" name="Content Placeholder 2"/>
          <p:cNvSpPr>
            <a:spLocks noGrp="1"/>
          </p:cNvSpPr>
          <p:nvPr>
            <p:ph idx="1"/>
          </p:nvPr>
        </p:nvSpPr>
        <p:spPr/>
        <p:txBody>
          <a:bodyPr/>
          <a:lstStyle/>
          <a:p>
            <a:r>
              <a:rPr lang="en-US" dirty="0"/>
              <a:t>Know your Law - </a:t>
            </a:r>
            <a:r>
              <a:rPr lang="en-US" dirty="0">
                <a:hlinkClick r:id="rId2"/>
              </a:rPr>
              <a:t>http://www.mindcert.com/category/mind-maps/cissp/</a:t>
            </a:r>
            <a:endParaRPr lang="en-US" dirty="0"/>
          </a:p>
          <a:p>
            <a:endParaRPr lang="en-US" dirty="0"/>
          </a:p>
        </p:txBody>
      </p:sp>
    </p:spTree>
    <p:extLst>
      <p:ext uri="{BB962C8B-B14F-4D97-AF65-F5344CB8AC3E}">
        <p14:creationId xmlns:p14="http://schemas.microsoft.com/office/powerpoint/2010/main" val="32811496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management</a:t>
            </a:r>
          </a:p>
        </p:txBody>
      </p:sp>
      <p:sp>
        <p:nvSpPr>
          <p:cNvPr id="3" name="Content Placeholder 2"/>
          <p:cNvSpPr>
            <a:spLocks noGrp="1"/>
          </p:cNvSpPr>
          <p:nvPr>
            <p:ph idx="1"/>
          </p:nvPr>
        </p:nvSpPr>
        <p:spPr/>
        <p:txBody>
          <a:bodyPr/>
          <a:lstStyle/>
          <a:p>
            <a:r>
              <a:rPr lang="en-US" b="1" dirty="0"/>
              <a:t>Incident management</a:t>
            </a:r>
            <a:r>
              <a:rPr lang="en-US" dirty="0"/>
              <a:t> (</a:t>
            </a:r>
            <a:r>
              <a:rPr lang="en-US" dirty="0" err="1"/>
              <a:t>IcM</a:t>
            </a:r>
            <a:r>
              <a:rPr lang="en-US" dirty="0"/>
              <a:t>) is a term describing the activities of an organization to identify, analyze, and correct hazards to prevent a future re-occurrence. These </a:t>
            </a:r>
            <a:r>
              <a:rPr lang="en-US" b="1" dirty="0"/>
              <a:t>incidents</a:t>
            </a:r>
            <a:r>
              <a:rPr lang="en-US" dirty="0"/>
              <a:t> within a structured organization are normally dealt with by either an </a:t>
            </a:r>
            <a:r>
              <a:rPr lang="en-US" b="1" dirty="0"/>
              <a:t>Incident</a:t>
            </a:r>
            <a:r>
              <a:rPr lang="en-US" dirty="0"/>
              <a:t> Response Team (IRT), or an </a:t>
            </a:r>
            <a:r>
              <a:rPr lang="en-US" b="1" dirty="0"/>
              <a:t>Incident Management</a:t>
            </a:r>
            <a:r>
              <a:rPr lang="en-US" dirty="0"/>
              <a:t> Team (IMT).</a:t>
            </a:r>
          </a:p>
        </p:txBody>
      </p:sp>
      <p:pic>
        <p:nvPicPr>
          <p:cNvPr id="4" name="Picture 3"/>
          <p:cNvPicPr>
            <a:picLocks noChangeAspect="1"/>
          </p:cNvPicPr>
          <p:nvPr/>
        </p:nvPicPr>
        <p:blipFill>
          <a:blip r:embed="rId2"/>
          <a:stretch>
            <a:fillRect/>
          </a:stretch>
        </p:blipFill>
        <p:spPr>
          <a:xfrm>
            <a:off x="4899171" y="4020344"/>
            <a:ext cx="2793870" cy="2086561"/>
          </a:xfrm>
          <a:prstGeom prst="rect">
            <a:avLst/>
          </a:prstGeom>
        </p:spPr>
      </p:pic>
    </p:spTree>
    <p:extLst>
      <p:ext uri="{BB962C8B-B14F-4D97-AF65-F5344CB8AC3E}">
        <p14:creationId xmlns:p14="http://schemas.microsoft.com/office/powerpoint/2010/main" val="3956087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Lesson 4</a:t>
            </a:r>
            <a:br>
              <a:rPr lang="en-US" b="1" dirty="0"/>
            </a:br>
            <a:r>
              <a:rPr lang="en-US" b="1" dirty="0"/>
              <a:t>Communication and Network Security</a:t>
            </a:r>
            <a:endParaRPr lang="en-US" dirty="0"/>
          </a:p>
        </p:txBody>
      </p:sp>
      <p:sp>
        <p:nvSpPr>
          <p:cNvPr id="4" name="Rectangle 1"/>
          <p:cNvSpPr>
            <a:spLocks noGrp="1" noChangeArrowheads="1"/>
          </p:cNvSpPr>
          <p:nvPr>
            <p:ph idx="1"/>
          </p:nvPr>
        </p:nvSpPr>
        <p:spPr bwMode="auto">
          <a:xfrm>
            <a:off x="950112" y="1820090"/>
            <a:ext cx="990304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Secure network architecture design (e.g. IP &amp; non-IP protocols, segmentation) – Firewall and DMZ questions appe</a:t>
            </a:r>
            <a:r>
              <a:rPr lang="en-US" altLang="en-US" sz="1800" dirty="0">
                <a:latin typeface="Arial" panose="020B0604020202020204" pitchFamily="34" charset="0"/>
              </a:rPr>
              <a:t>ar on the test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Secure network components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Secure communication channels – Encryption like</a:t>
            </a:r>
            <a:r>
              <a:rPr kumimoji="0" lang="en-US" altLang="en-US" sz="1800" b="0" i="0" u="none" strike="noStrike" cap="none" normalizeH="0" dirty="0">
                <a:ln>
                  <a:noFill/>
                </a:ln>
                <a:solidFill>
                  <a:schemeClr val="tx1"/>
                </a:solidFill>
                <a:effectLst/>
                <a:latin typeface="Arial" panose="020B0604020202020204" pitchFamily="34" charset="0"/>
              </a:rPr>
              <a:t> TLS vs SSL all the way to which way to point </a:t>
            </a:r>
            <a:r>
              <a:rPr kumimoji="0" lang="en-US" altLang="en-US" sz="1800" b="0" i="0" u="none" strike="noStrike" cap="none" normalizeH="0" baseline="0" dirty="0">
                <a:ln>
                  <a:noFill/>
                </a:ln>
                <a:solidFill>
                  <a:schemeClr val="tx1"/>
                </a:solidFill>
                <a:effectLst/>
                <a:latin typeface="Arial" panose="020B0604020202020204" pitchFamily="34" charset="0"/>
              </a:rPr>
              <a:t>Satellite Dishes</a:t>
            </a:r>
            <a:r>
              <a:rPr kumimoji="0" lang="en-US" altLang="en-US" sz="1800" b="0" i="0" u="none" strike="noStrike" cap="none" normalizeH="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Network attacks – Know ping of death, tear drop, and every other</a:t>
            </a:r>
            <a:r>
              <a:rPr kumimoji="0" lang="en-US" altLang="en-US" sz="1800" b="0" i="0" u="none" strike="noStrike" cap="none" normalizeH="0" dirty="0">
                <a:ln>
                  <a:noFill/>
                </a:ln>
                <a:solidFill>
                  <a:schemeClr val="tx1"/>
                </a:solidFill>
                <a:effectLst/>
                <a:latin typeface="Arial" panose="020B0604020202020204" pitchFamily="34" charset="0"/>
              </a:rPr>
              <a:t> DOS attack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27769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Patch Management</a:t>
            </a:r>
          </a:p>
        </p:txBody>
      </p:sp>
      <p:sp>
        <p:nvSpPr>
          <p:cNvPr id="3" name="Content Placeholder 2"/>
          <p:cNvSpPr>
            <a:spLocks noGrp="1"/>
          </p:cNvSpPr>
          <p:nvPr>
            <p:ph idx="1"/>
          </p:nvPr>
        </p:nvSpPr>
        <p:spPr/>
        <p:txBody>
          <a:bodyPr/>
          <a:lstStyle/>
          <a:p>
            <a:r>
              <a:rPr lang="en-US" b="1" dirty="0"/>
              <a:t>Patch management</a:t>
            </a:r>
            <a:r>
              <a:rPr lang="en-US" dirty="0"/>
              <a:t> is an area of systems </a:t>
            </a:r>
            <a:r>
              <a:rPr lang="en-US" b="1" dirty="0"/>
              <a:t>management</a:t>
            </a:r>
            <a:r>
              <a:rPr lang="en-US" dirty="0"/>
              <a:t> that involves acquiring, testing, and installing multiple </a:t>
            </a:r>
            <a:r>
              <a:rPr lang="en-US" b="1" dirty="0"/>
              <a:t>patch</a:t>
            </a:r>
            <a:r>
              <a:rPr lang="en-US" dirty="0"/>
              <a:t>es (code changes) to an administered computer system.</a:t>
            </a:r>
          </a:p>
          <a:p>
            <a:endParaRPr lang="en-US" dirty="0"/>
          </a:p>
        </p:txBody>
      </p:sp>
      <p:pic>
        <p:nvPicPr>
          <p:cNvPr id="4" name="Picture 3"/>
          <p:cNvPicPr>
            <a:picLocks noChangeAspect="1"/>
          </p:cNvPicPr>
          <p:nvPr/>
        </p:nvPicPr>
        <p:blipFill>
          <a:blip r:embed="rId2"/>
          <a:stretch>
            <a:fillRect/>
          </a:stretch>
        </p:blipFill>
        <p:spPr>
          <a:xfrm>
            <a:off x="5294377" y="3439751"/>
            <a:ext cx="2190476" cy="2142857"/>
          </a:xfrm>
          <a:prstGeom prst="rect">
            <a:avLst/>
          </a:prstGeom>
        </p:spPr>
      </p:pic>
    </p:spTree>
    <p:extLst>
      <p:ext uri="{BB962C8B-B14F-4D97-AF65-F5344CB8AC3E}">
        <p14:creationId xmlns:p14="http://schemas.microsoft.com/office/powerpoint/2010/main" val="39000660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Strategies</a:t>
            </a:r>
          </a:p>
        </p:txBody>
      </p:sp>
      <p:sp>
        <p:nvSpPr>
          <p:cNvPr id="3" name="Content Placeholder 2"/>
          <p:cNvSpPr>
            <a:spLocks noGrp="1"/>
          </p:cNvSpPr>
          <p:nvPr>
            <p:ph idx="1"/>
          </p:nvPr>
        </p:nvSpPr>
        <p:spPr/>
        <p:txBody>
          <a:bodyPr/>
          <a:lstStyle/>
          <a:p>
            <a:r>
              <a:rPr lang="en-US" dirty="0"/>
              <a:t>Go over your BCP and DR Mind Map - </a:t>
            </a:r>
            <a:r>
              <a:rPr lang="en-US" dirty="0">
                <a:hlinkClick r:id="rId2"/>
              </a:rPr>
              <a:t>http://www.mindcert.com/category/mind-maps/cissp/</a:t>
            </a:r>
            <a:endParaRPr lang="en-US" dirty="0"/>
          </a:p>
          <a:p>
            <a:r>
              <a:rPr lang="en-US" dirty="0"/>
              <a:t>Know Site Types</a:t>
            </a:r>
          </a:p>
          <a:p>
            <a:pPr lvl="1"/>
            <a:r>
              <a:rPr lang="en-US" dirty="0"/>
              <a:t>Hot</a:t>
            </a:r>
          </a:p>
          <a:p>
            <a:pPr lvl="1"/>
            <a:r>
              <a:rPr lang="en-US" dirty="0"/>
              <a:t>Cold</a:t>
            </a:r>
          </a:p>
          <a:p>
            <a:pPr lvl="1"/>
            <a:r>
              <a:rPr lang="en-US" dirty="0"/>
              <a:t>Warm</a:t>
            </a:r>
          </a:p>
        </p:txBody>
      </p:sp>
      <p:pic>
        <p:nvPicPr>
          <p:cNvPr id="4" name="Picture 3"/>
          <p:cNvPicPr>
            <a:picLocks noChangeAspect="1"/>
          </p:cNvPicPr>
          <p:nvPr/>
        </p:nvPicPr>
        <p:blipFill>
          <a:blip r:embed="rId3"/>
          <a:stretch>
            <a:fillRect/>
          </a:stretch>
        </p:blipFill>
        <p:spPr>
          <a:xfrm>
            <a:off x="3244732" y="3784167"/>
            <a:ext cx="6038095" cy="1923810"/>
          </a:xfrm>
          <a:prstGeom prst="rect">
            <a:avLst/>
          </a:prstGeom>
        </p:spPr>
      </p:pic>
    </p:spTree>
    <p:extLst>
      <p:ext uri="{BB962C8B-B14F-4D97-AF65-F5344CB8AC3E}">
        <p14:creationId xmlns:p14="http://schemas.microsoft.com/office/powerpoint/2010/main" val="6791102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RPO and RTO	</a:t>
            </a:r>
          </a:p>
        </p:txBody>
      </p:sp>
      <p:sp>
        <p:nvSpPr>
          <p:cNvPr id="3" name="Content Placeholder 2"/>
          <p:cNvSpPr>
            <a:spLocks noGrp="1"/>
          </p:cNvSpPr>
          <p:nvPr>
            <p:ph idx="1"/>
          </p:nvPr>
        </p:nvSpPr>
        <p:spPr/>
        <p:txBody>
          <a:bodyPr>
            <a:normAutofit/>
          </a:bodyPr>
          <a:lstStyle/>
          <a:p>
            <a:r>
              <a:rPr lang="en-US" dirty="0"/>
              <a:t>RPO</a:t>
            </a:r>
          </a:p>
          <a:p>
            <a:pPr lvl="1"/>
            <a:r>
              <a:rPr lang="en-US" dirty="0"/>
              <a:t>The recovery point objective (</a:t>
            </a:r>
            <a:r>
              <a:rPr lang="en-US" b="1" dirty="0"/>
              <a:t>RPO</a:t>
            </a:r>
            <a:r>
              <a:rPr lang="en-US" dirty="0"/>
              <a:t>) is the age of files that must be recovered from backup storage for normal operations to resume if a computer, system, or network goes down as a result of a hardware, program, or communications failure.</a:t>
            </a:r>
          </a:p>
          <a:p>
            <a:r>
              <a:rPr lang="en-US" dirty="0"/>
              <a:t>RTO</a:t>
            </a:r>
          </a:p>
          <a:p>
            <a:pPr lvl="1"/>
            <a:r>
              <a:rPr lang="en-US" dirty="0"/>
              <a:t>The Recovery Time Objective (</a:t>
            </a:r>
            <a:r>
              <a:rPr lang="en-US" b="1" dirty="0"/>
              <a:t>RTO</a:t>
            </a:r>
            <a:r>
              <a:rPr lang="en-US" dirty="0"/>
              <a:t>) is the duration of time and a service level within which a business process must be restored after a disaster in order to avoid unacceptable consequences associated with a break in continuity.</a:t>
            </a:r>
          </a:p>
        </p:txBody>
      </p:sp>
    </p:spTree>
    <p:extLst>
      <p:ext uri="{BB962C8B-B14F-4D97-AF65-F5344CB8AC3E}">
        <p14:creationId xmlns:p14="http://schemas.microsoft.com/office/powerpoint/2010/main" val="28828190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BCP and BIA Lifecycle</a:t>
            </a:r>
          </a:p>
        </p:txBody>
      </p:sp>
      <p:pic>
        <p:nvPicPr>
          <p:cNvPr id="4" name="Content Placeholder 3"/>
          <p:cNvPicPr>
            <a:picLocks noGrp="1" noChangeAspect="1"/>
          </p:cNvPicPr>
          <p:nvPr>
            <p:ph idx="1"/>
          </p:nvPr>
        </p:nvPicPr>
        <p:blipFill>
          <a:blip r:embed="rId2"/>
          <a:stretch>
            <a:fillRect/>
          </a:stretch>
        </p:blipFill>
        <p:spPr>
          <a:xfrm>
            <a:off x="1403166" y="2266266"/>
            <a:ext cx="3510202" cy="3541712"/>
          </a:xfrm>
          <a:prstGeom prst="rect">
            <a:avLst/>
          </a:prstGeom>
        </p:spPr>
      </p:pic>
      <p:pic>
        <p:nvPicPr>
          <p:cNvPr id="5" name="Picture 4"/>
          <p:cNvPicPr>
            <a:picLocks noChangeAspect="1"/>
          </p:cNvPicPr>
          <p:nvPr/>
        </p:nvPicPr>
        <p:blipFill>
          <a:blip r:embed="rId3"/>
          <a:stretch>
            <a:fillRect/>
          </a:stretch>
        </p:blipFill>
        <p:spPr>
          <a:xfrm>
            <a:off x="5119283" y="2641662"/>
            <a:ext cx="6819048" cy="2161905"/>
          </a:xfrm>
          <a:prstGeom prst="rect">
            <a:avLst/>
          </a:prstGeom>
        </p:spPr>
      </p:pic>
    </p:spTree>
    <p:extLst>
      <p:ext uri="{BB962C8B-B14F-4D97-AF65-F5344CB8AC3E}">
        <p14:creationId xmlns:p14="http://schemas.microsoft.com/office/powerpoint/2010/main" val="31428871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Above All…	</a:t>
            </a:r>
          </a:p>
        </p:txBody>
      </p:sp>
      <p:sp>
        <p:nvSpPr>
          <p:cNvPr id="3" name="Content Placeholder 2"/>
          <p:cNvSpPr>
            <a:spLocks noGrp="1"/>
          </p:cNvSpPr>
          <p:nvPr>
            <p:ph idx="1"/>
          </p:nvPr>
        </p:nvSpPr>
        <p:spPr/>
        <p:txBody>
          <a:bodyPr/>
          <a:lstStyle/>
          <a:p>
            <a:r>
              <a:rPr lang="en-US" dirty="0"/>
              <a:t>People are the most important thing in any system!</a:t>
            </a:r>
          </a:p>
        </p:txBody>
      </p:sp>
    </p:spTree>
    <p:extLst>
      <p:ext uri="{BB962C8B-B14F-4D97-AF65-F5344CB8AC3E}">
        <p14:creationId xmlns:p14="http://schemas.microsoft.com/office/powerpoint/2010/main" val="5733310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Thank you…On to Lesson 8</a:t>
            </a:r>
          </a:p>
        </p:txBody>
      </p:sp>
    </p:spTree>
    <p:extLst>
      <p:ext uri="{BB962C8B-B14F-4D97-AF65-F5344CB8AC3E}">
        <p14:creationId xmlns:p14="http://schemas.microsoft.com/office/powerpoint/2010/main" val="21529615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Lesson 8</a:t>
            </a:r>
            <a:br>
              <a:rPr lang="en-US" b="1" dirty="0"/>
            </a:br>
            <a:r>
              <a:rPr lang="en-US" b="1" dirty="0"/>
              <a:t>Software Development Security</a:t>
            </a:r>
            <a:endParaRPr lang="en-US" dirty="0"/>
          </a:p>
        </p:txBody>
      </p:sp>
      <p:sp>
        <p:nvSpPr>
          <p:cNvPr id="3" name="Content Placeholder 2"/>
          <p:cNvSpPr>
            <a:spLocks noGrp="1"/>
          </p:cNvSpPr>
          <p:nvPr>
            <p:ph idx="1"/>
          </p:nvPr>
        </p:nvSpPr>
        <p:spPr/>
        <p:txBody>
          <a:bodyPr>
            <a:normAutofit/>
          </a:bodyPr>
          <a:lstStyle/>
          <a:p>
            <a:r>
              <a:rPr lang="en-US" dirty="0"/>
              <a:t>Security in the software development lifecycle – Know the rings and how they work</a:t>
            </a:r>
          </a:p>
          <a:p>
            <a:r>
              <a:rPr lang="en-US" dirty="0"/>
              <a:t>Development environment security controls</a:t>
            </a:r>
          </a:p>
          <a:p>
            <a:r>
              <a:rPr lang="en-US" dirty="0"/>
              <a:t>Acquired software security impact – Know shrink-wrap vs. malicious attacks vs. purposeful backdoors </a:t>
            </a:r>
          </a:p>
          <a:p>
            <a:endParaRPr lang="en-US" dirty="0"/>
          </a:p>
        </p:txBody>
      </p:sp>
    </p:spTree>
    <p:extLst>
      <p:ext uri="{BB962C8B-B14F-4D97-AF65-F5344CB8AC3E}">
        <p14:creationId xmlns:p14="http://schemas.microsoft.com/office/powerpoint/2010/main" val="3256420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and the SDLC</a:t>
            </a:r>
          </a:p>
        </p:txBody>
      </p:sp>
      <p:sp>
        <p:nvSpPr>
          <p:cNvPr id="3" name="Content Placeholder 2"/>
          <p:cNvSpPr>
            <a:spLocks noGrp="1"/>
          </p:cNvSpPr>
          <p:nvPr>
            <p:ph idx="1"/>
          </p:nvPr>
        </p:nvSpPr>
        <p:spPr>
          <a:xfrm>
            <a:off x="1065911" y="2249487"/>
            <a:ext cx="9905999" cy="3541714"/>
          </a:xfrm>
        </p:spPr>
        <p:txBody>
          <a:bodyPr/>
          <a:lstStyle/>
          <a:p>
            <a:r>
              <a:rPr lang="en-US" dirty="0"/>
              <a:t>Rings are easy to remember </a:t>
            </a:r>
          </a:p>
          <a:p>
            <a:r>
              <a:rPr lang="en-US" dirty="0"/>
              <a:t>SDLC is a little harder</a:t>
            </a:r>
          </a:p>
        </p:txBody>
      </p:sp>
      <p:pic>
        <p:nvPicPr>
          <p:cNvPr id="4" name="Picture 3"/>
          <p:cNvPicPr>
            <a:picLocks noChangeAspect="1"/>
          </p:cNvPicPr>
          <p:nvPr/>
        </p:nvPicPr>
        <p:blipFill>
          <a:blip r:embed="rId2"/>
          <a:stretch>
            <a:fillRect/>
          </a:stretch>
        </p:blipFill>
        <p:spPr>
          <a:xfrm>
            <a:off x="6602262" y="1357803"/>
            <a:ext cx="4076924" cy="2809524"/>
          </a:xfrm>
          <a:prstGeom prst="rect">
            <a:avLst/>
          </a:prstGeom>
        </p:spPr>
      </p:pic>
      <p:pic>
        <p:nvPicPr>
          <p:cNvPr id="5" name="Picture 4"/>
          <p:cNvPicPr>
            <a:picLocks noChangeAspect="1"/>
          </p:cNvPicPr>
          <p:nvPr/>
        </p:nvPicPr>
        <p:blipFill>
          <a:blip r:embed="rId3"/>
          <a:stretch>
            <a:fillRect/>
          </a:stretch>
        </p:blipFill>
        <p:spPr>
          <a:xfrm>
            <a:off x="2785144" y="3413696"/>
            <a:ext cx="2864775" cy="2890630"/>
          </a:xfrm>
          <a:prstGeom prst="rect">
            <a:avLst/>
          </a:prstGeom>
        </p:spPr>
      </p:pic>
    </p:spTree>
    <p:extLst>
      <p:ext uri="{BB962C8B-B14F-4D97-AF65-F5344CB8AC3E}">
        <p14:creationId xmlns:p14="http://schemas.microsoft.com/office/powerpoint/2010/main" val="21992938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Development environment security controls</a:t>
            </a:r>
            <a:br>
              <a:rPr lang="en-US" dirty="0"/>
            </a:br>
            <a:endParaRPr lang="en-US" dirty="0"/>
          </a:p>
        </p:txBody>
      </p:sp>
      <p:sp>
        <p:nvSpPr>
          <p:cNvPr id="3" name="Content Placeholder 2"/>
          <p:cNvSpPr>
            <a:spLocks noGrp="1"/>
          </p:cNvSpPr>
          <p:nvPr>
            <p:ph idx="1"/>
          </p:nvPr>
        </p:nvSpPr>
        <p:spPr/>
        <p:txBody>
          <a:bodyPr/>
          <a:lstStyle/>
          <a:p>
            <a:r>
              <a:rPr lang="en-US" dirty="0"/>
              <a:t>Know your Software Mind Map - </a:t>
            </a:r>
            <a:r>
              <a:rPr lang="en-US" dirty="0">
                <a:hlinkClick r:id="rId2"/>
              </a:rPr>
              <a:t>http://www.mindcert.com/category/mind-maps/cissp/</a:t>
            </a:r>
            <a:endParaRPr lang="en-US" dirty="0"/>
          </a:p>
          <a:p>
            <a:endParaRPr lang="en-US" dirty="0"/>
          </a:p>
        </p:txBody>
      </p:sp>
    </p:spTree>
    <p:extLst>
      <p:ext uri="{BB962C8B-B14F-4D97-AF65-F5344CB8AC3E}">
        <p14:creationId xmlns:p14="http://schemas.microsoft.com/office/powerpoint/2010/main" val="8938676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Acquired software security impact</a:t>
            </a:r>
          </a:p>
        </p:txBody>
      </p:sp>
      <p:sp>
        <p:nvSpPr>
          <p:cNvPr id="3" name="Content Placeholder 2"/>
          <p:cNvSpPr>
            <a:spLocks noGrp="1"/>
          </p:cNvSpPr>
          <p:nvPr>
            <p:ph idx="1"/>
          </p:nvPr>
        </p:nvSpPr>
        <p:spPr/>
        <p:txBody>
          <a:bodyPr>
            <a:normAutofit fontScale="62500" lnSpcReduction="20000"/>
          </a:bodyPr>
          <a:lstStyle/>
          <a:p>
            <a:r>
              <a:rPr lang="en-US" dirty="0"/>
              <a:t>1-Operating system Attacks: attackers always try to search for operating system vulnerabilities and exploits to can attack against operating system some vulnerabilities of operating system are buffer overflow vulnerabilities ,bugs in operating system, unpatched operating system</a:t>
            </a:r>
          </a:p>
          <a:p>
            <a:r>
              <a:rPr lang="en-US" dirty="0"/>
              <a:t>2-Application-Level Attacks: when a application release must be test it out from it is company in this type of attack a hacker can use buffer overflow, active content, cross-site script, denial of service, SQL injection, session hijacking , phishing</a:t>
            </a:r>
          </a:p>
          <a:p>
            <a:r>
              <a:rPr lang="en-US" dirty="0"/>
              <a:t>3-Shrink Wrap Code Attacks: in this type of attack a hacker can use the shrink wrap code method to hack into a system you may confuse with this type of attack but when you buy and  install an operating system application it comes with tons of sample script so you use the script and can start thinking of attack in a system</a:t>
            </a:r>
          </a:p>
          <a:p>
            <a:r>
              <a:rPr lang="en-US" dirty="0"/>
              <a:t>4-Misconfiguration Attacks: if your an not a smart administrator so you always make mistake like you forgot to give permission to authorized persons in your organization and when you bring a new device in your organization you just leave it as it’s default so a hacker can use default setting to access the device or you may set the username and password same name of your organization name  so a hacker can easy attack to your system</a:t>
            </a:r>
          </a:p>
          <a:p>
            <a:endParaRPr lang="en-US" dirty="0"/>
          </a:p>
        </p:txBody>
      </p:sp>
    </p:spTree>
    <p:extLst>
      <p:ext uri="{BB962C8B-B14F-4D97-AF65-F5344CB8AC3E}">
        <p14:creationId xmlns:p14="http://schemas.microsoft.com/office/powerpoint/2010/main" val="2350963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Lesson 5</a:t>
            </a:r>
            <a:br>
              <a:rPr lang="en-US" b="1" dirty="0"/>
            </a:br>
            <a:r>
              <a:rPr lang="en-US" b="1" dirty="0"/>
              <a:t>Identity and Access Management</a:t>
            </a:r>
            <a:endParaRPr lang="en-US" dirty="0"/>
          </a:p>
        </p:txBody>
      </p:sp>
      <p:sp>
        <p:nvSpPr>
          <p:cNvPr id="4" name="Rectangle 1"/>
          <p:cNvSpPr>
            <a:spLocks noGrp="1" noChangeArrowheads="1"/>
          </p:cNvSpPr>
          <p:nvPr>
            <p:ph idx="1"/>
          </p:nvPr>
        </p:nvSpPr>
        <p:spPr bwMode="auto">
          <a:xfrm>
            <a:off x="1287647" y="1850792"/>
            <a:ext cx="1064810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Physical and logical assets control – Bar</a:t>
            </a:r>
            <a:r>
              <a:rPr kumimoji="0" lang="en-US" altLang="en-US" sz="1800" b="0" i="0" u="none" strike="noStrike" cap="none" normalizeH="0" dirty="0">
                <a:ln>
                  <a:noFill/>
                </a:ln>
                <a:solidFill>
                  <a:schemeClr val="tx1"/>
                </a:solidFill>
                <a:effectLst/>
                <a:latin typeface="Arial" panose="020B0604020202020204" pitchFamily="34" charset="0"/>
              </a:rPr>
              <a:t> coding and Inventory tagging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Identification and authentication of people and devices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Identity as a service (e.g. cloud identity) - </a:t>
            </a:r>
            <a:r>
              <a:rPr lang="en-US" altLang="en-US" sz="1800" dirty="0">
                <a:latin typeface="Arial" panose="020B0604020202020204" pitchFamily="34" charset="0"/>
              </a:rPr>
              <a:t>– Know SAML definition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Third-party identity services</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(e.g. on premise) – AD</a:t>
            </a:r>
            <a:r>
              <a:rPr kumimoji="0" lang="en-US" altLang="en-US" sz="1800" b="0" i="0" u="none" strike="noStrike" cap="none" normalizeH="0" dirty="0">
                <a:ln>
                  <a:noFill/>
                </a:ln>
                <a:solidFill>
                  <a:schemeClr val="tx1"/>
                </a:solidFill>
                <a:effectLst/>
                <a:latin typeface="Arial" panose="020B0604020202020204" pitchFamily="34" charset="0"/>
              </a:rPr>
              <a:t> Questions and How passwords are stored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Access control attacks – Know brute-force</a:t>
            </a:r>
            <a:r>
              <a:rPr kumimoji="0" lang="en-US" altLang="en-US" sz="1800" b="0" i="0" u="none" strike="noStrike" cap="none" normalizeH="0" dirty="0">
                <a:ln>
                  <a:noFill/>
                </a:ln>
                <a:solidFill>
                  <a:schemeClr val="tx1"/>
                </a:solidFill>
                <a:effectLst/>
                <a:latin typeface="Arial" panose="020B0604020202020204" pitchFamily="34" charset="0"/>
              </a:rPr>
              <a:t> attacks and everyway to log on as someone else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Identity and access provisioning lifecycle (e.g. provisioning review) – This is a memorization exercise</a:t>
            </a:r>
          </a:p>
        </p:txBody>
      </p:sp>
    </p:spTree>
    <p:extLst>
      <p:ext uri="{BB962C8B-B14F-4D97-AF65-F5344CB8AC3E}">
        <p14:creationId xmlns:p14="http://schemas.microsoft.com/office/powerpoint/2010/main" val="24511376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Thank you…On to Summary and Supplemental</a:t>
            </a:r>
          </a:p>
        </p:txBody>
      </p:sp>
    </p:spTree>
    <p:extLst>
      <p:ext uri="{BB962C8B-B14F-4D97-AF65-F5344CB8AC3E}">
        <p14:creationId xmlns:p14="http://schemas.microsoft.com/office/powerpoint/2010/main" val="42274243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Summary…</a:t>
            </a:r>
          </a:p>
        </p:txBody>
      </p:sp>
      <p:sp>
        <p:nvSpPr>
          <p:cNvPr id="3" name="Content Placeholder 2"/>
          <p:cNvSpPr>
            <a:spLocks noGrp="1"/>
          </p:cNvSpPr>
          <p:nvPr>
            <p:ph idx="1"/>
          </p:nvPr>
        </p:nvSpPr>
        <p:spPr/>
        <p:txBody>
          <a:bodyPr/>
          <a:lstStyle/>
          <a:p>
            <a:r>
              <a:rPr lang="en-US" dirty="0"/>
              <a:t>Relax – It’s not hard</a:t>
            </a:r>
          </a:p>
          <a:p>
            <a:r>
              <a:rPr lang="en-US" dirty="0"/>
              <a:t>Take breaks – if you have to take the 6 hours they give you, you are not ready</a:t>
            </a:r>
          </a:p>
          <a:p>
            <a:r>
              <a:rPr lang="en-US" dirty="0"/>
              <a:t>Answer like a stuffed-shirt, not a super smart engineer </a:t>
            </a:r>
          </a:p>
          <a:p>
            <a:r>
              <a:rPr lang="en-US" dirty="0"/>
              <a:t>Stay Positive</a:t>
            </a:r>
          </a:p>
          <a:p>
            <a:r>
              <a:rPr lang="en-US" dirty="0"/>
              <a:t>Eat right, get a good night sleep and pass!</a:t>
            </a:r>
          </a:p>
        </p:txBody>
      </p:sp>
    </p:spTree>
    <p:extLst>
      <p:ext uri="{BB962C8B-B14F-4D97-AF65-F5344CB8AC3E}">
        <p14:creationId xmlns:p14="http://schemas.microsoft.com/office/powerpoint/2010/main" val="29973350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Old Vs New	</a:t>
            </a:r>
          </a:p>
        </p:txBody>
      </p:sp>
      <p:pic>
        <p:nvPicPr>
          <p:cNvPr id="4" name="Content Placeholder 3"/>
          <p:cNvPicPr>
            <a:picLocks noGrp="1" noChangeAspect="1"/>
          </p:cNvPicPr>
          <p:nvPr>
            <p:ph idx="1"/>
          </p:nvPr>
        </p:nvPicPr>
        <p:blipFill>
          <a:blip r:embed="rId2"/>
          <a:stretch>
            <a:fillRect/>
          </a:stretch>
        </p:blipFill>
        <p:spPr>
          <a:xfrm>
            <a:off x="3570603" y="2567963"/>
            <a:ext cx="5047619" cy="2904762"/>
          </a:xfrm>
          <a:prstGeom prst="rect">
            <a:avLst/>
          </a:prstGeom>
        </p:spPr>
      </p:pic>
    </p:spTree>
    <p:extLst>
      <p:ext uri="{BB962C8B-B14F-4D97-AF65-F5344CB8AC3E}">
        <p14:creationId xmlns:p14="http://schemas.microsoft.com/office/powerpoint/2010/main" val="19799824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Supplemental – Calculating EF, SLE, ARO and ALE  </a:t>
            </a:r>
          </a:p>
        </p:txBody>
      </p:sp>
      <p:sp>
        <p:nvSpPr>
          <p:cNvPr id="3" name="Content Placeholder 2"/>
          <p:cNvSpPr>
            <a:spLocks noGrp="1"/>
          </p:cNvSpPr>
          <p:nvPr>
            <p:ph idx="1"/>
          </p:nvPr>
        </p:nvSpPr>
        <p:spPr>
          <a:xfrm>
            <a:off x="1082689" y="2013358"/>
            <a:ext cx="9905999" cy="4029513"/>
          </a:xfrm>
        </p:spPr>
        <p:txBody>
          <a:bodyPr>
            <a:normAutofit lnSpcReduction="10000"/>
          </a:bodyPr>
          <a:lstStyle/>
          <a:p>
            <a:r>
              <a:rPr lang="en-US" dirty="0"/>
              <a:t>Key Terms:</a:t>
            </a:r>
          </a:p>
          <a:p>
            <a:pPr lvl="1"/>
            <a:r>
              <a:rPr lang="en-US" dirty="0"/>
              <a:t>EF – Exposure Factor – The % of value an asset lost due to an incident, represented in a decimal</a:t>
            </a:r>
          </a:p>
          <a:p>
            <a:pPr lvl="1"/>
            <a:r>
              <a:rPr lang="en-US" dirty="0"/>
              <a:t>SLE – Single Loss Expectancy – How much would it cost you if it happened just ONE time?</a:t>
            </a:r>
          </a:p>
          <a:p>
            <a:pPr lvl="2"/>
            <a:r>
              <a:rPr lang="en-US" dirty="0"/>
              <a:t>SLE = Asset Value x Exposure Factor (SLE=AV*EF)	</a:t>
            </a:r>
          </a:p>
          <a:p>
            <a:pPr lvl="1"/>
            <a:r>
              <a:rPr lang="en-US" dirty="0"/>
              <a:t>ARO – Annual Rate of Occurrence – How many times does it happen in a year? The exam will try to trip you up and say it occurs every 5 years.</a:t>
            </a:r>
          </a:p>
          <a:p>
            <a:pPr lvl="1"/>
            <a:r>
              <a:rPr lang="en-US" dirty="0"/>
              <a:t>ALE – Annual Loss Expectancy – SLE x ARO – How much you will lose per year.</a:t>
            </a:r>
            <a:br>
              <a:rPr lang="en-US" dirty="0"/>
            </a:br>
            <a:br>
              <a:rPr lang="en-US" dirty="0"/>
            </a:br>
            <a:endParaRPr lang="en-US" dirty="0"/>
          </a:p>
        </p:txBody>
      </p:sp>
    </p:spTree>
    <p:extLst>
      <p:ext uri="{BB962C8B-B14F-4D97-AF65-F5344CB8AC3E}">
        <p14:creationId xmlns:p14="http://schemas.microsoft.com/office/powerpoint/2010/main" val="17913546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Supplemental – Calculating EF, SLE, ARO and ALE – Cont.</a:t>
            </a:r>
          </a:p>
        </p:txBody>
      </p:sp>
      <p:sp>
        <p:nvSpPr>
          <p:cNvPr id="3" name="Content Placeholder 2"/>
          <p:cNvSpPr>
            <a:spLocks noGrp="1"/>
          </p:cNvSpPr>
          <p:nvPr>
            <p:ph idx="1"/>
          </p:nvPr>
        </p:nvSpPr>
        <p:spPr/>
        <p:txBody>
          <a:bodyPr>
            <a:normAutofit fontScale="92500"/>
          </a:bodyPr>
          <a:lstStyle/>
          <a:p>
            <a:r>
              <a:rPr lang="en-US" dirty="0"/>
              <a:t>For example, if forest fires occur about once every five years and present a risk to a building, the ARO is .20 (1/5).</a:t>
            </a:r>
            <a:br>
              <a:rPr lang="en-US" dirty="0"/>
            </a:br>
            <a:r>
              <a:rPr lang="en-US" dirty="0"/>
              <a:t>If a forest fire is expected to reduce the value of the building by 20% (say from $1,000,000 to $800,000) the exposure factor is .20 (800,000 / 1,000,000)</a:t>
            </a:r>
          </a:p>
          <a:p>
            <a:r>
              <a:rPr lang="en-US" dirty="0"/>
              <a:t>A lot of math can be involved in a quantitative assessment, but the CISSP exam focuses on the SLE, ALE, and ARO formulas.</a:t>
            </a:r>
            <a:br>
              <a:rPr lang="en-US" dirty="0"/>
            </a:br>
            <a:br>
              <a:rPr lang="en-US" dirty="0"/>
            </a:br>
            <a:endParaRPr lang="en-US" dirty="0"/>
          </a:p>
        </p:txBody>
      </p:sp>
    </p:spTree>
    <p:extLst>
      <p:ext uri="{BB962C8B-B14F-4D97-AF65-F5344CB8AC3E}">
        <p14:creationId xmlns:p14="http://schemas.microsoft.com/office/powerpoint/2010/main" val="15022230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Supplemental – Calculating EF, SLE, ARO and ALE – Cont.</a:t>
            </a:r>
          </a:p>
        </p:txBody>
      </p:sp>
      <p:pic>
        <p:nvPicPr>
          <p:cNvPr id="4" name="Content Placeholder 3"/>
          <p:cNvPicPr>
            <a:picLocks noGrp="1" noChangeAspect="1"/>
          </p:cNvPicPr>
          <p:nvPr>
            <p:ph idx="1"/>
          </p:nvPr>
        </p:nvPicPr>
        <p:blipFill>
          <a:blip r:embed="rId2"/>
          <a:stretch>
            <a:fillRect/>
          </a:stretch>
        </p:blipFill>
        <p:spPr>
          <a:xfrm>
            <a:off x="1971413" y="2359574"/>
            <a:ext cx="8330268" cy="3304762"/>
          </a:xfrm>
          <a:prstGeom prst="rect">
            <a:avLst/>
          </a:prstGeom>
        </p:spPr>
      </p:pic>
    </p:spTree>
    <p:extLst>
      <p:ext uri="{BB962C8B-B14F-4D97-AF65-F5344CB8AC3E}">
        <p14:creationId xmlns:p14="http://schemas.microsoft.com/office/powerpoint/2010/main" val="11724011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Study Guides</a:t>
            </a:r>
          </a:p>
        </p:txBody>
      </p:sp>
      <p:sp>
        <p:nvSpPr>
          <p:cNvPr id="3" name="Content Placeholder 2"/>
          <p:cNvSpPr>
            <a:spLocks noGrp="1"/>
          </p:cNvSpPr>
          <p:nvPr>
            <p:ph idx="1"/>
          </p:nvPr>
        </p:nvSpPr>
        <p:spPr/>
        <p:txBody>
          <a:bodyPr/>
          <a:lstStyle/>
          <a:p>
            <a:pPr lvl="1"/>
            <a:r>
              <a:rPr lang="en-US" dirty="0">
                <a:hlinkClick r:id="rId2"/>
              </a:rPr>
              <a:t>Sunflower https://www.google.com/url?sa=t&amp;rct=j&amp;q=&amp;esrc=s&amp;source=web&amp;cd=1&amp;ved=0ahUKEwiZ_5rTmZfMAhWiuoMKHev0AIMQFggdMAA&amp;url=http%3A%2F%2Fwww.kilala.nl%2FSysadmin%2FImages%2FCISSP_Summary_V1.1.pdf&amp;usg=AFQjCNE6_ViFnOV8Ea6s9qcpaOcJvSndKQ</a:t>
            </a:r>
            <a:endParaRPr lang="en-US" dirty="0"/>
          </a:p>
          <a:p>
            <a:r>
              <a:rPr lang="en-US" dirty="0"/>
              <a:t>Techexams.net</a:t>
            </a:r>
          </a:p>
          <a:p>
            <a:r>
              <a:rPr lang="en-US" dirty="0"/>
              <a:t>Cccure.org</a:t>
            </a:r>
          </a:p>
          <a:p>
            <a:endParaRPr lang="en-US" dirty="0"/>
          </a:p>
        </p:txBody>
      </p:sp>
    </p:spTree>
    <p:extLst>
      <p:ext uri="{BB962C8B-B14F-4D97-AF65-F5344CB8AC3E}">
        <p14:creationId xmlns:p14="http://schemas.microsoft.com/office/powerpoint/2010/main" val="839078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Lesson 6</a:t>
            </a:r>
            <a:br>
              <a:rPr lang="en-US" b="1" dirty="0"/>
            </a:br>
            <a:r>
              <a:rPr lang="en-US" b="1" dirty="0"/>
              <a:t>Security Assessment and Testing</a:t>
            </a:r>
            <a:endParaRPr lang="en-US" dirty="0"/>
          </a:p>
        </p:txBody>
      </p:sp>
      <p:sp>
        <p:nvSpPr>
          <p:cNvPr id="3" name="Content Placeholder 2"/>
          <p:cNvSpPr>
            <a:spLocks noGrp="1"/>
          </p:cNvSpPr>
          <p:nvPr>
            <p:ph idx="1"/>
          </p:nvPr>
        </p:nvSpPr>
        <p:spPr/>
        <p:txBody>
          <a:bodyPr/>
          <a:lstStyle/>
          <a:p>
            <a:r>
              <a:rPr lang="en-US" dirty="0"/>
              <a:t>Assessment and test strategies – Know what kind of testing and test cases help security</a:t>
            </a:r>
          </a:p>
          <a:p>
            <a:r>
              <a:rPr lang="en-US" dirty="0"/>
              <a:t>Security process data (e.g. management and operational controls)</a:t>
            </a:r>
          </a:p>
          <a:p>
            <a:r>
              <a:rPr lang="en-US" dirty="0"/>
              <a:t>Security control testing</a:t>
            </a:r>
          </a:p>
          <a:p>
            <a:r>
              <a:rPr lang="en-US" dirty="0"/>
              <a:t>Test outputs (e.g. automated, manual)</a:t>
            </a:r>
          </a:p>
          <a:p>
            <a:r>
              <a:rPr lang="en-US" dirty="0"/>
              <a:t>Security architectures vulnerabilities </a:t>
            </a:r>
          </a:p>
          <a:p>
            <a:endParaRPr lang="en-US" dirty="0"/>
          </a:p>
        </p:txBody>
      </p:sp>
    </p:spTree>
    <p:extLst>
      <p:ext uri="{BB962C8B-B14F-4D97-AF65-F5344CB8AC3E}">
        <p14:creationId xmlns:p14="http://schemas.microsoft.com/office/powerpoint/2010/main" val="3270595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Lesson 7</a:t>
            </a:r>
            <a:br>
              <a:rPr lang="en-US" b="1" dirty="0"/>
            </a:br>
            <a:r>
              <a:rPr lang="en-US" b="1" dirty="0"/>
              <a:t>Security Operations </a:t>
            </a:r>
            <a:endParaRPr lang="en-US" dirty="0"/>
          </a:p>
        </p:txBody>
      </p:sp>
      <p:sp>
        <p:nvSpPr>
          <p:cNvPr id="3" name="Content Placeholder 2"/>
          <p:cNvSpPr>
            <a:spLocks noGrp="1"/>
          </p:cNvSpPr>
          <p:nvPr>
            <p:ph idx="1"/>
          </p:nvPr>
        </p:nvSpPr>
        <p:spPr>
          <a:xfrm>
            <a:off x="1141413" y="1904301"/>
            <a:ext cx="9905999" cy="4113403"/>
          </a:xfrm>
        </p:spPr>
        <p:txBody>
          <a:bodyPr>
            <a:normAutofit fontScale="70000" lnSpcReduction="20000"/>
          </a:bodyPr>
          <a:lstStyle/>
          <a:p>
            <a:r>
              <a:rPr lang="en-US" dirty="0"/>
              <a:t>Investigations support and requirements</a:t>
            </a:r>
          </a:p>
          <a:p>
            <a:r>
              <a:rPr lang="en-US" dirty="0"/>
              <a:t>Foundational security operations concepts</a:t>
            </a:r>
          </a:p>
          <a:p>
            <a:r>
              <a:rPr lang="en-US" dirty="0"/>
              <a:t>Resource protection techniques</a:t>
            </a:r>
          </a:p>
          <a:p>
            <a:r>
              <a:rPr lang="en-US" dirty="0"/>
              <a:t>Incident management – Know the incident management life cycle</a:t>
            </a:r>
          </a:p>
          <a:p>
            <a:r>
              <a:rPr lang="en-US" dirty="0"/>
              <a:t>Patch and vulnerability management – Know your Patch management life cycle. </a:t>
            </a:r>
          </a:p>
          <a:p>
            <a:r>
              <a:rPr lang="en-US" dirty="0"/>
              <a:t>Change management processes</a:t>
            </a:r>
          </a:p>
          <a:p>
            <a:r>
              <a:rPr lang="en-US" dirty="0"/>
              <a:t>Recovery strategies – Know DR sites, Hot, Cold..</a:t>
            </a:r>
            <a:r>
              <a:rPr lang="en-US" dirty="0" err="1"/>
              <a:t>etc</a:t>
            </a:r>
            <a:r>
              <a:rPr lang="en-US" dirty="0"/>
              <a:t>.</a:t>
            </a:r>
          </a:p>
          <a:p>
            <a:r>
              <a:rPr lang="en-US" dirty="0"/>
              <a:t>Disaster recovery processes and plans</a:t>
            </a:r>
          </a:p>
          <a:p>
            <a:r>
              <a:rPr lang="en-US" dirty="0"/>
              <a:t>Business continuity planning and exercises – Know the BCP lifecycle, know what steps are not in it</a:t>
            </a:r>
          </a:p>
          <a:p>
            <a:r>
              <a:rPr lang="en-US" dirty="0"/>
              <a:t>Personnel safety concerns </a:t>
            </a:r>
          </a:p>
          <a:p>
            <a:endParaRPr lang="en-US" dirty="0"/>
          </a:p>
        </p:txBody>
      </p:sp>
    </p:spTree>
    <p:extLst>
      <p:ext uri="{BB962C8B-B14F-4D97-AF65-F5344CB8AC3E}">
        <p14:creationId xmlns:p14="http://schemas.microsoft.com/office/powerpoint/2010/main" val="490618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339</TotalTime>
  <Words>3584</Words>
  <Application>Microsoft Office PowerPoint</Application>
  <PresentationFormat>Widescreen</PresentationFormat>
  <Paragraphs>389</Paragraphs>
  <Slides>76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76</vt:i4>
      </vt:variant>
    </vt:vector>
  </HeadingPairs>
  <TitlesOfParts>
    <vt:vector size="80" baseType="lpstr">
      <vt:lpstr>Arial</vt:lpstr>
      <vt:lpstr>Trebuchet MS</vt:lpstr>
      <vt:lpstr>Tw Cen MT</vt:lpstr>
      <vt:lpstr>Circuit</vt:lpstr>
      <vt:lpstr>CISSP Certified - The Easy Way</vt:lpstr>
      <vt:lpstr>Class Overview</vt:lpstr>
      <vt:lpstr>Lesson 1 Security and Risk Management </vt:lpstr>
      <vt:lpstr>Lesson 2 Asset Security </vt:lpstr>
      <vt:lpstr>Lesson 3 Security Engineering </vt:lpstr>
      <vt:lpstr>Lesson 4 Communication and Network Security</vt:lpstr>
      <vt:lpstr>Lesson 5 Identity and Access Management</vt:lpstr>
      <vt:lpstr>Lesson 6 Security Assessment and Testing</vt:lpstr>
      <vt:lpstr>Lesson 7 Security Operations </vt:lpstr>
      <vt:lpstr>Lesson 8 Software Development Security</vt:lpstr>
      <vt:lpstr>Thank you</vt:lpstr>
      <vt:lpstr>Lesson 1 Security and Risk Management </vt:lpstr>
      <vt:lpstr>Confidentiality, Integrity, and Availability</vt:lpstr>
      <vt:lpstr>Confidentiality</vt:lpstr>
      <vt:lpstr>Integrity</vt:lpstr>
      <vt:lpstr>Availability</vt:lpstr>
      <vt:lpstr>GOVERANCE, Legal and Ethics</vt:lpstr>
      <vt:lpstr>Policies etc.… </vt:lpstr>
      <vt:lpstr>PowerPoint Presentation</vt:lpstr>
      <vt:lpstr>Lesson 2 Asset Security </vt:lpstr>
      <vt:lpstr>Information Classification - Public</vt:lpstr>
      <vt:lpstr>Information Classification - Government</vt:lpstr>
      <vt:lpstr>Ownership – Only have to know two</vt:lpstr>
      <vt:lpstr>Data Security Controls</vt:lpstr>
      <vt:lpstr>PowerPoint Presentation</vt:lpstr>
      <vt:lpstr>Lesson 3 Security Engineering </vt:lpstr>
      <vt:lpstr>Security Models </vt:lpstr>
      <vt:lpstr>Security Models </vt:lpstr>
      <vt:lpstr>Web Based Vulnerabilities </vt:lpstr>
      <vt:lpstr>Mobile System Vulnerabilities </vt:lpstr>
      <vt:lpstr>Cryptography</vt:lpstr>
      <vt:lpstr>Cryptography</vt:lpstr>
      <vt:lpstr>Facility Design Specifications</vt:lpstr>
      <vt:lpstr>PowerPoint Presentation</vt:lpstr>
      <vt:lpstr>Lesson 4 Communication and Network Security</vt:lpstr>
      <vt:lpstr>Secure Network Design and Components </vt:lpstr>
      <vt:lpstr>Secure Network Design and Components </vt:lpstr>
      <vt:lpstr>Firewalls</vt:lpstr>
      <vt:lpstr>IDS/IPS</vt:lpstr>
      <vt:lpstr>Secure Communication Channels</vt:lpstr>
      <vt:lpstr>Network Attacks (DDOS Mostly)</vt:lpstr>
      <vt:lpstr>PowerPoint Presentation</vt:lpstr>
      <vt:lpstr>Lesson 5 Identity and Access Management</vt:lpstr>
      <vt:lpstr>Physical and logical assets control – Bar coding and Inventory tagging </vt:lpstr>
      <vt:lpstr>Identification and authentication of people and devices </vt:lpstr>
      <vt:lpstr>SAML and OAUTH</vt:lpstr>
      <vt:lpstr>AD Passwords </vt:lpstr>
      <vt:lpstr>Access Controls</vt:lpstr>
      <vt:lpstr>Access Control Attacks</vt:lpstr>
      <vt:lpstr>Identity and Access Provisioning Lifecycle</vt:lpstr>
      <vt:lpstr>PowerPoint Presentation</vt:lpstr>
      <vt:lpstr>Lesson 6 Security Assessment and Testing</vt:lpstr>
      <vt:lpstr>Assessment and test strategies</vt:lpstr>
      <vt:lpstr>Security process data</vt:lpstr>
      <vt:lpstr>Security control testing and Vulnerabilities  </vt:lpstr>
      <vt:lpstr>PowerPoint Presentation</vt:lpstr>
      <vt:lpstr>Lesson 7 Security Operations </vt:lpstr>
      <vt:lpstr>Foundational security operations concepts </vt:lpstr>
      <vt:lpstr>Incident management</vt:lpstr>
      <vt:lpstr>Patch Management</vt:lpstr>
      <vt:lpstr>Recovery Strategies</vt:lpstr>
      <vt:lpstr>RPO and RTO </vt:lpstr>
      <vt:lpstr>BCP and BIA Lifecycle</vt:lpstr>
      <vt:lpstr>Above All… </vt:lpstr>
      <vt:lpstr>PowerPoint Presentation</vt:lpstr>
      <vt:lpstr>Lesson 8 Software Development Security</vt:lpstr>
      <vt:lpstr>Security and the SDLC</vt:lpstr>
      <vt:lpstr>Development environment security controls </vt:lpstr>
      <vt:lpstr>Acquired software security impact</vt:lpstr>
      <vt:lpstr>PowerPoint Presentation</vt:lpstr>
      <vt:lpstr>In Summary…</vt:lpstr>
      <vt:lpstr>Old Vs New </vt:lpstr>
      <vt:lpstr>Supplemental – Calculating EF, SLE, ARO and ALE  </vt:lpstr>
      <vt:lpstr>Supplemental – Calculating EF, SLE, ARO and ALE – Cont.</vt:lpstr>
      <vt:lpstr>Supplemental – Calculating EF, SLE, ARO and ALE – Cont.</vt:lpstr>
      <vt:lpstr>Helpful Study Guides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CISSP Certified </dc:title>
  <dc:creator>Nathan Kimpel</dc:creator>
  <cp:lastModifiedBy>Nathan Kimpel</cp:lastModifiedBy>
  <cp:revision>94</cp:revision>
  <dcterms:created xsi:type="dcterms:W3CDTF">2016-04-03T01:45:21Z</dcterms:created>
  <dcterms:modified xsi:type="dcterms:W3CDTF">2016-04-18T03:51:59Z</dcterms:modified>
</cp:coreProperties>
</file>