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7" r:id="rId3"/>
    <p:sldId id="258" r:id="rId4"/>
    <p:sldId id="259" r:id="rId5"/>
    <p:sldId id="260" r:id="rId6"/>
    <p:sldId id="261" r:id="rId7"/>
    <p:sldId id="262" r:id="rId9"/>
    <p:sldId id="263" r:id="rId10"/>
    <p:sldId id="264" r:id="rId11"/>
    <p:sldId id="265" r:id="rId12"/>
    <p:sldId id="266" r:id="rId13"/>
    <p:sldId id="267" r:id="rId14"/>
    <p:sldId id="274" r:id="rId15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https://ocw.mit.edu/courses/electrical-engineering-and-computer-science/6-374-analysis-and-design-of-digital-integrated-circuits-fall-2003/</a:t>
            </a:r>
            <a:endParaRPr lang="en-US"/>
          </a:p>
          <a:p>
            <a:r>
              <a:rPr lang="en-US"/>
              <a:t>Computer Architecture by Hennessy and Patterson</a:t>
            </a:r>
            <a:endParaRPr lang="en-US"/>
          </a:p>
          <a:p>
            <a:r>
              <a:rPr lang="en-US"/>
              <a:t>Digital Integrated Circuits Jan Rabaey</a:t>
            </a:r>
            <a:endParaRPr lang="en-US"/>
          </a:p>
          <a:p>
            <a:r>
              <a:rPr lang="en-US"/>
              <a:t>https://www.quora.com/How-do-I-build-my-basic-knowledge-for-a-Masters-of-Technology-and-future-in-VLSI-field/answer/Vansh-Lata</a:t>
            </a:r>
            <a:endParaRPr lang="en-US"/>
          </a:p>
          <a:p>
            <a:r>
              <a:rPr lang="en-US"/>
              <a:t>https://ocw.mit.edu/courses/electrical-engineering-and-computer-science/6-858-computer-systems-security-fall-2014/video-lectures/</a:t>
            </a:r>
            <a:endParaRPr lang="en-US"/>
          </a:p>
          <a:p>
            <a:r>
              <a:rPr lang="en-US"/>
              <a:t>http://www.testbench.in/</a:t>
            </a:r>
            <a:endParaRPr lang="en-US"/>
          </a:p>
          <a:p>
            <a:r>
              <a:rPr lang="en-US"/>
              <a:t>http://www.asic-world.com/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https://www.cisa.gov/uscert/ics/Training-Available-Through-CISA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10 Slides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138" y="142732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5353" y="1824889"/>
            <a:ext cx="6400800" cy="733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310 Slides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450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571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117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310 Slides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310 Slides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310 Slides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683"/>
            <a:ext cx="7772400" cy="764118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957"/>
            <a:ext cx="7772400" cy="61740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310 Slides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310 Slides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310 Slides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310 Slides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310 Slides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C577C-36B9-A749-96AC-1A7E3C4090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3A3C7-8D46-DB42-89CB-992E9276FE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Information Security is Must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 dirty="0"/>
              <a:t>- by Alok Nath</a:t>
            </a:r>
            <a:endParaRPr lang="en-I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Compliance &amp; Audit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7955"/>
            <a:ext cx="7886700" cy="2840990"/>
          </a:xfrm>
        </p:spPr>
        <p:txBody>
          <a:bodyPr>
            <a:normAutofit/>
          </a:bodyPr>
          <a:lstStyle/>
          <a:p>
            <a:r>
              <a:rPr lang="en-IN" altLang="en-US" dirty="0"/>
              <a:t>ISO 27001</a:t>
            </a:r>
            <a:endParaRPr lang="en-IN" altLang="en-US" dirty="0"/>
          </a:p>
          <a:p>
            <a:r>
              <a:rPr lang="en-IN" altLang="en-US" dirty="0"/>
              <a:t>Policies, governance</a:t>
            </a:r>
            <a:endParaRPr lang="en-IN" altLang="en-US" dirty="0"/>
          </a:p>
          <a:p>
            <a:r>
              <a:rPr lang="en-IN" altLang="en-US" dirty="0"/>
              <a:t>Third party risk assessment &amp; Audit</a:t>
            </a:r>
            <a:endParaRPr lang="en-IN" altLang="en-US" dirty="0"/>
          </a:p>
          <a:p>
            <a:r>
              <a:rPr lang="en-IN" altLang="en-US" dirty="0"/>
              <a:t>CISM</a:t>
            </a:r>
            <a:endParaRPr lang="en-I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Application Pen Test</a:t>
            </a:r>
            <a:endParaRPr lang="en-I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63403"/>
            <a:ext cx="7886700" cy="5170448"/>
          </a:xfrm>
        </p:spPr>
        <p:txBody>
          <a:bodyPr>
            <a:normAutofit/>
          </a:bodyPr>
          <a:lstStyle/>
          <a:p>
            <a:r>
              <a:rPr lang="en-IN" altLang="en-US" dirty="0"/>
              <a:t>Hardware/software/firmware/application</a:t>
            </a:r>
            <a:endParaRPr lang="en-IN" altLang="en-US" dirty="0"/>
          </a:p>
          <a:p>
            <a:r>
              <a:rPr lang="en-IN" altLang="en-US" dirty="0"/>
              <a:t>Red/blue teams</a:t>
            </a:r>
            <a:endParaRPr lang="en-IN" altLang="en-US" dirty="0"/>
          </a:p>
          <a:p>
            <a:r>
              <a:rPr lang="en-IN" altLang="en-US" dirty="0"/>
              <a:t>Fuzzing/Exploit Dev - www.corelan.be</a:t>
            </a:r>
            <a:endParaRPr lang="en-IN" altLang="en-US" dirty="0"/>
          </a:p>
          <a:p>
            <a:r>
              <a:rPr lang="en-IN" altLang="en-US" dirty="0"/>
              <a:t>Sam Brown CNIT</a:t>
            </a:r>
            <a:endParaRPr lang="en-IN" altLang="en-US" dirty="0"/>
          </a:p>
          <a:p>
            <a:r>
              <a:rPr lang="en-IN" altLang="en-US" dirty="0"/>
              <a:t>https://exploit.education/</a:t>
            </a:r>
            <a:endParaRPr lang="en-IN" altLang="en-US" dirty="0"/>
          </a:p>
          <a:p>
            <a:r>
              <a:rPr lang="en-IN" altLang="en-US" dirty="0"/>
              <a:t>https://www.vulnhub.com/</a:t>
            </a:r>
            <a:endParaRPr lang="en-IN" altLang="en-US" dirty="0"/>
          </a:p>
          <a:p>
            <a:r>
              <a:rPr lang="en-IN" altLang="en-US" dirty="0"/>
              <a:t>C,C++, Java, Python, assembly ASM language</a:t>
            </a:r>
            <a:endParaRPr lang="en-IN" altLang="en-US" dirty="0"/>
          </a:p>
          <a:p>
            <a:r>
              <a:rPr lang="en-IN" altLang="en-US" dirty="0"/>
              <a:t>CEH, Offensive security</a:t>
            </a:r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Growth path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Learning path</a:t>
            </a:r>
            <a:endParaRPr lang="en-IN" altLang="en-US"/>
          </a:p>
          <a:p>
            <a:r>
              <a:rPr lang="en-IN" altLang="en-US"/>
              <a:t>Certications</a:t>
            </a:r>
            <a:endParaRPr lang="en-IN" altLang="en-US"/>
          </a:p>
          <a:p>
            <a:r>
              <a:rPr lang="en-IN" altLang="en-US"/>
              <a:t>Higher studies MS/Mtech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	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			</a:t>
            </a:r>
            <a:r>
              <a:rPr lang="en-IN" altLang="en-US" sz="4400" b="1"/>
              <a:t>?? Questions ??</a:t>
            </a:r>
            <a:endParaRPr lang="en-IN" altLang="en-US" sz="4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Incidents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IN" altLang="en-US" dirty="0" smtClean="0"/>
              <a:t>Log 4J</a:t>
            </a:r>
            <a:endParaRPr lang="en-US" dirty="0" smtClean="0"/>
          </a:p>
          <a:p>
            <a:r>
              <a:rPr lang="en-IN" altLang="en-US" dirty="0" smtClean="0"/>
              <a:t>Pegasus spyware</a:t>
            </a:r>
            <a:endParaRPr lang="en-US" dirty="0" smtClean="0"/>
          </a:p>
          <a:p>
            <a:r>
              <a:rPr lang="en-IN" altLang="en-US" dirty="0"/>
              <a:t>PrintNightmare - Printer Spooler Service</a:t>
            </a:r>
            <a:endParaRPr lang="en-IN" altLang="en-US" dirty="0"/>
          </a:p>
          <a:p>
            <a:r>
              <a:rPr lang="en-IN" altLang="en-US" dirty="0"/>
              <a:t>Proxy Logon - Exchange server</a:t>
            </a:r>
            <a:endParaRPr lang="en-IN" altLang="en-US" dirty="0"/>
          </a:p>
          <a:p>
            <a:r>
              <a:rPr lang="en-IN" altLang="en-US" dirty="0"/>
              <a:t>Florida Water Utility Hack</a:t>
            </a:r>
            <a:endParaRPr lang="en-IN" altLang="en-US" dirty="0"/>
          </a:p>
          <a:p>
            <a:r>
              <a:rPr lang="en-IN" altLang="en-US" dirty="0"/>
              <a:t>Dominos India Database leak</a:t>
            </a:r>
            <a:endParaRPr lang="en-I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CyberSecurity Fields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9250"/>
            <a:ext cx="7886700" cy="3977005"/>
          </a:xfrm>
        </p:spPr>
        <p:txBody>
          <a:bodyPr>
            <a:normAutofit lnSpcReduction="10000"/>
          </a:bodyPr>
          <a:lstStyle/>
          <a:p>
            <a:r>
              <a:rPr lang="en-IN" altLang="en-US" dirty="0" smtClean="0"/>
              <a:t>Chip Design/Hardware Security</a:t>
            </a:r>
            <a:endParaRPr lang="en-US" dirty="0" smtClean="0"/>
          </a:p>
          <a:p>
            <a:r>
              <a:rPr lang="en-IN" altLang="en-US" dirty="0" smtClean="0"/>
              <a:t>SCADA/IOT Security</a:t>
            </a:r>
            <a:endParaRPr lang="en-US" dirty="0" smtClean="0"/>
          </a:p>
          <a:p>
            <a:r>
              <a:rPr lang="en-IN" altLang="en-US" dirty="0" smtClean="0"/>
              <a:t>Network Security </a:t>
            </a:r>
            <a:endParaRPr lang="en-IN" altLang="en-US" dirty="0" smtClean="0"/>
          </a:p>
          <a:p>
            <a:r>
              <a:rPr lang="en-IN" altLang="en-US" dirty="0" smtClean="0"/>
              <a:t>Vulnerability Management (VM)</a:t>
            </a:r>
            <a:endParaRPr lang="en-IN" altLang="en-US" dirty="0" smtClean="0"/>
          </a:p>
          <a:p>
            <a:r>
              <a:rPr lang="en-IN" altLang="en-US" dirty="0" smtClean="0"/>
              <a:t>Security operations Center (Soc)</a:t>
            </a:r>
            <a:endParaRPr lang="en-IN" altLang="en-US" dirty="0" smtClean="0"/>
          </a:p>
          <a:p>
            <a:r>
              <a:rPr lang="en-IN" altLang="en-US" dirty="0" smtClean="0"/>
              <a:t>Compliance</a:t>
            </a:r>
            <a:endParaRPr lang="en-IN" altLang="en-US" dirty="0" smtClean="0"/>
          </a:p>
          <a:p>
            <a:r>
              <a:rPr lang="en-IN" altLang="en-US" dirty="0" smtClean="0"/>
              <a:t>Application Security/Exploit Dev </a:t>
            </a:r>
            <a:endParaRPr lang="en-IN" altLang="en-US" dirty="0" smtClean="0"/>
          </a:p>
          <a:p>
            <a:endParaRPr lang="en-IN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79" y="1628775"/>
            <a:ext cx="3000375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CIA Triad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417955"/>
            <a:ext cx="7976235" cy="47669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1156397" y="2486620"/>
            <a:ext cx="2930237" cy="2743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1752576" y="5270681"/>
            <a:ext cx="173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Availability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3780000">
            <a:off x="2847589" y="3850273"/>
            <a:ext cx="2018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Integrity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 rot="-3540000">
            <a:off x="592818" y="3570024"/>
            <a:ext cx="2000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Confidentiality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9180" y="2560955"/>
            <a:ext cx="35775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Confidentiality</a:t>
            </a:r>
            <a:r>
              <a:rPr lang="en-US" dirty="0"/>
              <a:t> – restrict access to authorized individuals </a:t>
            </a:r>
            <a:endParaRPr lang="en-US" dirty="0"/>
          </a:p>
          <a:p>
            <a:r>
              <a:rPr lang="en-US" i="1" dirty="0"/>
              <a:t>Integrity</a:t>
            </a:r>
            <a:r>
              <a:rPr lang="en-US" dirty="0"/>
              <a:t> – data has not been altered in an unauthorized manner</a:t>
            </a:r>
            <a:endParaRPr lang="en-US" dirty="0"/>
          </a:p>
          <a:p>
            <a:r>
              <a:rPr lang="en-US" i="1" dirty="0"/>
              <a:t>Availability</a:t>
            </a:r>
            <a:r>
              <a:rPr lang="en-US" dirty="0"/>
              <a:t> – information can be accessed and modified by authorized individuals in an appropriate timeframe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Chip Design/Hardware Security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6315"/>
          </a:xfrm>
        </p:spPr>
        <p:txBody>
          <a:bodyPr>
            <a:normAutofit lnSpcReduction="10000"/>
          </a:bodyPr>
          <a:lstStyle/>
          <a:p>
            <a:r>
              <a:rPr lang="en-IN" altLang="en-US" dirty="0" smtClean="0"/>
              <a:t>IISC Banglore - Paid Training</a:t>
            </a:r>
            <a:endParaRPr lang="en-IN" altLang="en-US" dirty="0" smtClean="0"/>
          </a:p>
          <a:p>
            <a:r>
              <a:rPr lang="en-IN" altLang="en-US" dirty="0" smtClean="0"/>
              <a:t>CDAC VLSI - PG Diploma</a:t>
            </a:r>
            <a:endParaRPr lang="en-IN" altLang="en-US" dirty="0" smtClean="0"/>
          </a:p>
          <a:p>
            <a:r>
              <a:rPr lang="en-IN" altLang="en-US" dirty="0" smtClean="0"/>
              <a:t>ARM.com - Paid</a:t>
            </a:r>
            <a:endParaRPr lang="en-IN" altLang="en-US" dirty="0" smtClean="0"/>
          </a:p>
          <a:p>
            <a:r>
              <a:rPr lang="en-IN" altLang="en-US" dirty="0" smtClean="0"/>
              <a:t>Udemy - Subscription based</a:t>
            </a:r>
            <a:endParaRPr lang="en-IN" altLang="en-US" dirty="0" smtClean="0"/>
          </a:p>
          <a:p>
            <a:r>
              <a:rPr lang="en-IN" altLang="en-US" dirty="0" smtClean="0"/>
              <a:t>https://nptel.ac.in/ - Free</a:t>
            </a:r>
            <a:endParaRPr lang="en-IN" altLang="en-US" dirty="0" smtClean="0"/>
          </a:p>
          <a:p>
            <a:r>
              <a:rPr lang="en-IN" altLang="en-US" dirty="0" smtClean="0"/>
              <a:t>https://ocw.mit.edu/ -Free</a:t>
            </a:r>
            <a:endParaRPr lang="en-IN" altLang="en-US" dirty="0" smtClean="0"/>
          </a:p>
          <a:p>
            <a:r>
              <a:rPr lang="en-IN" altLang="en-US" dirty="0" smtClean="0"/>
              <a:t>Digital Integrated Circuits Jan Rabaey - Free</a:t>
            </a:r>
            <a:endParaRPr lang="en-IN" altLang="en-US" dirty="0" smtClean="0"/>
          </a:p>
          <a:p>
            <a:r>
              <a:rPr lang="en-US">
                <a:sym typeface="+mn-ea"/>
              </a:rPr>
              <a:t>ocw.mit.edu</a:t>
            </a:r>
            <a:r>
              <a:rPr lang="en-IN" altLang="en-US" dirty="0" smtClean="0"/>
              <a:t> - Free</a:t>
            </a:r>
            <a:endParaRPr lang="en-IN" altLang="en-US" dirty="0" smtClean="0"/>
          </a:p>
          <a:p>
            <a:endParaRPr lang="en-IN" altLang="en-US" dirty="0" smtClean="0"/>
          </a:p>
          <a:p>
            <a:endParaRPr lang="en-IN" altLang="en-US" dirty="0" smtClean="0"/>
          </a:p>
          <a:p>
            <a:endParaRPr lang="en-IN" altLang="en-US" dirty="0" smtClean="0"/>
          </a:p>
          <a:p>
            <a:endParaRPr lang="en-IN" altLang="en-US" dirty="0" smtClean="0"/>
          </a:p>
          <a:p>
            <a:endParaRPr lang="en-IN" altLang="en-US" dirty="0" smtClean="0"/>
          </a:p>
          <a:p>
            <a:endParaRPr lang="en-I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SCADA/IOT/ICS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52140"/>
          </a:xfrm>
        </p:spPr>
        <p:txBody>
          <a:bodyPr>
            <a:normAutofit/>
          </a:bodyPr>
          <a:lstStyle/>
          <a:p>
            <a:r>
              <a:rPr lang="en-IN" altLang="en-US" dirty="0" smtClean="0"/>
              <a:t>SCADA - CDAC Banglore</a:t>
            </a:r>
            <a:endParaRPr lang="en-US" dirty="0" smtClean="0"/>
          </a:p>
          <a:p>
            <a:r>
              <a:rPr lang="en-US">
                <a:sym typeface="+mn-ea"/>
              </a:rPr>
              <a:t>www.cisa.gov/uscert/ics</a:t>
            </a:r>
            <a:endParaRPr lang="en-US" dirty="0" smtClean="0"/>
          </a:p>
          <a:p>
            <a:r>
              <a:rPr lang="en-US" dirty="0"/>
              <a:t>https://www.sans.org/cyber-security-courses/ics-scada-cyber-security-essentials/</a:t>
            </a:r>
            <a:endParaRPr lang="en-I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Security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dirty="0" smtClean="0"/>
              <a:t>CCNA, CCNP, CCIE Security</a:t>
            </a:r>
            <a:endParaRPr lang="en-IN" altLang="en-US" dirty="0" smtClean="0"/>
          </a:p>
          <a:p>
            <a:r>
              <a:rPr lang="en-IN" altLang="en-US" dirty="0" smtClean="0"/>
              <a:t>Firewall </a:t>
            </a:r>
            <a:endParaRPr lang="en-IN" altLang="en-US" dirty="0" smtClean="0"/>
          </a:p>
          <a:p>
            <a:r>
              <a:rPr lang="en-IN" altLang="en-US" dirty="0" smtClean="0"/>
              <a:t>IDS / IPS </a:t>
            </a:r>
            <a:endParaRPr lang="en-IN" altLang="en-US" dirty="0" smtClean="0"/>
          </a:p>
          <a:p>
            <a:r>
              <a:rPr lang="en-IN" altLang="en-US" dirty="0" smtClean="0"/>
              <a:t>Checkpoint/Cisco/WAF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Vulnerability Management</a:t>
            </a:r>
            <a:endParaRPr lang="en-I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2749" y="2694863"/>
            <a:ext cx="3162908" cy="116335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421765"/>
            <a:ext cx="7886700" cy="3110230"/>
          </a:xfrm>
        </p:spPr>
        <p:txBody>
          <a:bodyPr>
            <a:normAutofit/>
          </a:bodyPr>
          <a:lstStyle/>
          <a:p>
            <a:r>
              <a:rPr lang="en-IN" altLang="en-US" dirty="0" smtClean="0"/>
              <a:t>Identify issues and vulnerability</a:t>
            </a:r>
            <a:endParaRPr lang="en-IN" altLang="en-US" dirty="0" smtClean="0"/>
          </a:p>
          <a:p>
            <a:r>
              <a:rPr lang="en-IN" altLang="en-US" dirty="0" smtClean="0"/>
              <a:t>Analyse issue and suggest fix </a:t>
            </a:r>
            <a:endParaRPr lang="en-IN" altLang="en-US" dirty="0" smtClean="0"/>
          </a:p>
          <a:p>
            <a:r>
              <a:rPr lang="en-IN" altLang="en-US" dirty="0" smtClean="0"/>
              <a:t>Suggest solution</a:t>
            </a:r>
            <a:endParaRPr lang="en-IN" altLang="en-US" dirty="0" smtClean="0"/>
          </a:p>
          <a:p>
            <a:r>
              <a:rPr lang="en-IN" altLang="en-US" dirty="0" smtClean="0"/>
              <a:t>CEH</a:t>
            </a:r>
            <a:endParaRPr lang="en-I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Security operations Centre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45516"/>
          </a:xfrm>
        </p:spPr>
        <p:txBody>
          <a:bodyPr>
            <a:normAutofit/>
          </a:bodyPr>
          <a:lstStyle/>
          <a:p>
            <a:r>
              <a:rPr lang="en-IN" altLang="en-US" dirty="0"/>
              <a:t>Identify issue realtine block remidiate</a:t>
            </a:r>
            <a:endParaRPr lang="en-IN" altLang="en-US" dirty="0"/>
          </a:p>
          <a:p>
            <a:r>
              <a:rPr lang="en-IN" altLang="en-US" dirty="0"/>
              <a:t>Alert</a:t>
            </a:r>
            <a:endParaRPr lang="en-IN" altLang="en-US" dirty="0"/>
          </a:p>
          <a:p>
            <a:r>
              <a:rPr lang="en-IN" altLang="en-US" dirty="0"/>
              <a:t>SIEM tools</a:t>
            </a:r>
            <a:endParaRPr lang="en-IN" altLang="en-US" dirty="0"/>
          </a:p>
          <a:p>
            <a:endParaRPr lang="en-I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MPROD_NEXTUNIQUEID" val="10012"/>
  <p:tag name="MMPROD_UIDATA" val="&lt;database version=&quot;7.0&quot;&gt;&lt;object type=&quot;1&quot; unique_id=&quot;10001&quot;&gt;&lt;object type=&quot;8&quot; unique_id=&quot;12056&quot;&gt;&lt;/object&gt;&lt;object type=&quot;2&quot; unique_id=&quot;12057&quot;&gt;&lt;object type=&quot;3&quot; unique_id=&quot;12125&quot;&gt;&lt;property id=&quot;20148&quot; value=&quot;5&quot;/&gt;&lt;property id=&quot;20300&quot; value=&quot;Slide 1 - &amp;quot;Chapter 6&amp;quot;&quot;/&gt;&lt;property id=&quot;20307&quot; value=&quot;257&quot;/&gt;&lt;/object&gt;&lt;object type=&quot;3&quot; unique_id=&quot;12126&quot;&gt;&lt;property id=&quot;20148&quot; value=&quot;5&quot;/&gt;&lt;property id=&quot;20300&quot; value=&quot;Slide 2 - &amp;quot;Learning Objectives&amp;quot;&quot;/&gt;&lt;property id=&quot;20307&quot; value=&quot;258&quot;/&gt;&lt;/object&gt;&lt;object type=&quot;3&quot; unique_id=&quot;12127&quot;&gt;&lt;property id=&quot;20148&quot; value=&quot;5&quot;/&gt;&lt;property id=&quot;20300&quot; value=&quot;Slide 3 - &amp;quot;Introduction&amp;quot;&quot;/&gt;&lt;property id=&quot;20307&quot; value=&quot;259&quot;/&gt;&lt;/object&gt;&lt;object type=&quot;3&quot; unique_id=&quot;12128&quot;&gt;&lt;property id=&quot;20148&quot; value=&quot;5&quot;/&gt;&lt;property id=&quot;20300&quot; value=&quot;Slide 4 - &amp;quot;CIA Triad&amp;quot;&quot;/&gt;&lt;property id=&quot;20307&quot; value=&quot;260&quot;/&gt;&lt;/object&gt;&lt;object type=&quot;3&quot; unique_id=&quot;12129&quot;&gt;&lt;property id=&quot;20148&quot; value=&quot;5&quot;/&gt;&lt;property id=&quot;20300&quot; value=&quot;Slide 5 - &amp;quot;Tools for Information Security&amp;quot;&quot;/&gt;&lt;property id=&quot;20307&quot; value=&quot;261&quot;/&gt;&lt;/object&gt;&lt;object type=&quot;3&quot; unique_id=&quot;12130&quot;&gt;&lt;property id=&quot;20148&quot; value=&quot;5&quot;/&gt;&lt;property id=&quot;20300&quot; value=&quot;Slide 6 - &amp;quot;Authentication&amp;quot;&quot;/&gt;&lt;property id=&quot;20307&quot; value=&quot;262&quot;/&gt;&lt;/object&gt;&lt;object type=&quot;3&quot; unique_id=&quot;12131&quot;&gt;&lt;property id=&quot;20148&quot; value=&quot;5&quot;/&gt;&lt;property id=&quot;20300&quot; value=&quot;Slide 7 - &amp;quot;Access Control&amp;quot;&quot;/&gt;&lt;property id=&quot;20307&quot; value=&quot;263&quot;/&gt;&lt;/object&gt;&lt;object type=&quot;3&quot; unique_id=&quot;12132&quot;&gt;&lt;property id=&quot;20148&quot; value=&quot;5&quot;/&gt;&lt;property id=&quot;20300&quot; value=&quot;Slide 8 - &amp;quot;Encryption&amp;quot;&quot;/&gt;&lt;property id=&quot;20307&quot; value=&quot;264&quot;/&gt;&lt;/object&gt;&lt;object type=&quot;3&quot; unique_id=&quot;12133&quot;&gt;&lt;property id=&quot;20148&quot; value=&quot;5&quot;/&gt;&lt;property id=&quot;20300&quot; value=&quot;Slide 9 - &amp;quot;Passwords&amp;quot;&quot;/&gt;&lt;property id=&quot;20307&quot; value=&quot;265&quot;/&gt;&lt;/object&gt;&lt;object type=&quot;3&quot; unique_id=&quot;12134&quot;&gt;&lt;property id=&quot;20148&quot; value=&quot;5&quot;/&gt;&lt;property id=&quot;20300&quot; value=&quot;Slide 10 - &amp;quot;Backup&amp;quot;&quot;/&gt;&lt;property id=&quot;20307&quot; value=&quot;266&quot;/&gt;&lt;/object&gt;&lt;object type=&quot;3&quot; unique_id=&quot;12135&quot;&gt;&lt;property id=&quot;20148&quot; value=&quot;5&quot;/&gt;&lt;property id=&quot;20300&quot; value=&quot;Slide 11 - &amp;quot;Firewalls&amp;quot;&quot;/&gt;&lt;property id=&quot;20307&quot; value=&quot;267&quot;/&gt;&lt;/object&gt;&lt;object type=&quot;3&quot; unique_id=&quot;12136&quot;&gt;&lt;property id=&quot;20148&quot; value=&quot;5&quot;/&gt;&lt;property id=&quot;20300&quot; value=&quot;Slide 12 - &amp;quot;Virtual Private Networks (VPN)&amp;quot;&quot;/&gt;&lt;property id=&quot;20307&quot; value=&quot;268&quot;/&gt;&lt;/object&gt;&lt;object type=&quot;3&quot; unique_id=&quot;12137&quot;&gt;&lt;property id=&quot;20148&quot; value=&quot;5&quot;/&gt;&lt;property id=&quot;20300&quot; value=&quot;Slide 13 - &amp;quot;Physical Security&amp;quot;&quot;/&gt;&lt;property id=&quot;20307&quot; value=&quot;269&quot;/&gt;&lt;/object&gt;&lt;object type=&quot;3&quot; unique_id=&quot;12138&quot;&gt;&lt;property id=&quot;20148&quot; value=&quot;5&quot;/&gt;&lt;property id=&quot;20300&quot; value=&quot;Slide 14 - &amp;quot;Security Policies&amp;quot;&quot;/&gt;&lt;property id=&quot;20307&quot; value=&quot;270&quot;/&gt;&lt;/object&gt;&lt;object type=&quot;3&quot; unique_id=&quot;12139&quot;&gt;&lt;property id=&quot;20148&quot; value=&quot;5&quot;/&gt;&lt;property id=&quot;20300&quot; value=&quot;Slide 15 - &amp;quot;Personal Information Security&amp;quot;&quot;/&gt;&lt;property id=&quot;20307&quot; value=&quot;271&quot;/&gt;&lt;/object&gt;&lt;object type=&quot;3&quot; unique_id=&quot;12140&quot;&gt;&lt;property id=&quot;20148&quot; value=&quot;5&quot;/&gt;&lt;property id=&quot;20300&quot; value=&quot;Slide 16 - &amp;quot;Summary&amp;quot;&quot;/&gt;&lt;property id=&quot;20307&quot; value=&quot;27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1712</Words>
  <Application>WPS Presentation</Application>
  <PresentationFormat>On-screen Show (4:3)</PresentationFormat>
  <Paragraphs>110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Chapter 6</vt:lpstr>
      <vt:lpstr>Learning Objectives</vt:lpstr>
      <vt:lpstr>Introduction</vt:lpstr>
      <vt:lpstr>CIA Triad</vt:lpstr>
      <vt:lpstr>Tools for Information Security</vt:lpstr>
      <vt:lpstr>Authentication</vt:lpstr>
      <vt:lpstr>Access Control</vt:lpstr>
      <vt:lpstr>Encryption</vt:lpstr>
      <vt:lpstr>Passwords</vt:lpstr>
      <vt:lpstr>Backup</vt:lpstr>
      <vt:lpstr>Firewalls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Torres</dc:creator>
  <cp:lastModifiedBy>Alok</cp:lastModifiedBy>
  <cp:revision>22</cp:revision>
  <dcterms:created xsi:type="dcterms:W3CDTF">2015-07-22T22:44:00Z</dcterms:created>
  <dcterms:modified xsi:type="dcterms:W3CDTF">2022-02-18T08:24:47Z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2A7FF54AA2A34FB18506D615A1C75816</vt:lpwstr>
  </property>
  <property fmtid="{D5CDD505-2E9C-101B-9397-08002B2CF9AE}" pid="3" name="KSOProductBuildVer">
    <vt:lpwstr>1033-11.2.0.10463</vt:lpwstr>
  </property>
</Properties>
</file>