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5.svg" ContentType="image/sv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9"/>
  </p:notesMasterIdLst>
  <p:sldIdLst>
    <p:sldId id="288" r:id="rId3"/>
    <p:sldId id="1227" r:id="rId4"/>
    <p:sldId id="1228" r:id="rId5"/>
    <p:sldId id="1229" r:id="rId6"/>
    <p:sldId id="1230" r:id="rId7"/>
    <p:sldId id="1231" r:id="rId8"/>
    <p:sldId id="1232" r:id="rId9"/>
    <p:sldId id="1233" r:id="rId10"/>
    <p:sldId id="1234" r:id="rId11"/>
    <p:sldId id="1235" r:id="rId12"/>
    <p:sldId id="1236" r:id="rId13"/>
    <p:sldId id="1237" r:id="rId14"/>
    <p:sldId id="1253" r:id="rId15"/>
    <p:sldId id="1239" r:id="rId16"/>
    <p:sldId id="1240" r:id="rId17"/>
    <p:sldId id="1241" r:id="rId18"/>
    <p:sldId id="1242" r:id="rId19"/>
    <p:sldId id="1243" r:id="rId20"/>
    <p:sldId id="1226" r:id="rId21"/>
    <p:sldId id="1244" r:id="rId22"/>
    <p:sldId id="1245" r:id="rId23"/>
    <p:sldId id="1246" r:id="rId24"/>
    <p:sldId id="1247" r:id="rId25"/>
    <p:sldId id="1248" r:id="rId26"/>
    <p:sldId id="1249" r:id="rId27"/>
    <p:sldId id="1250" r:id="rId28"/>
    <p:sldId id="1238" r:id="rId29"/>
    <p:sldId id="1255" r:id="rId30"/>
    <p:sldId id="1256" r:id="rId31"/>
    <p:sldId id="1257" r:id="rId32"/>
    <p:sldId id="1258" r:id="rId33"/>
    <p:sldId id="1259" r:id="rId34"/>
    <p:sldId id="1254" r:id="rId35"/>
    <p:sldId id="1251" r:id="rId36"/>
    <p:sldId id="1252" r:id="rId37"/>
    <p:sldId id="122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4092F2D7-9B47-4946-97ED-FBB5383FF344}"/>
    <pc:docChg chg="modSld">
      <pc:chgData name="Ranjan, Alok" userId="d3f8a9ca-1926-4d2f-aa3f-8f88947fde44" providerId="ADAL" clId="{4092F2D7-9B47-4946-97ED-FBB5383FF344}" dt="2025-03-20T00:57:02.826" v="4" actId="13926"/>
      <pc:docMkLst>
        <pc:docMk/>
      </pc:docMkLst>
      <pc:sldChg chg="modSp mod">
        <pc:chgData name="Ranjan, Alok" userId="d3f8a9ca-1926-4d2f-aa3f-8f88947fde44" providerId="ADAL" clId="{4092F2D7-9B47-4946-97ED-FBB5383FF344}" dt="2025-03-20T00:54:03.971" v="0" actId="13926"/>
        <pc:sldMkLst>
          <pc:docMk/>
          <pc:sldMk cId="4276809332" sldId="1255"/>
        </pc:sldMkLst>
        <pc:spChg chg="mod">
          <ac:chgData name="Ranjan, Alok" userId="d3f8a9ca-1926-4d2f-aa3f-8f88947fde44" providerId="ADAL" clId="{4092F2D7-9B47-4946-97ED-FBB5383FF344}" dt="2025-03-20T00:54:03.971" v="0" actId="13926"/>
          <ac:spMkLst>
            <pc:docMk/>
            <pc:sldMk cId="4276809332" sldId="1255"/>
            <ac:spMk id="3" creationId="{AD73FE78-1352-9242-FFB1-7D860261764F}"/>
          </ac:spMkLst>
        </pc:spChg>
      </pc:sldChg>
      <pc:sldChg chg="modSp mod">
        <pc:chgData name="Ranjan, Alok" userId="d3f8a9ca-1926-4d2f-aa3f-8f88947fde44" providerId="ADAL" clId="{4092F2D7-9B47-4946-97ED-FBB5383FF344}" dt="2025-03-20T00:54:41.505" v="1" actId="13926"/>
        <pc:sldMkLst>
          <pc:docMk/>
          <pc:sldMk cId="588706423" sldId="1256"/>
        </pc:sldMkLst>
        <pc:spChg chg="mod">
          <ac:chgData name="Ranjan, Alok" userId="d3f8a9ca-1926-4d2f-aa3f-8f88947fde44" providerId="ADAL" clId="{4092F2D7-9B47-4946-97ED-FBB5383FF344}" dt="2025-03-20T00:54:41.505" v="1" actId="13926"/>
          <ac:spMkLst>
            <pc:docMk/>
            <pc:sldMk cId="588706423" sldId="1256"/>
            <ac:spMk id="3" creationId="{1BDB6ED5-5B8A-2468-0C23-81321AA48571}"/>
          </ac:spMkLst>
        </pc:spChg>
      </pc:sldChg>
      <pc:sldChg chg="modSp mod">
        <pc:chgData name="Ranjan, Alok" userId="d3f8a9ca-1926-4d2f-aa3f-8f88947fde44" providerId="ADAL" clId="{4092F2D7-9B47-4946-97ED-FBB5383FF344}" dt="2025-03-20T00:55:09.486" v="2" actId="13926"/>
        <pc:sldMkLst>
          <pc:docMk/>
          <pc:sldMk cId="940042504" sldId="1257"/>
        </pc:sldMkLst>
        <pc:spChg chg="mod">
          <ac:chgData name="Ranjan, Alok" userId="d3f8a9ca-1926-4d2f-aa3f-8f88947fde44" providerId="ADAL" clId="{4092F2D7-9B47-4946-97ED-FBB5383FF344}" dt="2025-03-20T00:55:09.486" v="2" actId="13926"/>
          <ac:spMkLst>
            <pc:docMk/>
            <pc:sldMk cId="940042504" sldId="1257"/>
            <ac:spMk id="3" creationId="{D4AC7194-4A11-35D1-6664-DBC07E8C86F1}"/>
          </ac:spMkLst>
        </pc:spChg>
      </pc:sldChg>
      <pc:sldChg chg="modSp mod">
        <pc:chgData name="Ranjan, Alok" userId="d3f8a9ca-1926-4d2f-aa3f-8f88947fde44" providerId="ADAL" clId="{4092F2D7-9B47-4946-97ED-FBB5383FF344}" dt="2025-03-20T00:56:51.061" v="3" actId="13926"/>
        <pc:sldMkLst>
          <pc:docMk/>
          <pc:sldMk cId="196086889" sldId="1258"/>
        </pc:sldMkLst>
        <pc:spChg chg="mod">
          <ac:chgData name="Ranjan, Alok" userId="d3f8a9ca-1926-4d2f-aa3f-8f88947fde44" providerId="ADAL" clId="{4092F2D7-9B47-4946-97ED-FBB5383FF344}" dt="2025-03-20T00:56:51.061" v="3" actId="13926"/>
          <ac:spMkLst>
            <pc:docMk/>
            <pc:sldMk cId="196086889" sldId="1258"/>
            <ac:spMk id="3" creationId="{BEC34605-9FA9-A1A5-42B4-B3CF47FAA439}"/>
          </ac:spMkLst>
        </pc:spChg>
      </pc:sldChg>
      <pc:sldChg chg="modSp mod">
        <pc:chgData name="Ranjan, Alok" userId="d3f8a9ca-1926-4d2f-aa3f-8f88947fde44" providerId="ADAL" clId="{4092F2D7-9B47-4946-97ED-FBB5383FF344}" dt="2025-03-20T00:57:02.826" v="4" actId="13926"/>
        <pc:sldMkLst>
          <pc:docMk/>
          <pc:sldMk cId="2235304260" sldId="1259"/>
        </pc:sldMkLst>
        <pc:spChg chg="mod">
          <ac:chgData name="Ranjan, Alok" userId="d3f8a9ca-1926-4d2f-aa3f-8f88947fde44" providerId="ADAL" clId="{4092F2D7-9B47-4946-97ED-FBB5383FF344}" dt="2025-03-20T00:57:02.826" v="4" actId="13926"/>
          <ac:spMkLst>
            <pc:docMk/>
            <pc:sldMk cId="2235304260" sldId="1259"/>
            <ac:spMk id="3" creationId="{46CC9730-B2A2-9DB8-8F46-48721BF7CA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2B110-C499-4A9C-911A-D74492471BD8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2A25A-58F8-4FC1-99ED-E1406A673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A. Increased Scalability and Cost Efficiency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2A25A-58F8-4FC1-99ED-E1406A67388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1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B1A1A-D06C-242B-7C0C-20B8D7A3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5D923-80BD-75ED-73F7-A20D6EC14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A2591-FE54-F2A9-2C82-0AFF56A9C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Answer: D. Data Deletion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88FD1-3167-1F59-B616-F13B23310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2A25A-58F8-4FC1-99ED-E1406A67388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6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CD712-4A61-01E2-3421-73A1C3B5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4D890-453F-0819-F6D3-2C055EDF7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456BE1-8D02-0371-C0CF-8E4D22737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Answer: B. Data security &amp; compliance risks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DCFC6-66B4-6CBD-8542-192070902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2A25A-58F8-4FC1-99ED-E1406A67388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58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48BBC-6320-1982-D5DF-AE0F773C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EFB34-9EEF-1360-812B-8569C8A44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762C8-2D44-9B0F-80A5-5CF1A3379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Answer: B. To assist in migrating workloads and data efficiently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D431-59E1-D43D-4184-A43E0F288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2A25A-58F8-4FC1-99ED-E1406A67388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1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B0A38-7CE3-97F6-534B-67F435D0A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1AB721-8EED-9901-0226-24869116E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5AC54-3D94-A39B-F1EA-5988A2D01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Answer: B. Implementing a phased migration 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3E7E7-87A9-034F-C383-B7C706149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2A25A-58F8-4FC1-99ED-E1406A67388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11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8FA4-C014-705F-2E24-AF2F4BE3F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83F7E-EC71-BE2A-17CB-2809B793A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C696-40EF-7DCE-A46E-91C67E79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23165-284C-8890-1A79-5C916D04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491AE-A0C5-4989-92DE-8EC1A9ECD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24AF-B6A4-C72C-12A7-B468E20B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8A7FA-810C-D91E-3C8C-625DD865A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F77A-D642-AA52-A1B3-65E7639A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AC9EE-9C62-C66D-C17E-AFC2ED0A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8922-060F-86B0-3630-DC3F7F33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1ADDA-AFE6-E543-3D89-33200CFB7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DB646-F0FB-A8BB-6D87-F781EB167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22920-7EA5-7473-08AB-8E310CC1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1463-8F4B-A186-4E51-4F39DADE3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35C1-8191-328E-FCC6-02D9208E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310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8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0399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31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82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0595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50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234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F907-41C4-FCD2-2D3F-DBAF2B08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8CCA-99AC-5608-C156-5E6757B1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8584D-1D52-2B31-9A47-75B131E9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7345-5310-B318-4808-F5760952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E6CA-7D09-E1C0-FBA4-BC265A6E7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02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660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30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50351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23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8961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4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8960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4221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922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B818-29CF-E294-34D7-9C4F5AD4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D8C4-5554-12D8-9597-FF19D6C3D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3E199-2993-023B-97C2-BA1788D5B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E327-5367-BB45-8CE5-969A7666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1271-7927-5F6D-296D-48F63B83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901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Place subtitle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713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</a:t>
            </a:r>
            <a:r>
              <a:rPr lang="en-GB" dirty="0" err="1"/>
              <a:t>Sectra</a:t>
            </a:r>
            <a:r>
              <a:rPr lang="en-GB" dirty="0"/>
              <a:t>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3636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6153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 dirty="0"/>
              <a:t>Place subtitle here in GT Sectra Fine </a:t>
            </a:r>
            <a:r>
              <a:rPr lang="en-GB" dirty="0" err="1"/>
              <a:t>Rg</a:t>
            </a:r>
            <a:r>
              <a:rPr lang="en-GB" dirty="0"/>
              <a:t>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2869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 </a:t>
            </a:r>
            <a:r>
              <a:rPr lang="en-US" dirty="0" err="1"/>
              <a:t>Rg</a:t>
            </a:r>
            <a:r>
              <a:rPr lang="en-US" dirty="0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6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87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5293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87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4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48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50BC-7315-2063-096A-BAD0D2C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9F7A-C609-2EFF-9437-7794EB4D4C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DE0D40-F8A6-6BEC-22C8-F81C4BC6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8525F-23FD-881D-CAE6-5D1C0243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6801-D98D-00E2-6D36-2A1CF0E8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65072-6DD6-A4B2-686F-7A2E673B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96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23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0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994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4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83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0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49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234995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06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65597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459C-949B-C75D-0E64-91CD168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0DA26-AE7A-F599-95E6-00AF3004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DA736-1988-E650-6D03-509E34C2C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4A60C-E801-F867-9643-F38F3FBDD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9279E-86D2-EE6D-6E93-38042727D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2CC56-2495-A07C-E272-3BF3A00F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6FA5C-44AA-C693-28C0-75F908DC0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0DB409-31E4-903F-282B-7DBCDB87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141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Sectra Fine </a:t>
            </a:r>
            <a:r>
              <a:rPr lang="en-US" dirty="0" err="1"/>
              <a:t>Rg</a:t>
            </a:r>
            <a:r>
              <a:rPr lang="en-US" dirty="0"/>
              <a:t>, indent for other levels 24pt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8007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237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8255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7144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031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86280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648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2134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56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 dirty="0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69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6B67-A4D6-863C-0FE1-CCC7C554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B21C7D-8D20-9D4B-A3F2-09698DD4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EEFB32-E6AE-E373-42C9-0EF138AD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36A87-330F-6439-D1A6-888C0030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00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961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BC742-34AE-4714-F9DF-CE3D5DBF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D33B7-402F-9B65-8E5A-761C104A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80507-FA8E-475F-DDB7-98736556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F2EA-6D1E-CC70-2719-810AFE87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F7F4-D264-DF8E-C9E0-E6744EDB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0D04-6984-E93F-78FB-0765A4066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F3F28-C294-DE15-2DDA-99D380690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57D7C-8F39-7D35-8C68-AE6F7C7D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98D35-90F7-909E-C89E-C9121BB3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E584-3576-A4C6-B31A-DD9153DB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C71EB-9FA6-67F7-8548-7BFC48C14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6BA8-0DEE-465A-6D8F-1F2B53B54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21537-2905-9A17-CEBE-665E337F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F5DA9-B214-9B34-D658-555ADB80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ABD78-6309-7823-A424-BD3CC1F8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38AC1-3114-EA8D-63F6-7FF11B36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CC6D0-B588-C5D4-6655-8676EA30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EDC2E-5482-3F10-CF85-21809333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49979-07A3-493B-BB60-A745424D402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2AF76-C96A-29BC-1757-2FEB7C90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5D84-283B-6B95-D2DF-317465852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A3F0D2-A022-4341-8516-B79E44E3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29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7948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3C8C9D-4EFD-5563-1063-F1EB494C0CC3}"/>
              </a:ext>
            </a:extLst>
          </p:cNvPr>
          <p:cNvSpPr txBox="1"/>
          <p:nvPr/>
        </p:nvSpPr>
        <p:spPr>
          <a:xfrm>
            <a:off x="343702" y="2647586"/>
            <a:ext cx="7600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/>
          </a:lstStyle>
          <a:p>
            <a:r>
              <a:rPr lang="en-US" sz="4400" b="1" dirty="0">
                <a:solidFill>
                  <a:srgbClr val="A100FF"/>
                </a:solidFill>
                <a:latin typeface="Graphik" panose="020B0503030202060203" pitchFamily="34" charset="0"/>
              </a:rPr>
              <a:t>Data Migration Concepts</a:t>
            </a: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7983501A-B852-AAE1-EB07-B9A0AB6B8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5" y="90499"/>
            <a:ext cx="1510452" cy="5367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5BD24A-7FF7-B2A1-631B-6DFCE4076BFF}"/>
              </a:ext>
            </a:extLst>
          </p:cNvPr>
          <p:cNvSpPr txBox="1"/>
          <p:nvPr/>
        </p:nvSpPr>
        <p:spPr>
          <a:xfrm>
            <a:off x="8507423" y="358884"/>
            <a:ext cx="3336185" cy="230832"/>
          </a:xfrm>
          <a:prstGeom prst="rect">
            <a:avLst/>
          </a:prstGeom>
          <a:noFill/>
          <a:effectLst>
            <a:outerShdw blurRad="558800" dist="292100" dir="14580000" sx="30000" sy="30000" algn="ctr" rotWithShape="0">
              <a:prstClr val="black"/>
            </a:outerShdw>
          </a:effectLst>
        </p:spPr>
        <p:txBody>
          <a:bodyPr wrap="square">
            <a:spAutoFit/>
          </a:bodyPr>
          <a:lstStyle>
            <a:defPPr/>
          </a:lstStyle>
          <a:p>
            <a:pPr algn="r"/>
            <a:r>
              <a:rPr lang="en-IN" sz="900">
                <a:solidFill>
                  <a:schemeClr val="bg1"/>
                </a:solidFill>
                <a:effectLst/>
                <a:latin typeface="Graphik Semibold" panose="020B0703030202060203" pitchFamily="34" charset="0"/>
              </a:rPr>
              <a:t>Learning and Knowledge Management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5559C8-5D9E-5544-7E3D-5FF428FF2D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3413" y="-15532"/>
            <a:ext cx="6254885" cy="6865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890B9-A7AB-C61C-6A9B-0F10CD101AAC}"/>
              </a:ext>
            </a:extLst>
          </p:cNvPr>
          <p:cNvSpPr txBox="1"/>
          <p:nvPr/>
        </p:nvSpPr>
        <p:spPr>
          <a:xfrm>
            <a:off x="8768080" y="284480"/>
            <a:ext cx="3075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phik Medium" panose="020B0603030202060203" pitchFamily="34" charset="0"/>
              </a:rPr>
              <a:t>Learning &amp; Talent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298609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7EC6-4219-5CEC-F181-C27AF467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F262-5908-1A21-7892-83079B90E0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Big Bang Migration: </a:t>
            </a:r>
          </a:p>
          <a:p>
            <a:pPr lvl="1"/>
            <a:r>
              <a:rPr lang="en-US" dirty="0"/>
              <a:t>Moving all data in one go.</a:t>
            </a:r>
          </a:p>
          <a:p>
            <a:r>
              <a:rPr lang="en-US" b="1" dirty="0"/>
              <a:t>Trickle Migration: </a:t>
            </a:r>
          </a:p>
          <a:p>
            <a:pPr lvl="1"/>
            <a:r>
              <a:rPr lang="en-US" dirty="0"/>
              <a:t>Gradual migration with minimal downtime.</a:t>
            </a:r>
          </a:p>
          <a:p>
            <a:r>
              <a:rPr lang="en-US" b="1" dirty="0"/>
              <a:t>ETL (Extract, Transform, Load): </a:t>
            </a:r>
          </a:p>
          <a:p>
            <a:pPr lvl="1"/>
            <a:r>
              <a:rPr lang="en-US" dirty="0"/>
              <a:t>Structured process for data migration.</a:t>
            </a:r>
          </a:p>
          <a:p>
            <a:r>
              <a:rPr lang="en-US" b="1" dirty="0"/>
              <a:t>Replication-Based Migration: </a:t>
            </a:r>
          </a:p>
          <a:p>
            <a:pPr lvl="1"/>
            <a:r>
              <a:rPr lang="en-US" dirty="0"/>
              <a:t>Continuous syncing of old and new systems.</a:t>
            </a:r>
          </a:p>
          <a:p>
            <a:r>
              <a:rPr lang="en-US" b="1" dirty="0"/>
              <a:t>Hybrid Approaches: </a:t>
            </a:r>
          </a:p>
          <a:p>
            <a:pPr lvl="1"/>
            <a:r>
              <a:rPr lang="en-US" dirty="0"/>
              <a:t>Combining multiple methods for efficiency.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A877A-1761-59FA-8065-1C62C1DFC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7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3EA1-5F11-B3F2-78D4-DAF723C6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1099457"/>
          </a:xfrm>
        </p:spPr>
        <p:txBody>
          <a:bodyPr anchor="t">
            <a:normAutofit/>
          </a:bodyPr>
          <a:lstStyle/>
          <a:p>
            <a:r>
              <a:rPr lang="en-US" dirty="0"/>
              <a:t>Comparison of Migration Tools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F6D2-1A95-3DC0-3EFD-F120572D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1F90F471-3972-4120-B8B3-0237DE626C3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6B97B3-16DA-EF72-61C9-98C321E6F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39469"/>
              </p:ext>
            </p:extLst>
          </p:nvPr>
        </p:nvGraphicFramePr>
        <p:xfrm>
          <a:off x="381000" y="1348451"/>
          <a:ext cx="11430002" cy="3805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5230">
                  <a:extLst>
                    <a:ext uri="{9D8B030D-6E8A-4147-A177-3AD203B41FA5}">
                      <a16:colId xmlns:a16="http://schemas.microsoft.com/office/drawing/2014/main" val="2432824708"/>
                    </a:ext>
                  </a:extLst>
                </a:gridCol>
                <a:gridCol w="1869415">
                  <a:extLst>
                    <a:ext uri="{9D8B030D-6E8A-4147-A177-3AD203B41FA5}">
                      <a16:colId xmlns:a16="http://schemas.microsoft.com/office/drawing/2014/main" val="4066455715"/>
                    </a:ext>
                  </a:extLst>
                </a:gridCol>
                <a:gridCol w="3415547">
                  <a:extLst>
                    <a:ext uri="{9D8B030D-6E8A-4147-A177-3AD203B41FA5}">
                      <a16:colId xmlns:a16="http://schemas.microsoft.com/office/drawing/2014/main" val="21074013"/>
                    </a:ext>
                  </a:extLst>
                </a:gridCol>
                <a:gridCol w="3649810">
                  <a:extLst>
                    <a:ext uri="{9D8B030D-6E8A-4147-A177-3AD203B41FA5}">
                      <a16:colId xmlns:a16="http://schemas.microsoft.com/office/drawing/2014/main" val="101470123"/>
                    </a:ext>
                  </a:extLst>
                </a:gridCol>
              </a:tblGrid>
              <a:tr h="495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Tool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Type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Best For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Features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extLst>
                  <a:ext uri="{0D108BD9-81ED-4DB2-BD59-A6C34878D82A}">
                    <a16:rowId xmlns:a16="http://schemas.microsoft.com/office/drawing/2014/main" val="2933512269"/>
                  </a:ext>
                </a:extLst>
              </a:tr>
              <a:tr h="938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AWS DMS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Cloud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Large-scale migrations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Automated schema conversion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extLst>
                  <a:ext uri="{0D108BD9-81ED-4DB2-BD59-A6C34878D82A}">
                    <a16:rowId xmlns:a16="http://schemas.microsoft.com/office/drawing/2014/main" val="2773824018"/>
                  </a:ext>
                </a:extLst>
              </a:tr>
              <a:tr h="49503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Talend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ETL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Data transformation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Open-source flexibility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extLst>
                  <a:ext uri="{0D108BD9-81ED-4DB2-BD59-A6C34878D82A}">
                    <a16:rowId xmlns:a16="http://schemas.microsoft.com/office/drawing/2014/main" val="3598520109"/>
                  </a:ext>
                </a:extLst>
              </a:tr>
              <a:tr h="938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Oracle GoldenGate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Database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Real-time replication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High availability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extLst>
                  <a:ext uri="{0D108BD9-81ED-4DB2-BD59-A6C34878D82A}">
                    <a16:rowId xmlns:a16="http://schemas.microsoft.com/office/drawing/2014/main" val="4117832443"/>
                  </a:ext>
                </a:extLst>
              </a:tr>
              <a:tr h="93838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Apache Kafka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Open-Source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</a:rPr>
                        <a:t>Streaming migrations</a:t>
                      </a:r>
                      <a:endParaRPr lang="en-US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</a:rPr>
                        <a:t>High throughput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Vrinda" panose="020B0502040204020203" pitchFamily="34" charset="0"/>
                      </a:endParaRPr>
                    </a:p>
                  </a:txBody>
                  <a:tcPr marL="144573" marR="144573" marT="0" marB="0"/>
                </a:tc>
                <a:extLst>
                  <a:ext uri="{0D108BD9-81ED-4DB2-BD59-A6C34878D82A}">
                    <a16:rowId xmlns:a16="http://schemas.microsoft.com/office/drawing/2014/main" val="416012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18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59CD15-C144-53FC-0A2B-42A13F15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337C92-6D1F-33B7-FA49-4B65E4B49D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75657"/>
            <a:ext cx="11430000" cy="5136243"/>
          </a:xfrm>
        </p:spPr>
        <p:txBody>
          <a:bodyPr/>
          <a:lstStyle/>
          <a:p>
            <a:r>
              <a:rPr lang="en-US" dirty="0"/>
              <a:t>Company A: </a:t>
            </a:r>
          </a:p>
          <a:p>
            <a:pPr lvl="1"/>
            <a:r>
              <a:rPr lang="en-US" dirty="0"/>
              <a:t>Migrating from legacy systems to cloud</a:t>
            </a:r>
          </a:p>
          <a:p>
            <a:r>
              <a:rPr lang="en-US" dirty="0"/>
              <a:t>Company B: </a:t>
            </a:r>
          </a:p>
          <a:p>
            <a:pPr lvl="1"/>
            <a:r>
              <a:rPr lang="en-US" dirty="0"/>
              <a:t>Implementing a hybrid cloud migration strategy</a:t>
            </a:r>
          </a:p>
          <a:p>
            <a:r>
              <a:rPr lang="en-US" dirty="0"/>
              <a:t>Company C: </a:t>
            </a:r>
          </a:p>
          <a:p>
            <a:pPr lvl="1"/>
            <a:r>
              <a:rPr lang="en-US" dirty="0"/>
              <a:t>Large-scale enterprise data warehouse migration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E6C4-148D-BE52-0FF2-0F5AA0B285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4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DB174-1307-37BF-DBCA-A425D20D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FFC90-D023-33E3-B351-C4FD8A22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3700"/>
            <a:ext cx="11430000" cy="990600"/>
          </a:xfrm>
        </p:spPr>
        <p:txBody>
          <a:bodyPr/>
          <a:lstStyle/>
          <a:p>
            <a:pPr algn="ctr"/>
            <a:r>
              <a:rPr lang="en-US" sz="4400" dirty="0"/>
              <a:t>On-Premise Data Migration</a:t>
            </a:r>
          </a:p>
        </p:txBody>
      </p:sp>
    </p:spTree>
    <p:extLst>
      <p:ext uri="{BB962C8B-B14F-4D97-AF65-F5344CB8AC3E}">
        <p14:creationId xmlns:p14="http://schemas.microsoft.com/office/powerpoint/2010/main" val="3928679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E87982-8DC7-6F49-B983-72BA7698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Data Migrations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83CDBD-FB9C-7839-AE7F-9E6C24F8825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055914"/>
            <a:ext cx="6498770" cy="5255986"/>
          </a:xfrm>
        </p:spPr>
        <p:txBody>
          <a:bodyPr/>
          <a:lstStyle/>
          <a:p>
            <a:r>
              <a:rPr lang="en-US" dirty="0"/>
              <a:t>Moving data within an on-premise environment without leveraging cloud solutions.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Common Use Cases: </a:t>
            </a:r>
          </a:p>
          <a:p>
            <a:r>
              <a:rPr lang="en-US" dirty="0"/>
              <a:t>Data center consolidation</a:t>
            </a:r>
          </a:p>
          <a:p>
            <a:r>
              <a:rPr lang="en-US" dirty="0"/>
              <a:t>Upgrading storage infrastructure</a:t>
            </a:r>
          </a:p>
          <a:p>
            <a:r>
              <a:rPr lang="en-US" dirty="0"/>
              <a:t>Merging databases for enterprise systems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Benefits: </a:t>
            </a:r>
          </a:p>
          <a:p>
            <a:r>
              <a:rPr lang="en-US" dirty="0"/>
              <a:t>Greater control over data security</a:t>
            </a:r>
          </a:p>
          <a:p>
            <a:r>
              <a:rPr lang="en-US" dirty="0"/>
              <a:t>No dependency on internet connectivity</a:t>
            </a:r>
          </a:p>
          <a:p>
            <a:r>
              <a:rPr lang="en-US" dirty="0"/>
              <a:t>Customization options tailored to business needs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4EC73-C854-26F3-A5CC-C0FD3EFF8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2ED4B1-D085-E1A9-CCE7-3EF4FD3F3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838" y="1022105"/>
            <a:ext cx="4891851" cy="48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7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C9B0-8D61-B8DA-8475-65F285963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On-Premise Migration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65FD-F5D2-1D94-BBFC-14843C5AE2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Lift and Shift: </a:t>
            </a:r>
          </a:p>
          <a:p>
            <a:pPr lvl="1"/>
            <a:r>
              <a:rPr lang="en-US" dirty="0"/>
              <a:t>Moving data as-is to a new on-premise system.</a:t>
            </a:r>
          </a:p>
          <a:p>
            <a:r>
              <a:rPr lang="en-US" b="1" dirty="0"/>
              <a:t>Re-platforming: </a:t>
            </a:r>
          </a:p>
          <a:p>
            <a:pPr lvl="1"/>
            <a:r>
              <a:rPr lang="en-US" dirty="0"/>
              <a:t>Making minimal modifications while migrating.</a:t>
            </a:r>
          </a:p>
          <a:p>
            <a:r>
              <a:rPr lang="en-US" b="1" dirty="0"/>
              <a:t>Rehosting: </a:t>
            </a:r>
          </a:p>
          <a:p>
            <a:pPr lvl="1"/>
            <a:r>
              <a:rPr lang="en-US" dirty="0"/>
              <a:t>Deploying existing applications in a new infrastructure.</a:t>
            </a:r>
          </a:p>
          <a:p>
            <a:r>
              <a:rPr lang="en-US" b="1" dirty="0"/>
              <a:t>Data Replication: </a:t>
            </a:r>
          </a:p>
          <a:p>
            <a:pPr lvl="1"/>
            <a:r>
              <a:rPr lang="en-US" dirty="0"/>
              <a:t>Copying data across multiple storage devices.</a:t>
            </a:r>
          </a:p>
          <a:p>
            <a:r>
              <a:rPr lang="en-US" b="1" dirty="0"/>
              <a:t>Incremental Migration: </a:t>
            </a:r>
          </a:p>
          <a:p>
            <a:pPr lvl="1"/>
            <a:r>
              <a:rPr lang="en-US" dirty="0"/>
              <a:t>Moving data in phases to reduce downtime.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4D0E6-7840-623A-6729-213F285B1C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29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8975-FDD6-3877-D69C-99B29AF1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On-Premise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8024-70C4-2963-D834-2DB37C422F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Hardware Limitations: </a:t>
            </a:r>
          </a:p>
          <a:p>
            <a:pPr lvl="1"/>
            <a:r>
              <a:rPr lang="en-US" dirty="0"/>
              <a:t>Ensuring compatibility between old and new infrastructure.</a:t>
            </a:r>
          </a:p>
          <a:p>
            <a:r>
              <a:rPr lang="en-US" b="1" dirty="0"/>
              <a:t>Downtime Risks: </a:t>
            </a:r>
          </a:p>
          <a:p>
            <a:pPr lvl="1"/>
            <a:r>
              <a:rPr lang="en-US" dirty="0"/>
              <a:t>Managing business continuity during migration.</a:t>
            </a:r>
          </a:p>
          <a:p>
            <a:r>
              <a:rPr lang="en-US" b="1" dirty="0"/>
              <a:t>Data Integrity Issues: </a:t>
            </a:r>
          </a:p>
          <a:p>
            <a:pPr lvl="1"/>
            <a:r>
              <a:rPr lang="en-US" dirty="0"/>
              <a:t>Preventing corruption or loss of critical data.</a:t>
            </a:r>
          </a:p>
          <a:p>
            <a:r>
              <a:rPr lang="en-US" b="1" dirty="0"/>
              <a:t>Scalability Concerns: </a:t>
            </a:r>
          </a:p>
          <a:p>
            <a:pPr lvl="1"/>
            <a:r>
              <a:rPr lang="en-US" dirty="0"/>
              <a:t>Ensuring future-proof solutions post-migration.</a:t>
            </a:r>
          </a:p>
          <a:p>
            <a:r>
              <a:rPr lang="en-US" b="1" dirty="0"/>
              <a:t>Security Compliance: </a:t>
            </a:r>
          </a:p>
          <a:p>
            <a:pPr lvl="1"/>
            <a:r>
              <a:rPr lang="en-US" dirty="0"/>
              <a:t>Adhering to regulatory policies for data handling.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E0AF4-EE89-0398-8871-BDE2ACEE40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773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8589-E5D1-3E3A-F5A6-7A0A6FB4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On-Premise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F4A3-FF93-24AF-E40F-EE3DBE8AEB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Conduct thorough pre-migration assessments.</a:t>
            </a:r>
          </a:p>
          <a:p>
            <a:r>
              <a:rPr lang="en-US" dirty="0"/>
              <a:t>Develop a rollback plan in case of failures.</a:t>
            </a:r>
          </a:p>
          <a:p>
            <a:r>
              <a:rPr lang="en-US" dirty="0"/>
              <a:t>Use automation tools to streamline migration.</a:t>
            </a:r>
          </a:p>
          <a:p>
            <a:r>
              <a:rPr lang="en-US" dirty="0"/>
              <a:t>Perform rigorous testing before full deployment.</a:t>
            </a:r>
          </a:p>
          <a:p>
            <a:r>
              <a:rPr lang="en-US" dirty="0"/>
              <a:t>Train IT staff for better post-migration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04B28-9529-C394-026C-F9AD06B09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34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F431-7361-ED96-1937-DAD4B5425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in On-Premise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3BD4-7B75-5950-EB17-C8DC20DAD7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Enterprise A: </a:t>
            </a:r>
          </a:p>
          <a:p>
            <a:pPr lvl="1"/>
            <a:r>
              <a:rPr lang="en-US" dirty="0"/>
              <a:t>Migrated legacy database to modern on-premise infrastructure.</a:t>
            </a:r>
          </a:p>
          <a:p>
            <a:r>
              <a:rPr lang="en-US" dirty="0"/>
              <a:t>Company B: </a:t>
            </a:r>
          </a:p>
          <a:p>
            <a:pPr lvl="1"/>
            <a:r>
              <a:rPr lang="en-US" dirty="0"/>
              <a:t>Consolidated multiple data centers into one.</a:t>
            </a:r>
          </a:p>
          <a:p>
            <a:r>
              <a:rPr lang="en-US" dirty="0"/>
              <a:t>Organization C: </a:t>
            </a:r>
          </a:p>
          <a:p>
            <a:pPr lvl="1"/>
            <a:r>
              <a:rPr lang="en-US" dirty="0"/>
              <a:t>Implemented incremental migration to minimize downtime.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F3777-C6B2-1A57-822F-3E23AF12F4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50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F66D-643F-6F38-64B1-706FD809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933700"/>
            <a:ext cx="11430000" cy="990600"/>
          </a:xfrm>
        </p:spPr>
        <p:txBody>
          <a:bodyPr/>
          <a:lstStyle/>
          <a:p>
            <a:pPr algn="ctr"/>
            <a:r>
              <a:rPr lang="en-US" sz="4400" dirty="0"/>
              <a:t>Cloud Data Migration</a:t>
            </a:r>
          </a:p>
        </p:txBody>
      </p:sp>
    </p:spTree>
    <p:extLst>
      <p:ext uri="{BB962C8B-B14F-4D97-AF65-F5344CB8AC3E}">
        <p14:creationId xmlns:p14="http://schemas.microsoft.com/office/powerpoint/2010/main" val="20710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45EA-15E1-03D6-7114-AF03F16C7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1123-6AB8-5103-A1B5-FF333693F07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099457"/>
            <a:ext cx="11430000" cy="5212443"/>
          </a:xfrm>
        </p:spPr>
        <p:txBody>
          <a:bodyPr/>
          <a:lstStyle/>
          <a:p>
            <a:r>
              <a:rPr lang="en-US" dirty="0"/>
              <a:t>Introduction to Data Migration</a:t>
            </a:r>
          </a:p>
          <a:p>
            <a:r>
              <a:rPr lang="en-US" dirty="0"/>
              <a:t>Types of Data Migrations</a:t>
            </a:r>
          </a:p>
          <a:p>
            <a:r>
              <a:rPr lang="en-US" dirty="0"/>
              <a:t>Data Migration Process</a:t>
            </a:r>
          </a:p>
          <a:p>
            <a:r>
              <a:rPr lang="en-US" dirty="0"/>
              <a:t>Challenges &amp; Best Practices</a:t>
            </a:r>
          </a:p>
          <a:p>
            <a:r>
              <a:rPr lang="en-US" dirty="0"/>
              <a:t>Tools &amp; Technologies</a:t>
            </a:r>
          </a:p>
          <a:p>
            <a:r>
              <a:rPr lang="en-US" dirty="0"/>
              <a:t>Data Migration Tools</a:t>
            </a:r>
          </a:p>
          <a:p>
            <a:r>
              <a:rPr lang="en-US" dirty="0"/>
              <a:t>Data Migration Techniques</a:t>
            </a:r>
          </a:p>
          <a:p>
            <a:r>
              <a:rPr lang="en-US" dirty="0"/>
              <a:t>Comparison of Migration Tools</a:t>
            </a:r>
          </a:p>
          <a:p>
            <a:r>
              <a:rPr lang="en-US" dirty="0"/>
              <a:t>Case Studies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71116-9EEB-3DAB-997C-A621841D84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2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DF60-37FA-160F-E47B-4A42F9EE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BC3B-08B3-99C1-EB64-F8F55AE335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43000"/>
            <a:ext cx="5377542" cy="5168900"/>
          </a:xfrm>
        </p:spPr>
        <p:txBody>
          <a:bodyPr/>
          <a:lstStyle/>
          <a:p>
            <a:r>
              <a:rPr lang="en-US" dirty="0"/>
              <a:t>The process of moving data, applications, and workloads to a cloud environment.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Cloud? 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Cost-efficiency</a:t>
            </a:r>
          </a:p>
          <a:p>
            <a:r>
              <a:rPr lang="en-US" dirty="0"/>
              <a:t>Business continuity</a:t>
            </a:r>
          </a:p>
          <a:p>
            <a:r>
              <a:rPr lang="en-US" dirty="0"/>
              <a:t>Security and compliance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Types of Cloud Migrations: </a:t>
            </a:r>
          </a:p>
          <a:p>
            <a:r>
              <a:rPr lang="en-US" dirty="0"/>
              <a:t>On-Premise to Cloud</a:t>
            </a:r>
          </a:p>
          <a:p>
            <a:r>
              <a:rPr lang="en-US" dirty="0"/>
              <a:t>Cloud-to-Cloud</a:t>
            </a:r>
          </a:p>
          <a:p>
            <a:r>
              <a:rPr lang="en-US" dirty="0"/>
              <a:t>Hybrid Cloud Migration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AEEBA-D008-DA42-8000-73AD9A527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0888F-48B8-C07F-9C1B-D3035356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21" y="688296"/>
            <a:ext cx="5220152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56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70E-52A1-E445-77BB-7EE47082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4172"/>
            <a:ext cx="11430000" cy="674914"/>
          </a:xfrm>
        </p:spPr>
        <p:txBody>
          <a:bodyPr/>
          <a:lstStyle/>
          <a:p>
            <a:r>
              <a:rPr lang="en-US" dirty="0"/>
              <a:t>Cloud Migration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A54E5-D971-575C-40A5-E243DF767C3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925286"/>
            <a:ext cx="11430000" cy="5386614"/>
          </a:xfrm>
        </p:spPr>
        <p:txBody>
          <a:bodyPr/>
          <a:lstStyle/>
          <a:p>
            <a:r>
              <a:rPr lang="en-US" b="1" dirty="0"/>
              <a:t>Rehosting (Lift and Shift): </a:t>
            </a:r>
          </a:p>
          <a:p>
            <a:pPr lvl="1"/>
            <a:r>
              <a:rPr lang="en-US" dirty="0"/>
              <a:t>Moving applications without modifications.</a:t>
            </a:r>
          </a:p>
          <a:p>
            <a:r>
              <a:rPr lang="en-US" b="1" dirty="0"/>
              <a:t>Re-platforming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Making minimal optimizations for cloud efficiency.</a:t>
            </a:r>
          </a:p>
          <a:p>
            <a:r>
              <a:rPr lang="en-US" b="1" dirty="0"/>
              <a:t>Refactoring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Re-architecting applications to leverage cloud-native features.</a:t>
            </a:r>
          </a:p>
          <a:p>
            <a:r>
              <a:rPr lang="en-US" b="1" dirty="0"/>
              <a:t>Repurchasing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Moving to a new cloud-based software solution (SaaS).</a:t>
            </a:r>
          </a:p>
          <a:p>
            <a:r>
              <a:rPr lang="en-US" b="1" dirty="0"/>
              <a:t>Retiring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Decommissioning outdated applications during migration.</a:t>
            </a:r>
          </a:p>
          <a:p>
            <a:r>
              <a:rPr lang="en-US" b="1" dirty="0"/>
              <a:t>Retaining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Keeping certain systems on-premise due to regulatory or business needs.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A7913-F5EC-6E94-4E7D-86307CD2C2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6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B5DF-DE5D-40A2-972F-9473BA3C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Cloud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5BAC-A6FE-DEB9-E8AF-2BA9380BE0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Security &amp; Compliance Risks</a:t>
            </a:r>
          </a:p>
          <a:p>
            <a:r>
              <a:rPr lang="en-US" dirty="0"/>
              <a:t>Downtime &amp; Business Continuity Concerns</a:t>
            </a:r>
          </a:p>
          <a:p>
            <a:r>
              <a:rPr lang="en-US" dirty="0"/>
              <a:t>Integration with Legacy Systems</a:t>
            </a:r>
          </a:p>
          <a:p>
            <a:r>
              <a:rPr lang="en-US" dirty="0"/>
              <a:t>Latency &amp; Performance Issues</a:t>
            </a:r>
          </a:p>
          <a:p>
            <a:r>
              <a:rPr lang="en-US" dirty="0"/>
              <a:t>Cost Management &amp; Unexpected Expenses</a:t>
            </a:r>
          </a:p>
          <a:p>
            <a:r>
              <a:rPr lang="en-US" dirty="0"/>
              <a:t>Cloud Vendor Lock-in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39248-E221-DAD4-3357-34490189DB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2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1EC2-0B75-ADB9-28F2-75290A36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Cloud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1E04-9B54-D566-3362-CF114C0443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32114"/>
            <a:ext cx="11430000" cy="5179786"/>
          </a:xfrm>
        </p:spPr>
        <p:txBody>
          <a:bodyPr/>
          <a:lstStyle/>
          <a:p>
            <a:r>
              <a:rPr lang="en-US" dirty="0"/>
              <a:t>Perform a thorough pre-migration assessment.</a:t>
            </a:r>
          </a:p>
          <a:p>
            <a:r>
              <a:rPr lang="en-US" dirty="0"/>
              <a:t>Develop a phased migration strategy.</a:t>
            </a:r>
          </a:p>
          <a:p>
            <a:r>
              <a:rPr lang="en-US" dirty="0"/>
              <a:t>Implement robust security and compliance frameworks.</a:t>
            </a:r>
          </a:p>
          <a:p>
            <a:r>
              <a:rPr lang="en-US" dirty="0"/>
              <a:t>Optimize workloads for cloud performance.</a:t>
            </a:r>
          </a:p>
          <a:p>
            <a:r>
              <a:rPr lang="en-US" dirty="0"/>
              <a:t>Conduct rigorous testing before full deployment.</a:t>
            </a:r>
          </a:p>
          <a:p>
            <a:r>
              <a:rPr lang="en-US" dirty="0"/>
              <a:t>Train teams for cloud operations and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3313F-3600-D9E6-895F-F8B7423BE9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1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1327-0833-36B6-B24B-010E273A4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Migration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13F5-D562-B445-F647-927A5AEF1B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Cloud-Native Tools: </a:t>
            </a:r>
          </a:p>
          <a:p>
            <a:pPr lvl="1"/>
            <a:r>
              <a:rPr lang="en-US" dirty="0"/>
              <a:t>AWS Migration Hub, Azure Migrate, Google Cloud Migrate</a:t>
            </a:r>
          </a:p>
          <a:p>
            <a:r>
              <a:rPr lang="en-US" b="1" dirty="0"/>
              <a:t>Third-Party Tools: </a:t>
            </a:r>
          </a:p>
          <a:p>
            <a:pPr lvl="1"/>
            <a:r>
              <a:rPr lang="en-US" dirty="0" err="1"/>
              <a:t>CloudEndure</a:t>
            </a:r>
            <a:r>
              <a:rPr lang="en-US" dirty="0"/>
              <a:t>, Carbonite Migrate, </a:t>
            </a:r>
            <a:r>
              <a:rPr lang="en-US" dirty="0" err="1"/>
              <a:t>RiverMeadow</a:t>
            </a:r>
            <a:endParaRPr lang="en-US" dirty="0"/>
          </a:p>
          <a:p>
            <a:r>
              <a:rPr lang="en-US" b="1" dirty="0"/>
              <a:t>ETL &amp; Data Pipelines: </a:t>
            </a:r>
          </a:p>
          <a:p>
            <a:pPr lvl="1"/>
            <a:r>
              <a:rPr lang="en-US" dirty="0"/>
              <a:t>Apache </a:t>
            </a:r>
            <a:r>
              <a:rPr lang="en-US" dirty="0" err="1"/>
              <a:t>NiFi</a:t>
            </a:r>
            <a:r>
              <a:rPr lang="en-US" dirty="0"/>
              <a:t>, Talend, Informatica</a:t>
            </a:r>
          </a:p>
          <a:p>
            <a:r>
              <a:rPr lang="en-US" b="1" dirty="0"/>
              <a:t>Monitoring &amp; Testing:</a:t>
            </a:r>
          </a:p>
          <a:p>
            <a:pPr lvl="1"/>
            <a:r>
              <a:rPr lang="en-US" dirty="0"/>
              <a:t> Datadog, New Relic, </a:t>
            </a:r>
            <a:r>
              <a:rPr lang="en-US" dirty="0" err="1"/>
              <a:t>CloudHealth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4F334-58B4-C99A-00FC-2FB92CBDB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5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D0BB-B1DB-E89E-5167-9E2D6BAD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 in Cloud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0534-A854-20DA-E1D5-3CC6396F10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Data Encryption at Rest &amp; In Transit</a:t>
            </a:r>
          </a:p>
          <a:p>
            <a:r>
              <a:rPr lang="en-US" dirty="0"/>
              <a:t>Identity &amp; Access Management (IAM)</a:t>
            </a:r>
          </a:p>
          <a:p>
            <a:r>
              <a:rPr lang="en-US" dirty="0"/>
              <a:t>Regular Compliance Audits</a:t>
            </a:r>
          </a:p>
          <a:p>
            <a:r>
              <a:rPr lang="en-US" dirty="0"/>
              <a:t>Disaster Recovery &amp; Backup Strategies</a:t>
            </a:r>
          </a:p>
          <a:p>
            <a:r>
              <a:rPr lang="en-US" dirty="0"/>
              <a:t>Multi-Factor Authentication (MFA) Implementation</a:t>
            </a:r>
          </a:p>
          <a:p>
            <a:r>
              <a:rPr lang="en-US" dirty="0"/>
              <a:t>Continuous Monitoring &amp; Threat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3BCAC-62D9-90B0-F24D-DE6CBF025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291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D438-0527-3B5C-C24B-BD287995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in Cloud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8CB-AD7B-D2EF-29C1-F1CEB4B08B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Company A: </a:t>
            </a:r>
          </a:p>
          <a:p>
            <a:pPr lvl="1"/>
            <a:r>
              <a:rPr lang="en-US" dirty="0"/>
              <a:t>Large-scale enterprise cloud migration for cost reduction.</a:t>
            </a:r>
          </a:p>
          <a:p>
            <a:r>
              <a:rPr lang="en-US" dirty="0"/>
              <a:t>Company B: </a:t>
            </a:r>
          </a:p>
          <a:p>
            <a:pPr lvl="1"/>
            <a:r>
              <a:rPr lang="en-US" dirty="0"/>
              <a:t>Hybrid cloud migration strategy to balance flexibility.</a:t>
            </a:r>
          </a:p>
          <a:p>
            <a:r>
              <a:rPr lang="en-US" dirty="0"/>
              <a:t>Company C: </a:t>
            </a:r>
          </a:p>
          <a:p>
            <a:pPr lvl="1"/>
            <a:r>
              <a:rPr lang="en-US" dirty="0"/>
              <a:t>SaaS migration to enhance business agility.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8112F-11C9-951C-E987-797E6950F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057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A99A-D651-3884-F00A-98D96DBA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in Data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5D3-050E-14CB-70DB-9E8F992CDF2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AI &amp; Machine Learning in Migration</a:t>
            </a:r>
          </a:p>
          <a:p>
            <a:r>
              <a:rPr lang="en-US" dirty="0"/>
              <a:t>Automation &amp; Self-Healing Migrations</a:t>
            </a:r>
          </a:p>
          <a:p>
            <a:r>
              <a:rPr lang="en-US" dirty="0"/>
              <a:t>Serverless Data Migration Solutions</a:t>
            </a:r>
          </a:p>
          <a:p>
            <a:r>
              <a:rPr lang="en-US" dirty="0"/>
              <a:t>Security-First Migration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ADA49-7E60-DAA7-2354-593F2B86E8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90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1A5C-9231-6A01-9D07-0DA875FE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FE78-1352-9242-FFB1-7D86026176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are the key benefits of cloud data migration?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A. </a:t>
            </a:r>
            <a:r>
              <a:rPr lang="en-US" dirty="0">
                <a:highlight>
                  <a:srgbClr val="FFFF00"/>
                </a:highlight>
              </a:rPr>
              <a:t>Increased Scalability and Cost Efficiency</a:t>
            </a:r>
          </a:p>
          <a:p>
            <a:pPr marL="0" indent="0">
              <a:buNone/>
            </a:pPr>
            <a:r>
              <a:rPr lang="en-US" dirty="0"/>
              <a:t>B. Higher Downtime and Increased Costs</a:t>
            </a:r>
          </a:p>
          <a:p>
            <a:pPr marL="0" indent="0">
              <a:buNone/>
            </a:pPr>
            <a:r>
              <a:rPr lang="en-US" dirty="0"/>
              <a:t>C. Limited Business Continuity and Security Risks</a:t>
            </a:r>
          </a:p>
          <a:p>
            <a:pPr marL="0" indent="0">
              <a:buNone/>
            </a:pPr>
            <a:r>
              <a:rPr lang="en-US" dirty="0"/>
              <a:t>D. No Compliance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F5191-A711-6FC7-1B84-4A16EE0EA4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0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E0552-0DA0-DCFC-AD4C-4994AE9B7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6C98-CA67-8E1B-7591-458DA0DF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B6ED5-5B8A-2468-0C23-81321AA4857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of the following is NOT a cloud migration strategy?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A. Rehosting (Lift and Shift)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 err="1"/>
              <a:t>Replatforming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C. Refactoring</a:t>
            </a:r>
          </a:p>
          <a:p>
            <a:pPr marL="0" indent="0">
              <a:buNone/>
            </a:pPr>
            <a:r>
              <a:rPr lang="en-US" dirty="0"/>
              <a:t>D. </a:t>
            </a:r>
            <a:r>
              <a:rPr lang="en-US" dirty="0">
                <a:highlight>
                  <a:srgbClr val="FFFF00"/>
                </a:highlight>
              </a:rPr>
              <a:t>Data 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773A-AF84-C65C-14B5-273D4E4C0B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0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D5F06-E19B-0716-DF1F-1B72A547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C2BA-63A1-E174-37E5-B21CEF0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F51C1-BB38-D21C-0683-EA2BDCAD8B3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099457"/>
            <a:ext cx="11430000" cy="5212443"/>
          </a:xfrm>
        </p:spPr>
        <p:txBody>
          <a:bodyPr/>
          <a:lstStyle/>
          <a:p>
            <a:r>
              <a:rPr lang="en-US" dirty="0"/>
              <a:t>On-Premise Data Migrations</a:t>
            </a:r>
          </a:p>
          <a:p>
            <a:r>
              <a:rPr lang="en-US" dirty="0"/>
              <a:t>On-Premise Migration Strategies</a:t>
            </a:r>
          </a:p>
          <a:p>
            <a:r>
              <a:rPr lang="en-US" dirty="0"/>
              <a:t>Challenges in On-Premise Migrations</a:t>
            </a:r>
          </a:p>
          <a:p>
            <a:r>
              <a:rPr lang="en-US" dirty="0"/>
              <a:t>Best Practices for On-Premise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Vrinda" panose="020B0502040204020203" pitchFamily="34" charset="0"/>
              </a:rPr>
              <a:t>Migrations</a:t>
            </a:r>
            <a:endParaRPr lang="en-US" dirty="0"/>
          </a:p>
          <a:p>
            <a:r>
              <a:rPr lang="en-US" dirty="0"/>
              <a:t>Case Studies in On-Premise Migrations</a:t>
            </a:r>
          </a:p>
          <a:p>
            <a:r>
              <a:rPr lang="en-US" dirty="0"/>
              <a:t>Cloud Data Migrations</a:t>
            </a:r>
          </a:p>
          <a:p>
            <a:r>
              <a:rPr lang="en-US" dirty="0"/>
              <a:t>Cloud Migration Strategies</a:t>
            </a:r>
          </a:p>
          <a:p>
            <a:r>
              <a:rPr lang="en-US" dirty="0"/>
              <a:t>Challenges in Cloud Migrations</a:t>
            </a:r>
          </a:p>
          <a:p>
            <a:r>
              <a:rPr lang="en-US" dirty="0"/>
              <a:t>Best Practices for Cloud Migrations</a:t>
            </a:r>
          </a:p>
          <a:p>
            <a:r>
              <a:rPr lang="en-US" dirty="0"/>
              <a:t>Cloud Migration Tools</a:t>
            </a:r>
          </a:p>
          <a:p>
            <a:r>
              <a:rPr lang="en-US" dirty="0"/>
              <a:t>Security Considerations in Cloud Migrations</a:t>
            </a:r>
          </a:p>
          <a:p>
            <a:r>
              <a:rPr lang="en-US" dirty="0"/>
              <a:t>Case Studies in Cloud Migrations</a:t>
            </a:r>
          </a:p>
          <a:p>
            <a:r>
              <a:rPr lang="en-US" dirty="0"/>
              <a:t>Future Trends in Data Migration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D59DF-31A7-9A92-6378-41F6A7680E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71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B1BD8-83E3-AD77-E598-3C3FAD14F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8496-8933-273C-AA99-302CB920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7194-4A11-35D1-6664-DBC07E8C86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of these is a common challenge faced during cloud migrations?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A. Zero latency issues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>
                <a:highlight>
                  <a:srgbClr val="FFFF00"/>
                </a:highlight>
              </a:rPr>
              <a:t>Data security &amp; compliance risks</a:t>
            </a:r>
          </a:p>
          <a:p>
            <a:pPr marL="0" indent="0">
              <a:buNone/>
            </a:pPr>
            <a:r>
              <a:rPr lang="en-US" dirty="0"/>
              <a:t>C. Unlimited budget and resources</a:t>
            </a:r>
          </a:p>
          <a:p>
            <a:pPr marL="0" indent="0">
              <a:buNone/>
            </a:pPr>
            <a:r>
              <a:rPr lang="en-US" dirty="0"/>
              <a:t>D. No need for business continuity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B0785-49E4-23F8-E61E-389DC23D9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042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2E1A6-FD41-10AF-0C6F-BBB738FAD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848-1713-9F30-30A1-E94C9F8D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34605-9FA9-A1A5-42B4-B3CF47FAA43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What is the primary purpose of cloud migration tools like AWS Migration Hub and Azure Migrate?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A. To delete unnecessary data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>
                <a:highlight>
                  <a:srgbClr val="FFFF00"/>
                </a:highlight>
              </a:rPr>
              <a:t>To assist in migrating workloads and data efficiently</a:t>
            </a:r>
          </a:p>
          <a:p>
            <a:pPr marL="0" indent="0">
              <a:buNone/>
            </a:pPr>
            <a:r>
              <a:rPr lang="en-US" dirty="0"/>
              <a:t>C. To increase manual workload during migration</a:t>
            </a:r>
          </a:p>
          <a:p>
            <a:pPr marL="0" indent="0">
              <a:buNone/>
            </a:pPr>
            <a:r>
              <a:rPr lang="en-US" dirty="0"/>
              <a:t>D. To prevent organizations from using cloud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4AEA-8DA4-A9CC-C2F8-B922549E1A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6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E6402-1026-A688-21A6-D35CFA40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925F-E067-89F2-5057-9DD472D9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9730-B2A2-9DB8-8F46-48721BF7CA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Which best practice should be followed to ensure a successful cloud migration?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A. Ignoring security considerations</a:t>
            </a:r>
          </a:p>
          <a:p>
            <a:pPr marL="0" indent="0">
              <a:buNone/>
            </a:pPr>
            <a:r>
              <a:rPr lang="en-US" dirty="0"/>
              <a:t>B. </a:t>
            </a:r>
            <a:r>
              <a:rPr lang="en-US" dirty="0">
                <a:highlight>
                  <a:srgbClr val="FFFF00"/>
                </a:highlight>
              </a:rPr>
              <a:t>Implementing a phased migration strategy</a:t>
            </a:r>
          </a:p>
          <a:p>
            <a:pPr marL="0" indent="0">
              <a:buNone/>
            </a:pPr>
            <a:r>
              <a:rPr lang="en-US" dirty="0"/>
              <a:t>C. Avoiding compliance audits</a:t>
            </a:r>
          </a:p>
          <a:p>
            <a:pPr marL="0" indent="0">
              <a:buNone/>
            </a:pPr>
            <a:r>
              <a:rPr lang="en-US" dirty="0"/>
              <a:t>D. Migrating everything in one go without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C9F61-4E91-BE08-5819-B82309C172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3042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F1A3-A78F-A186-7C52-37E6B8A48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86743"/>
            <a:ext cx="11430000" cy="990600"/>
          </a:xfrm>
        </p:spPr>
        <p:txBody>
          <a:bodyPr/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Any question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108AE-8F1C-D6E2-386A-E553CF7D84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47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1EAF-C017-47FC-9566-85A1DAC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807"/>
            <a:ext cx="11430000" cy="616964"/>
          </a:xfrm>
        </p:spPr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C5C78-FFC2-49A9-9C54-A6AE548D4F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914400"/>
            <a:ext cx="11430000" cy="5397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 this session we have discussed about –</a:t>
            </a:r>
          </a:p>
          <a:p>
            <a:r>
              <a:rPr lang="en-US" dirty="0"/>
              <a:t>What is Data Migration</a:t>
            </a:r>
          </a:p>
          <a:p>
            <a:r>
              <a:rPr lang="en-US" dirty="0"/>
              <a:t>Types of Data Migrations</a:t>
            </a:r>
          </a:p>
          <a:p>
            <a:r>
              <a:rPr lang="en-US" dirty="0"/>
              <a:t>Data Migration Process</a:t>
            </a:r>
          </a:p>
          <a:p>
            <a:r>
              <a:rPr lang="en-US" dirty="0"/>
              <a:t>Challenges &amp; Best Practices</a:t>
            </a:r>
          </a:p>
          <a:p>
            <a:r>
              <a:rPr lang="en-US" dirty="0"/>
              <a:t>Tools &amp; Technologies</a:t>
            </a:r>
          </a:p>
          <a:p>
            <a:r>
              <a:rPr lang="en-US" dirty="0"/>
              <a:t>Data Migration Tools</a:t>
            </a:r>
          </a:p>
          <a:p>
            <a:r>
              <a:rPr lang="en-US" dirty="0"/>
              <a:t>Data Migration Techniques</a:t>
            </a:r>
          </a:p>
          <a:p>
            <a:r>
              <a:rPr lang="en-US" dirty="0"/>
              <a:t>Comparison of Migration Tools</a:t>
            </a:r>
          </a:p>
          <a:p>
            <a:r>
              <a:rPr lang="en-US" dirty="0"/>
              <a:t>Case Studies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50EEA-2D15-00D8-2F82-29D81299F0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6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B8B2-649E-6B32-81A0-D8691C90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0217-9DDC-CC81-9C1C-EC72EEF6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66807"/>
            <a:ext cx="11430000" cy="616964"/>
          </a:xfrm>
        </p:spPr>
        <p:txBody>
          <a:bodyPr/>
          <a:lstStyle/>
          <a:p>
            <a:r>
              <a:rPr lang="en-US" dirty="0"/>
              <a:t>Summary of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792D5-57AB-E2B6-E865-4BD59F54FD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914400"/>
            <a:ext cx="11430000" cy="5397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 this session we have discussed about –</a:t>
            </a:r>
          </a:p>
          <a:p>
            <a:r>
              <a:rPr lang="en-US" dirty="0"/>
              <a:t>On-Premise Data Migrations</a:t>
            </a:r>
          </a:p>
          <a:p>
            <a:r>
              <a:rPr lang="en-US" dirty="0"/>
              <a:t>On-Premise Migration Strategies</a:t>
            </a:r>
          </a:p>
          <a:p>
            <a:r>
              <a:rPr lang="en-US" dirty="0"/>
              <a:t>Challenges in On-Premise Migrations</a:t>
            </a:r>
          </a:p>
          <a:p>
            <a:r>
              <a:rPr lang="en-US" dirty="0"/>
              <a:t>Best Practices for On-Premise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Vrinda" panose="020B0502040204020203" pitchFamily="34" charset="0"/>
              </a:rPr>
              <a:t>Migrations</a:t>
            </a:r>
            <a:endParaRPr lang="en-US" dirty="0"/>
          </a:p>
          <a:p>
            <a:r>
              <a:rPr lang="en-US" dirty="0"/>
              <a:t>Case Studies in On-Premise Migrations</a:t>
            </a:r>
          </a:p>
          <a:p>
            <a:r>
              <a:rPr lang="en-US" dirty="0"/>
              <a:t>Cloud Data Migrations</a:t>
            </a:r>
          </a:p>
          <a:p>
            <a:r>
              <a:rPr lang="en-US" dirty="0"/>
              <a:t>Cloud Migration Strategies</a:t>
            </a:r>
          </a:p>
          <a:p>
            <a:r>
              <a:rPr lang="en-US" dirty="0"/>
              <a:t>Challenges in Cloud Migrations</a:t>
            </a:r>
          </a:p>
          <a:p>
            <a:r>
              <a:rPr lang="en-US" dirty="0"/>
              <a:t>Best Practices for Cloud Migrations</a:t>
            </a:r>
          </a:p>
          <a:p>
            <a:r>
              <a:rPr lang="en-US" dirty="0"/>
              <a:t>Cloud Migration Tools</a:t>
            </a:r>
          </a:p>
          <a:p>
            <a:r>
              <a:rPr lang="en-US" dirty="0"/>
              <a:t>Security Considerations in Cloud Migrations</a:t>
            </a:r>
          </a:p>
          <a:p>
            <a:r>
              <a:rPr lang="en-US" dirty="0"/>
              <a:t>Case Studies in Cloud Migrations</a:t>
            </a:r>
          </a:p>
          <a:p>
            <a:r>
              <a:rPr lang="en-US" dirty="0"/>
              <a:t>Future Trends in Data Migration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AC6EE-1CB3-5ABE-F26A-10E2C0466E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687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187C7C-2B31-A9D2-02D9-EA69A8E5F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97A8672-B916-AE68-8FF6-716045799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1" y="0"/>
            <a:ext cx="7188200" cy="6858000"/>
          </a:xfrm>
          <a:prstGeom prst="rect">
            <a:avLst/>
          </a:prstGeom>
        </p:spPr>
      </p:pic>
      <p:sp>
        <p:nvSpPr>
          <p:cNvPr id="5" name="Title 73">
            <a:extLst>
              <a:ext uri="{FF2B5EF4-FFF2-40B4-BE49-F238E27FC236}">
                <a16:creationId xmlns:a16="http://schemas.microsoft.com/office/drawing/2014/main" id="{614FC6FD-C782-75A0-3366-2C361340D2C4}"/>
              </a:ext>
            </a:extLst>
          </p:cNvPr>
          <p:cNvSpPr txBox="1">
            <a:spLocks/>
          </p:cNvSpPr>
          <p:nvPr/>
        </p:nvSpPr>
        <p:spPr>
          <a:xfrm>
            <a:off x="930820" y="3140075"/>
            <a:ext cx="4044941" cy="5778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7500C0"/>
                </a:solidFill>
                <a:latin typeface="Graphik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1274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E70F-E666-754C-EE8D-712BD0EB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0ED7-1B91-1097-6039-5094407000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71600"/>
            <a:ext cx="4789713" cy="4940300"/>
          </a:xfrm>
        </p:spPr>
        <p:txBody>
          <a:bodyPr/>
          <a:lstStyle/>
          <a:p>
            <a:r>
              <a:rPr lang="en-US" b="1" dirty="0"/>
              <a:t>Data Migration is the process of moving data from one system, format, or location to another.</a:t>
            </a:r>
          </a:p>
          <a:p>
            <a:endParaRPr lang="en-US" dirty="0"/>
          </a:p>
          <a:p>
            <a:r>
              <a:rPr lang="en-US" b="1" dirty="0"/>
              <a:t>Why is it important?</a:t>
            </a:r>
          </a:p>
          <a:p>
            <a:pPr lvl="1"/>
            <a:r>
              <a:rPr lang="en-US" dirty="0"/>
              <a:t>System upgrades</a:t>
            </a:r>
          </a:p>
          <a:p>
            <a:pPr lvl="1"/>
            <a:r>
              <a:rPr lang="en-US" dirty="0"/>
              <a:t>Cloud migrations</a:t>
            </a:r>
          </a:p>
          <a:p>
            <a:pPr lvl="1"/>
            <a:r>
              <a:rPr lang="en-US" dirty="0"/>
              <a:t>Mergers &amp; acquisitions</a:t>
            </a:r>
          </a:p>
          <a:p>
            <a:pPr lvl="1"/>
            <a:r>
              <a:rPr lang="en-US" dirty="0"/>
              <a:t>Compliance &amp; regulatory needs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E0B5-0B04-4FD3-2BF8-BCCE8514A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767F68-1A37-8F37-232E-3ED78462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2" y="1090009"/>
            <a:ext cx="5062174" cy="505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7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FCEA-F10A-27DF-2683-ADBEA5CA2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A54D-9ECD-178A-A644-191D3D75C1B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Storage Migration</a:t>
            </a:r>
          </a:p>
          <a:p>
            <a:pPr lvl="1"/>
            <a:r>
              <a:rPr lang="en-US" dirty="0"/>
              <a:t>Moving data between storage devices.</a:t>
            </a:r>
          </a:p>
          <a:p>
            <a:r>
              <a:rPr lang="en-US" b="1" dirty="0"/>
              <a:t>Database Migration</a:t>
            </a:r>
          </a:p>
          <a:p>
            <a:pPr lvl="1"/>
            <a:r>
              <a:rPr lang="en-US" dirty="0"/>
              <a:t>Transferring data from one database to another.</a:t>
            </a:r>
          </a:p>
          <a:p>
            <a:r>
              <a:rPr lang="en-US" b="1" dirty="0"/>
              <a:t>Application Migration</a:t>
            </a:r>
          </a:p>
          <a:p>
            <a:pPr lvl="1"/>
            <a:r>
              <a:rPr lang="en-US" dirty="0"/>
              <a:t>Shifting data between applications or software platforms.</a:t>
            </a:r>
          </a:p>
          <a:p>
            <a:r>
              <a:rPr lang="en-US" b="1" dirty="0"/>
              <a:t>Cloud Migration</a:t>
            </a:r>
          </a:p>
          <a:p>
            <a:pPr lvl="1"/>
            <a:r>
              <a:rPr lang="en-US" dirty="0"/>
              <a:t>Moving data to/from/on different cloud platforms.</a:t>
            </a:r>
          </a:p>
          <a:p>
            <a:r>
              <a:rPr lang="en-US" b="1" dirty="0"/>
              <a:t>Business Process Migration</a:t>
            </a:r>
          </a:p>
          <a:p>
            <a:pPr lvl="1"/>
            <a:r>
              <a:rPr lang="en-US" dirty="0"/>
              <a:t>Transitioning entire workflows and related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A69A1-39D3-6AF7-B5F7-C202BABCA4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6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A36B-CB9F-B8CE-7654-32F9EC1A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8053-37CA-5F28-A52F-E53F82A036D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Planning</a:t>
            </a:r>
          </a:p>
          <a:p>
            <a:pPr lvl="1"/>
            <a:r>
              <a:rPr lang="en-US" dirty="0"/>
              <a:t>Define scope, requirements &amp; risks.</a:t>
            </a:r>
          </a:p>
          <a:p>
            <a:r>
              <a:rPr lang="en-US" b="1" dirty="0"/>
              <a:t>Assessment</a:t>
            </a:r>
          </a:p>
          <a:p>
            <a:pPr lvl="1"/>
            <a:r>
              <a:rPr lang="en-US" dirty="0"/>
              <a:t>Analyze data sources &amp; dependencies.</a:t>
            </a:r>
          </a:p>
          <a:p>
            <a:r>
              <a:rPr lang="en-US" b="1" dirty="0"/>
              <a:t>Data Extraction</a:t>
            </a:r>
          </a:p>
          <a:p>
            <a:pPr lvl="1"/>
            <a:r>
              <a:rPr lang="en-US" dirty="0"/>
              <a:t>Retrieve data from the source system.</a:t>
            </a:r>
          </a:p>
          <a:p>
            <a:r>
              <a:rPr lang="en-US" b="1" dirty="0"/>
              <a:t>Transformation &amp; Cleansing</a:t>
            </a:r>
          </a:p>
          <a:p>
            <a:pPr lvl="1"/>
            <a:r>
              <a:rPr lang="en-US" dirty="0"/>
              <a:t>Convert and validate data.</a:t>
            </a:r>
          </a:p>
          <a:p>
            <a:r>
              <a:rPr lang="en-US" b="1" dirty="0"/>
              <a:t>Loading &amp; Testing</a:t>
            </a:r>
          </a:p>
          <a:p>
            <a:pPr lvl="1"/>
            <a:r>
              <a:rPr lang="en-US" dirty="0"/>
              <a:t>Load data into the target system and verify.</a:t>
            </a:r>
          </a:p>
          <a:p>
            <a:r>
              <a:rPr lang="en-US" b="1" dirty="0"/>
              <a:t>Deployment &amp; Monitoring</a:t>
            </a:r>
          </a:p>
          <a:p>
            <a:pPr lvl="1"/>
            <a:r>
              <a:rPr lang="en-US" dirty="0"/>
              <a:t>Ensure data integrity post-migration.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5F7A-4C6F-4348-B359-9E8DF58E2A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5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F5F17-194E-7BD2-427A-40DE0B79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Best Practices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7EB002-B417-523B-7A63-9A58E895DE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Data Loss &amp; Corruption</a:t>
            </a:r>
          </a:p>
          <a:p>
            <a:r>
              <a:rPr lang="en-US" dirty="0"/>
              <a:t>Downtime &amp; Performance Issues</a:t>
            </a:r>
          </a:p>
          <a:p>
            <a:r>
              <a:rPr lang="en-US" dirty="0"/>
              <a:t>Compatibility &amp; Integration Issues</a:t>
            </a:r>
          </a:p>
          <a:p>
            <a:r>
              <a:rPr lang="en-US" dirty="0"/>
              <a:t>Security &amp; Compliance Risks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1FCE10-DC76-92E3-3233-5E5F4B1C4698}"/>
              </a:ext>
            </a:extLst>
          </p:cNvPr>
          <p:cNvSpPr>
            <a:spLocks noGrp="1"/>
          </p:cNvSpPr>
          <p:nvPr>
            <p:ph sz="half" idx="18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Best Practices: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Perform Data Audits</a:t>
            </a:r>
          </a:p>
          <a:p>
            <a:r>
              <a:rPr lang="en-US" dirty="0"/>
              <a:t>Implement Backup Strategies</a:t>
            </a:r>
          </a:p>
          <a:p>
            <a:r>
              <a:rPr lang="en-US" dirty="0"/>
              <a:t>Conduct Testing &amp; Validation</a:t>
            </a:r>
          </a:p>
          <a:p>
            <a:r>
              <a:rPr lang="en-US" dirty="0"/>
              <a:t>Use Automation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FDA2-81E1-8107-627D-2B22D6E5BB4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9130-F1E4-9972-8AEA-F2E02E20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E9B93-3C59-B7C5-89ED-92699AA8624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ETL 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Informatica, Talend, Apache </a:t>
            </a:r>
            <a:r>
              <a:rPr lang="en-US" dirty="0" err="1"/>
              <a:t>Nifi</a:t>
            </a:r>
            <a:endParaRPr lang="en-US" dirty="0"/>
          </a:p>
          <a:p>
            <a:r>
              <a:rPr lang="en-US" b="1" dirty="0"/>
              <a:t>Cloud Services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AWS Data Migration Service, Azure Migrate</a:t>
            </a:r>
          </a:p>
          <a:p>
            <a:r>
              <a:rPr lang="en-US" b="1" dirty="0"/>
              <a:t>Database Migration Tools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Oracle </a:t>
            </a:r>
            <a:r>
              <a:rPr lang="en-US" dirty="0" err="1"/>
              <a:t>GoldenGate</a:t>
            </a:r>
            <a:r>
              <a:rPr lang="en-US" dirty="0"/>
              <a:t>, AWS DMS</a:t>
            </a:r>
          </a:p>
          <a:p>
            <a:r>
              <a:rPr lang="en-US" b="1" dirty="0"/>
              <a:t>Testing &amp; Validation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QuerySurge</a:t>
            </a:r>
            <a:r>
              <a:rPr lang="en-US" dirty="0"/>
              <a:t>, Data Loader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99488E-7730-0CE2-801B-B3125D12DA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59ED7-EE5C-234E-2399-86F25F6B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Migration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3EB07-CD81-9684-3B63-78166F6D72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On-Premise Tools: </a:t>
            </a:r>
          </a:p>
          <a:p>
            <a:pPr lvl="1"/>
            <a:r>
              <a:rPr lang="en-US" dirty="0"/>
              <a:t>IBM </a:t>
            </a:r>
            <a:r>
              <a:rPr lang="en-US" dirty="0" err="1"/>
              <a:t>InfoSphere</a:t>
            </a:r>
            <a:r>
              <a:rPr lang="en-US" dirty="0"/>
              <a:t>, Microsoft SSIS</a:t>
            </a:r>
          </a:p>
          <a:p>
            <a:r>
              <a:rPr lang="en-US" b="1" dirty="0"/>
              <a:t>Cloud-Based Tools: </a:t>
            </a:r>
          </a:p>
          <a:p>
            <a:pPr lvl="1"/>
            <a:r>
              <a:rPr lang="en-US" dirty="0"/>
              <a:t>Google Cloud Dataflow, Snowflake</a:t>
            </a:r>
          </a:p>
          <a:p>
            <a:r>
              <a:rPr lang="en-US" b="1" dirty="0"/>
              <a:t>Hybrid Tools: </a:t>
            </a:r>
          </a:p>
          <a:p>
            <a:pPr lvl="1"/>
            <a:r>
              <a:rPr lang="en-US" dirty="0"/>
              <a:t>Dell Boomi, MuleSoft</a:t>
            </a:r>
          </a:p>
          <a:p>
            <a:r>
              <a:rPr lang="en-US" b="1" dirty="0"/>
              <a:t>Open-Source Tools: </a:t>
            </a:r>
          </a:p>
          <a:p>
            <a:pPr lvl="1"/>
            <a:r>
              <a:rPr lang="en-US" dirty="0"/>
              <a:t>Apache Kafka, Pentaho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527F-3D2A-EE1E-DA78-5152F2D4E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Graphik_Fixed-Accessibility_2024" id="{B83D5406-0A1D-964B-9F8C-37A821AB6E8C}" vid="{72EE23D1-A75B-A447-8C61-A05152D13CC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1447</Words>
  <Application>Microsoft Office PowerPoint</Application>
  <PresentationFormat>Widescreen</PresentationFormat>
  <Paragraphs>354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Algerian</vt:lpstr>
      <vt:lpstr>Aptos</vt:lpstr>
      <vt:lpstr>Aptos Display</vt:lpstr>
      <vt:lpstr>Arial</vt:lpstr>
      <vt:lpstr>Graphik</vt:lpstr>
      <vt:lpstr>Graphik Medium</vt:lpstr>
      <vt:lpstr>Graphik Semibold</vt:lpstr>
      <vt:lpstr>GT Sectra Fine Rg</vt:lpstr>
      <vt:lpstr>System Font</vt:lpstr>
      <vt:lpstr>Office Theme</vt:lpstr>
      <vt:lpstr>Accenture 2020</vt:lpstr>
      <vt:lpstr>PowerPoint Presentation</vt:lpstr>
      <vt:lpstr>Agenda</vt:lpstr>
      <vt:lpstr>Agenda</vt:lpstr>
      <vt:lpstr>Introduction to Data Migration</vt:lpstr>
      <vt:lpstr>Types of Data Migrations</vt:lpstr>
      <vt:lpstr>Data Migration Process</vt:lpstr>
      <vt:lpstr>Challenges &amp; Best Practices</vt:lpstr>
      <vt:lpstr>Tools &amp; Technologies</vt:lpstr>
      <vt:lpstr>Data Migration Tools</vt:lpstr>
      <vt:lpstr>Data Migration Techniques</vt:lpstr>
      <vt:lpstr>Comparison of Migration Tools </vt:lpstr>
      <vt:lpstr>Case Studies</vt:lpstr>
      <vt:lpstr>On-Premise Data Migration</vt:lpstr>
      <vt:lpstr>On-Premise Data Migrations</vt:lpstr>
      <vt:lpstr>On-Premise Migration Strategies</vt:lpstr>
      <vt:lpstr>Challenges in On-Premise Migrations</vt:lpstr>
      <vt:lpstr>Best Practices for On-Premise Migrations</vt:lpstr>
      <vt:lpstr>Case Studies in On-Premise Migrations</vt:lpstr>
      <vt:lpstr>Cloud Data Migration</vt:lpstr>
      <vt:lpstr>Cloud Data Migrations</vt:lpstr>
      <vt:lpstr>Cloud Migration Strategies</vt:lpstr>
      <vt:lpstr>Challenges in Cloud Migrations</vt:lpstr>
      <vt:lpstr>Best Practices for Cloud Migrations</vt:lpstr>
      <vt:lpstr>Cloud Migration Tools</vt:lpstr>
      <vt:lpstr>Security Considerations in Cloud Migrations</vt:lpstr>
      <vt:lpstr>Case Studies in Cloud Migrations</vt:lpstr>
      <vt:lpstr>Future Trends in Data Migration</vt:lpstr>
      <vt:lpstr>Knowledge Check 1</vt:lpstr>
      <vt:lpstr>Knowledge Check 2</vt:lpstr>
      <vt:lpstr>Knowledge Check 3</vt:lpstr>
      <vt:lpstr>Knowledge Check 4</vt:lpstr>
      <vt:lpstr>Knowledge Check 5</vt:lpstr>
      <vt:lpstr>Any question ?</vt:lpstr>
      <vt:lpstr>Summary of Key Takeaways</vt:lpstr>
      <vt:lpstr>Summary of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Thakur, Mamta</dc:creator>
  <cp:lastModifiedBy>Ranjan, Alok</cp:lastModifiedBy>
  <cp:revision>3</cp:revision>
  <dcterms:created xsi:type="dcterms:W3CDTF">2024-09-11T05:47:24Z</dcterms:created>
  <dcterms:modified xsi:type="dcterms:W3CDTF">2025-03-20T00:57:14Z</dcterms:modified>
</cp:coreProperties>
</file>