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5" r:id="rId4"/>
    <p:sldMasterId id="2147483843" r:id="rId5"/>
  </p:sldMasterIdLst>
  <p:notesMasterIdLst>
    <p:notesMasterId r:id="rId50"/>
  </p:notesMasterIdLst>
  <p:handoutMasterIdLst>
    <p:handoutMasterId r:id="rId51"/>
  </p:handoutMasterIdLst>
  <p:sldIdLst>
    <p:sldId id="448" r:id="rId6"/>
    <p:sldId id="363" r:id="rId7"/>
    <p:sldId id="540" r:id="rId8"/>
    <p:sldId id="495" r:id="rId9"/>
    <p:sldId id="557" r:id="rId10"/>
    <p:sldId id="496" r:id="rId11"/>
    <p:sldId id="498" r:id="rId12"/>
    <p:sldId id="521" r:id="rId13"/>
    <p:sldId id="499" r:id="rId14"/>
    <p:sldId id="500" r:id="rId15"/>
    <p:sldId id="502" r:id="rId16"/>
    <p:sldId id="558" r:id="rId17"/>
    <p:sldId id="544" r:id="rId18"/>
    <p:sldId id="556" r:id="rId19"/>
    <p:sldId id="503" r:id="rId20"/>
    <p:sldId id="596" r:id="rId21"/>
    <p:sldId id="590" r:id="rId22"/>
    <p:sldId id="591" r:id="rId23"/>
    <p:sldId id="592" r:id="rId24"/>
    <p:sldId id="593" r:id="rId25"/>
    <p:sldId id="594" r:id="rId26"/>
    <p:sldId id="595" r:id="rId27"/>
    <p:sldId id="559" r:id="rId28"/>
    <p:sldId id="560" r:id="rId29"/>
    <p:sldId id="561" r:id="rId30"/>
    <p:sldId id="580" r:id="rId31"/>
    <p:sldId id="581" r:id="rId32"/>
    <p:sldId id="582" r:id="rId33"/>
    <p:sldId id="583" r:id="rId34"/>
    <p:sldId id="584" r:id="rId35"/>
    <p:sldId id="585" r:id="rId36"/>
    <p:sldId id="586" r:id="rId37"/>
    <p:sldId id="587" r:id="rId38"/>
    <p:sldId id="597" r:id="rId39"/>
    <p:sldId id="598" r:id="rId40"/>
    <p:sldId id="599" r:id="rId41"/>
    <p:sldId id="600" r:id="rId42"/>
    <p:sldId id="601" r:id="rId43"/>
    <p:sldId id="602" r:id="rId44"/>
    <p:sldId id="603" r:id="rId45"/>
    <p:sldId id="604" r:id="rId46"/>
    <p:sldId id="605" r:id="rId47"/>
    <p:sldId id="589" r:id="rId48"/>
    <p:sldId id="377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0C6297-37A7-4E3C-8495-1D87519162F9}">
          <p14:sldIdLst>
            <p14:sldId id="448"/>
            <p14:sldId id="363"/>
            <p14:sldId id="540"/>
            <p14:sldId id="495"/>
            <p14:sldId id="557"/>
            <p14:sldId id="496"/>
            <p14:sldId id="498"/>
            <p14:sldId id="521"/>
            <p14:sldId id="499"/>
            <p14:sldId id="500"/>
            <p14:sldId id="502"/>
            <p14:sldId id="558"/>
            <p14:sldId id="544"/>
            <p14:sldId id="556"/>
            <p14:sldId id="503"/>
            <p14:sldId id="596"/>
            <p14:sldId id="590"/>
            <p14:sldId id="591"/>
            <p14:sldId id="592"/>
            <p14:sldId id="593"/>
            <p14:sldId id="594"/>
            <p14:sldId id="595"/>
            <p14:sldId id="559"/>
            <p14:sldId id="560"/>
            <p14:sldId id="561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  <p14:sldId id="589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endranath, A." initials="NA" lastIdx="6" clrIdx="0">
    <p:extLst>
      <p:ext uri="{19B8F6BF-5375-455C-9EA6-DF929625EA0E}">
        <p15:presenceInfo xmlns:p15="http://schemas.microsoft.com/office/powerpoint/2012/main" userId="S::a.narendranath@accenture.com::318cd460-4ad9-4520-a37b-60478c6c5a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E6E6DC"/>
    <a:srgbClr val="96968C"/>
    <a:srgbClr val="BE82FF"/>
    <a:srgbClr val="B455AA"/>
    <a:srgbClr val="7500C0"/>
    <a:srgbClr val="46009B"/>
    <a:srgbClr val="383E42"/>
    <a:srgbClr val="5E686E"/>
    <a:srgbClr val="7E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76" autoAdjust="0"/>
  </p:normalViewPr>
  <p:slideViewPr>
    <p:cSldViewPr snapToGrid="0">
      <p:cViewPr>
        <p:scale>
          <a:sx n="80" d="100"/>
          <a:sy n="80" d="100"/>
        </p:scale>
        <p:origin x="112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microsoft.com/office/2016/11/relationships/changesInfo" Target="changesInfos/changesInfo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n, Alok" userId="d3f8a9ca-1926-4d2f-aa3f-8f88947fde44" providerId="ADAL" clId="{A0C87E03-DD7C-4D15-BFDC-D46C594E7416}"/>
    <pc:docChg chg="modSld">
      <pc:chgData name="Ranjan, Alok" userId="d3f8a9ca-1926-4d2f-aa3f-8f88947fde44" providerId="ADAL" clId="{A0C87E03-DD7C-4D15-BFDC-D46C594E7416}" dt="2025-03-19T07:17:19.618" v="6" actId="13926"/>
      <pc:docMkLst>
        <pc:docMk/>
      </pc:docMkLst>
      <pc:sldChg chg="modSp mod">
        <pc:chgData name="Ranjan, Alok" userId="d3f8a9ca-1926-4d2f-aa3f-8f88947fde44" providerId="ADAL" clId="{A0C87E03-DD7C-4D15-BFDC-D46C594E7416}" dt="2025-03-19T07:16:02.298" v="1" actId="13926"/>
        <pc:sldMkLst>
          <pc:docMk/>
          <pc:sldMk cId="1883711408" sldId="590"/>
        </pc:sldMkLst>
        <pc:spChg chg="mod">
          <ac:chgData name="Ranjan, Alok" userId="d3f8a9ca-1926-4d2f-aa3f-8f88947fde44" providerId="ADAL" clId="{A0C87E03-DD7C-4D15-BFDC-D46C594E7416}" dt="2025-03-19T07:16:02.298" v="1" actId="13926"/>
          <ac:spMkLst>
            <pc:docMk/>
            <pc:sldMk cId="1883711408" sldId="590"/>
            <ac:spMk id="4" creationId="{87126B33-5D11-E2C5-883F-4295875D25A1}"/>
          </ac:spMkLst>
        </pc:spChg>
      </pc:sldChg>
      <pc:sldChg chg="modSp mod">
        <pc:chgData name="Ranjan, Alok" userId="d3f8a9ca-1926-4d2f-aa3f-8f88947fde44" providerId="ADAL" clId="{A0C87E03-DD7C-4D15-BFDC-D46C594E7416}" dt="2025-03-19T07:16:15.445" v="2" actId="13926"/>
        <pc:sldMkLst>
          <pc:docMk/>
          <pc:sldMk cId="1205081733" sldId="591"/>
        </pc:sldMkLst>
        <pc:spChg chg="mod">
          <ac:chgData name="Ranjan, Alok" userId="d3f8a9ca-1926-4d2f-aa3f-8f88947fde44" providerId="ADAL" clId="{A0C87E03-DD7C-4D15-BFDC-D46C594E7416}" dt="2025-03-19T07:16:15.445" v="2" actId="13926"/>
          <ac:spMkLst>
            <pc:docMk/>
            <pc:sldMk cId="1205081733" sldId="591"/>
            <ac:spMk id="4" creationId="{CC6CEC03-E515-51D8-6294-C8DCBE9590FA}"/>
          </ac:spMkLst>
        </pc:spChg>
      </pc:sldChg>
      <pc:sldChg chg="modSp mod">
        <pc:chgData name="Ranjan, Alok" userId="d3f8a9ca-1926-4d2f-aa3f-8f88947fde44" providerId="ADAL" clId="{A0C87E03-DD7C-4D15-BFDC-D46C594E7416}" dt="2025-03-19T07:16:24.108" v="3" actId="13926"/>
        <pc:sldMkLst>
          <pc:docMk/>
          <pc:sldMk cId="1169581914" sldId="592"/>
        </pc:sldMkLst>
        <pc:spChg chg="mod">
          <ac:chgData name="Ranjan, Alok" userId="d3f8a9ca-1926-4d2f-aa3f-8f88947fde44" providerId="ADAL" clId="{A0C87E03-DD7C-4D15-BFDC-D46C594E7416}" dt="2025-03-19T07:16:24.108" v="3" actId="13926"/>
          <ac:spMkLst>
            <pc:docMk/>
            <pc:sldMk cId="1169581914" sldId="592"/>
            <ac:spMk id="4" creationId="{2FC7FCA9-C4D7-123E-00DE-13B985F2EA88}"/>
          </ac:spMkLst>
        </pc:spChg>
      </pc:sldChg>
      <pc:sldChg chg="modSp mod">
        <pc:chgData name="Ranjan, Alok" userId="d3f8a9ca-1926-4d2f-aa3f-8f88947fde44" providerId="ADAL" clId="{A0C87E03-DD7C-4D15-BFDC-D46C594E7416}" dt="2025-03-19T07:16:30.650" v="4" actId="13926"/>
        <pc:sldMkLst>
          <pc:docMk/>
          <pc:sldMk cId="2430149748" sldId="593"/>
        </pc:sldMkLst>
        <pc:spChg chg="mod">
          <ac:chgData name="Ranjan, Alok" userId="d3f8a9ca-1926-4d2f-aa3f-8f88947fde44" providerId="ADAL" clId="{A0C87E03-DD7C-4D15-BFDC-D46C594E7416}" dt="2025-03-19T07:16:30.650" v="4" actId="13926"/>
          <ac:spMkLst>
            <pc:docMk/>
            <pc:sldMk cId="2430149748" sldId="593"/>
            <ac:spMk id="4" creationId="{677E45AD-A970-2E21-A80C-99D72AB3F523}"/>
          </ac:spMkLst>
        </pc:spChg>
      </pc:sldChg>
      <pc:sldChg chg="modSp mod">
        <pc:chgData name="Ranjan, Alok" userId="d3f8a9ca-1926-4d2f-aa3f-8f88947fde44" providerId="ADAL" clId="{A0C87E03-DD7C-4D15-BFDC-D46C594E7416}" dt="2025-03-19T07:16:41.622" v="5" actId="13926"/>
        <pc:sldMkLst>
          <pc:docMk/>
          <pc:sldMk cId="703888263" sldId="594"/>
        </pc:sldMkLst>
        <pc:spChg chg="mod">
          <ac:chgData name="Ranjan, Alok" userId="d3f8a9ca-1926-4d2f-aa3f-8f88947fde44" providerId="ADAL" clId="{A0C87E03-DD7C-4D15-BFDC-D46C594E7416}" dt="2025-03-19T07:16:41.622" v="5" actId="13926"/>
          <ac:spMkLst>
            <pc:docMk/>
            <pc:sldMk cId="703888263" sldId="594"/>
            <ac:spMk id="4" creationId="{CE263D83-46C5-7F74-B7D9-EE38FAEA20C9}"/>
          </ac:spMkLst>
        </pc:spChg>
      </pc:sldChg>
      <pc:sldChg chg="modSp mod">
        <pc:chgData name="Ranjan, Alok" userId="d3f8a9ca-1926-4d2f-aa3f-8f88947fde44" providerId="ADAL" clId="{A0C87E03-DD7C-4D15-BFDC-D46C594E7416}" dt="2025-03-19T07:17:19.618" v="6" actId="13926"/>
        <pc:sldMkLst>
          <pc:docMk/>
          <pc:sldMk cId="2733070062" sldId="595"/>
        </pc:sldMkLst>
        <pc:spChg chg="mod">
          <ac:chgData name="Ranjan, Alok" userId="d3f8a9ca-1926-4d2f-aa3f-8f88947fde44" providerId="ADAL" clId="{A0C87E03-DD7C-4D15-BFDC-D46C594E7416}" dt="2025-03-19T07:17:19.618" v="6" actId="13926"/>
          <ac:spMkLst>
            <pc:docMk/>
            <pc:sldMk cId="2733070062" sldId="595"/>
            <ac:spMk id="4" creationId="{C9FA60AC-C165-B1DC-B887-62D69198A78A}"/>
          </ac:spMkLst>
        </pc:spChg>
      </pc:sldChg>
      <pc:sldChg chg="modSp mod">
        <pc:chgData name="Ranjan, Alok" userId="d3f8a9ca-1926-4d2f-aa3f-8f88947fde44" providerId="ADAL" clId="{A0C87E03-DD7C-4D15-BFDC-D46C594E7416}" dt="2025-03-19T07:15:36.971" v="0" actId="13926"/>
        <pc:sldMkLst>
          <pc:docMk/>
          <pc:sldMk cId="1403067250" sldId="596"/>
        </pc:sldMkLst>
        <pc:spChg chg="mod">
          <ac:chgData name="Ranjan, Alok" userId="d3f8a9ca-1926-4d2f-aa3f-8f88947fde44" providerId="ADAL" clId="{A0C87E03-DD7C-4D15-BFDC-D46C594E7416}" dt="2025-03-19T07:15:36.971" v="0" actId="13926"/>
          <ac:spMkLst>
            <pc:docMk/>
            <pc:sldMk cId="1403067250" sldId="596"/>
            <ac:spMk id="4" creationId="{A58927F6-4FA0-2759-C8CC-B2186D74553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2080A-B569-3277-D1B9-DEF275991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2162B6-2443-741C-749A-72A8ACD116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0408B9-965C-A32A-1A26-64BD76D81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Answer: A) open()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75EEC-2726-6D0A-5B30-DA15D3FF03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11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5746D-E783-4502-A7E3-CF4C0813B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B3C44B-2D41-DFD8-C3C6-4677A1A35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66F839-AE32-0FCF-3642-FCBCBF617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mysql.connector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D4EC2-A459-4067-69AE-35FE2FE3C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71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B63FA-A5F3-C3D8-1307-A156F1103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257CBD-9DC9-5375-D079-C3143DC3AA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3FCC82-6989-52AF-FC46-9C4A2F3EF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mysql.connector.connect</a:t>
            </a:r>
            <a:r>
              <a:rPr lang="en-US" sz="1200" dirty="0"/>
              <a:t>(user='user', password='password', host='host', database='database')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57159-71C9-482E-FCC3-8D3269421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30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B2F76-A18C-7DB3-D947-6539426BC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0A37EB-E3D3-EDAF-581E-12D327D61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D46B32-3466-96C9-4775-431F2B0C4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cursor.execute</a:t>
            </a:r>
            <a:r>
              <a:rPr lang="en-US" sz="1200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6E409-9E69-CCAD-63EE-2934CB957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11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541D5-35FB-B1A2-1090-04174FB4E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6EECAE-DCE4-4EA9-C99E-2EA612A1DF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7D117A-71AD-9771-F416-AABBEFA35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cursor.fetchall</a:t>
            </a:r>
            <a:r>
              <a:rPr lang="en-US" sz="1200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4095D-D16A-63F4-EBF2-DDFC2526F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258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47581-4C2A-C250-4CC0-1356C7CFD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FBDC50-392C-6980-D6D5-4FEE5899E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99313-DB37-3BB7-33CC-B9ECA6E3E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connection.commit</a:t>
            </a:r>
            <a:r>
              <a:rPr lang="en-US" sz="1200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2DE3F-A653-9095-582E-BA9823284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5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EC605-1952-68A4-57C3-0E5FD504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826E20-5302-0900-4F82-D8DF4F5160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4EAAA-A1BD-FFBD-CB0C-CACE19EE30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connection.close</a:t>
            </a:r>
            <a:r>
              <a:rPr lang="en-US" sz="1200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98A3A-63E5-58E8-44F1-47BEF244D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00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85B74-2859-843E-94C7-C24683BEC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EB42DC-1E13-F19E-3A84-EF5A4209A2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EAB8D0-156C-1B74-9E08-09EDC97D4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cursor.fetchone</a:t>
            </a:r>
            <a:r>
              <a:rPr lang="en-US" sz="1200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86C3A-6FFD-483C-797A-24E9B0F58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47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9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'r'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29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F6612-4B9E-585C-BB9E-A9E4DE56D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2B89B3-39BB-5120-64B3-192A231AB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494A85-BC55-6502-719C-7407D5DC3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file.read</a:t>
            </a:r>
            <a:r>
              <a:rPr lang="en-US" sz="1200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190F3-EFDB-6096-FFA9-2C2E0ECF7F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033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C242C-4A5C-6D60-5D76-F49F997C0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B27CBA-E6AD-4D9E-2C81-110B7051AA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F9C45A-804E-7392-6793-4A1B375BB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file.write</a:t>
            </a:r>
            <a:r>
              <a:rPr lang="en-US" sz="1200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C2673-9B44-1A56-4D3C-6C98AC5A8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438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4B7DE-12C1-6425-B607-F582D93E8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D15DF8-E2F7-FB52-A32D-495D84BBD8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33500-0787-7395-3DC7-C5FC06B6B1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file.close</a:t>
            </a:r>
            <a:r>
              <a:rPr lang="en-US" sz="1200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F00A4-D3D8-670E-0896-258B0EF00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97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45298-A86D-AA7F-F268-F8A8DC0D7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710553-8C72-C0C6-A276-53C4301A61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A05725-E389-6EA0-BDE3-B6BAD470D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file.readline</a:t>
            </a:r>
            <a:r>
              <a:rPr lang="en-US" sz="1200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C39DE5-19B8-9510-96AD-4E81B5786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18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4B6D4-92A9-6F2D-DF22-60A0BB604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842451-52C8-78ED-87C9-BB4509A1C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6C5C57-C890-3529-5B23-7EF169498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os.path.exists</a:t>
            </a:r>
            <a:r>
              <a:rPr lang="en-US" sz="1200" dirty="0"/>
              <a:t>('filename')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BF664-4A2D-6FCC-E1FA-1F5254C73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25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Answer: A) sqlite3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05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0765A-CFDE-9646-5455-643B6CFD4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8A2B61-9AEE-608C-F475-CA62B2C00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37E669-844C-7A25-634C-F6775A55F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sqlite3.connect('</a:t>
            </a:r>
            <a:r>
              <a:rPr lang="en-US" sz="1200" dirty="0" err="1"/>
              <a:t>database.db</a:t>
            </a:r>
            <a:r>
              <a:rPr lang="en-US" sz="1200" dirty="0"/>
              <a:t>')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D3C12-4364-3154-347D-D23B3B7E7E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74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/>
        </p:nvSpPr>
        <p:spPr bwMode="black">
          <a:xfrm>
            <a:off x="5779386" y="914400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cc_Tech_Logo_WH" descr="Accenture Technology wordmark in white">
            <a:extLst>
              <a:ext uri="{FF2B5EF4-FFF2-40B4-BE49-F238E27FC236}">
                <a16:creationId xmlns:a16="http://schemas.microsoft.com/office/drawing/2014/main" id="{4A752D4E-AD1E-42E9-8769-72ECE82D70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38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798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3880">
          <p15:clr>
            <a:srgbClr val="C35EA4"/>
          </p15:clr>
        </p15:guide>
        <p15:guide id="4" orient="horz" pos="2162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White3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0" name="Acc_Tech_Logo_WH" descr="Accenture Technology wordmark in black">
            <a:extLst>
              <a:ext uri="{FF2B5EF4-FFF2-40B4-BE49-F238E27FC236}">
                <a16:creationId xmlns:a16="http://schemas.microsoft.com/office/drawing/2014/main" id="{1456A933-EDC7-4B59-AECB-B286941BC5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22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 dirty="0"/>
              <a:t>Place subtitle here in Palatino Linotype 24pt</a:t>
            </a:r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4A64CAC-9A49-4DD3-B0BA-F2019119156C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3503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 dirty="0"/>
              <a:t>Place subtitle here in Palatino Linotype 24pt</a:t>
            </a:r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95A96-ABAC-49A4-8FC4-45B755483F1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B7116-43E5-4095-B084-1B691F0F567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8FFD8909-FA5A-4488-9A22-8A9421884298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9716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 dirty="0"/>
              <a:t>Place subtitle here in Palatino Linotype 24pt</a:t>
            </a:r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B137B-8E9B-4736-BD4B-B969D122C6B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F4CAD-A8A8-4771-935C-3B3F97AEAB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34CD412-8D66-4A44-8C1D-A5056E6E0DE7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78599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</a:t>
            </a:r>
            <a:r>
              <a:rPr lang="en-GB" dirty="0"/>
              <a:t>in Palatino Linotype 24pt</a:t>
            </a:r>
          </a:p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7AB4F0-AABB-485C-9F46-1B98DDA9BF2D}"/>
              </a:ext>
            </a:extLst>
          </p:cNvPr>
          <p:cNvSpPr>
            <a:spLocks noGrp="1"/>
          </p:cNvSpPr>
          <p:nvPr>
            <p:ph type="dt" sz="half" idx="5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47108-6EF4-4F94-B274-F37F5EC53D18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168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F0B09-2405-4AEB-AE7A-657A253B1EF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49B70-74E7-4DCE-A8E3-CB2871BB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9680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9F74B5-2F39-4B94-940F-C8E1D8E1E9B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39C12-ED0E-4718-BE78-AA6D6649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B70B5FF-AD88-4434-BF71-580482C1B722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509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8587AC-0C8F-44D7-AD59-6AA17980465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5AE9B-49BB-45F1-8A59-6E9E3C3E6C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981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lvl="0"/>
            <a:r>
              <a:rPr lang="en-GB" dirty="0"/>
              <a:t>Place sub-headline here in Palatino Linotype 24pt, indent for other levels</a:t>
            </a:r>
            <a:endParaRPr lang="en-US" dirty="0"/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1D74E-79E4-484C-9906-59AB4911123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08249E-2FE5-49FF-882A-BF1F665948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2247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20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068DB-0B0C-4A0E-902F-457BAED3418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085BA-2468-4488-BC21-958182D2889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8614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5154167" y="1005840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Acc_Tech_Logo_WH" descr="Accenture Technology wordmark in white">
            <a:extLst>
              <a:ext uri="{FF2B5EF4-FFF2-40B4-BE49-F238E27FC236}">
                <a16:creationId xmlns:a16="http://schemas.microsoft.com/office/drawing/2014/main" id="{35E7E520-C570-49C1-91E7-29EF889371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4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3880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2160">
          <p15:clr>
            <a:srgbClr val="C35EA4"/>
          </p15:clr>
        </p15:guide>
        <p15:guide id="4" orient="horz" pos="947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1675C-F56A-4773-A0C2-BE9B3426EFE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5CEE-EBBC-435E-B658-3CBC10E096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498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48D4CE-B5E8-4D65-A3EF-179FB75F81B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EF6B7-79C7-493C-BE42-8831B0CB74C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6382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1807B-30CB-40B1-B8F5-1377CD69FB8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A87CF3-FE01-4A38-946C-272D34F1DFF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475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936C1-6DEA-40D5-BDF9-723FA391F5E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9F25F-26CE-455C-B53E-B23C8B7E746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61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69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46D1F3-E239-4454-A59B-E13AFBB7B4F5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75A56-55A5-47C1-84C7-C53C60CA5CA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771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(Alt) 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6FB760-AEF8-46F8-B73E-B0A537402A7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4156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B9165B01-6544-4059-9AE2-42F4426A03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50358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EB2E96CC-0F77-4F5D-A96C-5243BDB51C0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86560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D003B29-C8CB-4629-BF53-F5AEBE6FAE2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2762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9BB6C55-F8C8-4B99-843F-9A6047B7A3E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570872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0FD250-5FDB-4F21-BE57-77A8F8C1AF82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AB0DE-B95E-40B8-A610-D9B246FEF32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1447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accent2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D6CF7-0D17-47CE-BBAC-BADBA2554C9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2972-9135-46EA-BDCC-91A6BB8A3BB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0164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0C528-D5AE-42E7-A9F0-33DCC0AC865F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88C19-5AA2-430A-8A1D-4F5C29A602D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849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3EA42-FFD9-4C62-AECF-BDD7EED52AF7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0F3A5-0326-4781-B8EF-7FBF5384CCD2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1D8B18B7-B82A-4C0D-8B5A-3991B4803A22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5627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5FB702-BD5E-4EAC-A2A6-4B9FED93CFE3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0775B-3694-48AE-A8B1-83169F53F7DF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117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1833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lvl="0"/>
            <a:r>
              <a:rPr lang="en-GB" dirty="0"/>
              <a:t>Place sub-headline here in Palatino Linotype 24pt, indent for other </a:t>
            </a:r>
            <a:r>
              <a:rPr lang="en-US" dirty="0"/>
              <a:t>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33CFCB34-5135-4603-AA20-01F65F6EECE2}"/>
              </a:ext>
            </a:extLst>
          </p:cNvPr>
          <p:cNvSpPr>
            <a:spLocks noChangeAspect="1"/>
          </p:cNvSpPr>
          <p:nvPr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5FC656-101A-49A4-936B-25D355DB907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4EB47-4456-4504-BDA2-513F32BF50E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17B81C3B-E67A-4F3A-866C-47900B7C3E7D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530991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Arial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Arial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Place sub-headline here in Palatino Linotype 24pt, indent for other </a:t>
            </a:r>
            <a:r>
              <a:rPr lang="en-US" dirty="0"/>
              <a:t>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9" name="GTS_Purple" descr="Accenture Greater Than symbol in white">
            <a:extLst>
              <a:ext uri="{FF2B5EF4-FFF2-40B4-BE49-F238E27FC236}">
                <a16:creationId xmlns:a16="http://schemas.microsoft.com/office/drawing/2014/main" id="{660C815E-E991-4329-99A1-CCB1CAA7B467}"/>
              </a:ext>
            </a:extLst>
          </p:cNvPr>
          <p:cNvSpPr>
            <a:spLocks noChangeAspect="1"/>
          </p:cNvSpPr>
          <p:nvPr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89B4-F732-4133-B3FC-391B92A7B1A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D6E54-6C77-472D-BF35-0E33602F148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3C73CBD-A9BF-4D72-A0DD-BF468ADD9E49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8846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14971D-ACF6-4524-B66F-83847DA09CE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A6AA54-9410-4ABF-B6F3-54C532DCBC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9770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B2888-9254-4C55-A33E-B8BAA3DDBC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B306-AB0E-4B8C-B3F2-14F997F923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66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2C562-A2A2-402A-9D04-9125398E706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1E0E-EED3-48E2-92CE-5306E9B157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87B483ED-70F9-4E10-A964-75C3622AEF32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>
                    <a:alpha val="75000"/>
                  </a:schemeClr>
                </a:solidFill>
              </a:rPr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4057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lace headline here 36pt, min 30pt)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F0AF-2EFE-426A-908F-0775B00BD009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22A4C7F8-FAA1-4552-B4A8-7A967976C209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>
                    <a:alpha val="75000"/>
                  </a:schemeClr>
                </a:solidFill>
              </a:rPr>
              <a:t>Copyright © 2023 Accenture.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4B16-20E6-4A69-BE5C-47A72644FF6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7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4D3E-0B08-4C84-AC9F-24964337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7DE0-8F3D-4BB0-9C8A-CB0F8C7601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E1C7DC60-D5A8-4D8C-AEC5-C9C2505742D7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409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C0581-DCCF-42A9-ADDF-D15C43DD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1F580-3375-4BC3-BE8A-1CDB56ABE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8E22DEC-3595-4EE0-A39E-D7A96E22439E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9980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C71D-9234-4A6B-9C69-C7C2B9A9620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1F9-9027-40DD-819F-E7B3CC0C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248F3BE-A5A8-46F8-A657-5E9792C3B410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3129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04057-FF73-42E7-A646-AC09147B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CC81C-3E61-45D7-9320-0A9472536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3486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380999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E96B644F-A9C2-401B-8562-DC3B10FB5CFA}"/>
              </a:ext>
            </a:extLst>
          </p:cNvPr>
          <p:cNvSpPr>
            <a:spLocks noChangeAspect="1"/>
          </p:cNvSpPr>
          <p:nvPr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cc_Tech_Logo_WH" descr="Accenture Technology wordmark in white">
            <a:extLst>
              <a:ext uri="{FF2B5EF4-FFF2-40B4-BE49-F238E27FC236}">
                <a16:creationId xmlns:a16="http://schemas.microsoft.com/office/drawing/2014/main" id="{DB1B6CA6-1055-4AB9-80F2-DFC2E57204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1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Place subtitle here in </a:t>
            </a:r>
            <a:r>
              <a:rPr lang="en-GB" dirty="0"/>
              <a:t>Palatino Linotype </a:t>
            </a:r>
            <a:r>
              <a:rPr lang="en-US" dirty="0"/>
              <a:t>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ED0B78-1151-45FC-9D06-3A308AC7B44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0C6FAE-8618-4CF6-8730-041993E3DA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889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76197-4B0B-41A4-B305-F1588B96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89CA4-BBB7-426F-95C3-9B61AF24DC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306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2">
    <p:bg>
      <p:bgPr>
        <a:solidFill>
          <a:srgbClr val="750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FED008A-CBAF-452F-A33C-DEB1219A86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D86E0-9F0E-4638-BF28-A76741A2A03A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89A19-F3E6-4879-A21A-E269F7029DD6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39522-B347-4E43-9A62-3B4ACFEE21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B00D16C-96AD-4748-BE07-0661DAEA5D3C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/>
              <a:t>Learning and Knowledge Management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10DB3DA-DF7E-42B3-8839-4E5B724C48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0" y="1429154"/>
            <a:ext cx="5352287" cy="225571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8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Place title here 48pt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1DC1CBE7-D1AA-4325-A15B-93499DB02F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cap="none" spc="0" baseline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Palatino Linotype 24pt</a:t>
            </a:r>
          </a:p>
        </p:txBody>
      </p:sp>
    </p:spTree>
    <p:extLst>
      <p:ext uri="{BB962C8B-B14F-4D97-AF65-F5344CB8AC3E}">
        <p14:creationId xmlns:p14="http://schemas.microsoft.com/office/powerpoint/2010/main" val="3302611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3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B1C54B3-9461-4230-BE95-69C5FB1E4B8D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Learning and Knowledge Management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BA9272-C7B2-4A9A-B702-0586D63E5A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800101"/>
            <a:ext cx="7997521" cy="34290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60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DFA4A91-8699-409E-8E93-4F2C97D849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419600"/>
            <a:ext cx="6884561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cap="none" spc="0" baseline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</a:p>
        </p:txBody>
      </p:sp>
      <p:pic>
        <p:nvPicPr>
          <p:cNvPr id="23" name="Graphic 5">
            <a:extLst>
              <a:ext uri="{FF2B5EF4-FFF2-40B4-BE49-F238E27FC236}">
                <a16:creationId xmlns:a16="http://schemas.microsoft.com/office/drawing/2014/main" id="{548E57BA-35F1-4789-B9A9-788645A74E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643412-4010-4D31-B103-575F2D61CB6B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/>
                </a:solidFill>
              </a:rPr>
              <a:t>Copyright © 2021 Accenture. All rights reserved.</a:t>
            </a:r>
            <a:endParaRPr lang="en-US" sz="800" dirty="0">
              <a:solidFill>
                <a:schemeClr val="bg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94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600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4" y="1391038"/>
            <a:ext cx="8945464" cy="5067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800" b="0"/>
            </a:lvl1pPr>
            <a:lvl2pPr marL="0">
              <a:defRPr sz="1800"/>
            </a:lvl2pPr>
            <a:lvl3pPr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6298199" cy="45865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</a:t>
            </a:r>
            <a:r>
              <a:rPr lang="en-US" sz="3600" b="0" kern="1200" cap="all" baseline="0" dirty="0">
                <a:solidFill>
                  <a:srgbClr val="A700E6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5865388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 dirty="0">
                <a:solidFill>
                  <a:schemeClr val="tx1"/>
                </a:solidFill>
              </a:rPr>
              <a:t>At the end of this course, you should be able to: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621754-0BA2-486D-94D1-3591D48324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527" y="1391038"/>
            <a:ext cx="2500410" cy="24892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F049676-DED9-46DE-B73D-2D973729CA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24481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8AF101C-5D87-4199-9538-2A190793D3E2}"/>
              </a:ext>
            </a:extLst>
          </p:cNvPr>
          <p:cNvGrpSpPr/>
          <p:nvPr userDrawn="1"/>
        </p:nvGrpSpPr>
        <p:grpSpPr>
          <a:xfrm>
            <a:off x="9282456" y="1517156"/>
            <a:ext cx="2572553" cy="2237009"/>
            <a:chOff x="7196318" y="2301786"/>
            <a:chExt cx="889083" cy="773118"/>
          </a:xfrm>
        </p:grpSpPr>
        <p:pic>
          <p:nvPicPr>
            <p:cNvPr id="15" name="Picture 19">
              <a:extLst>
                <a:ext uri="{FF2B5EF4-FFF2-40B4-BE49-F238E27FC236}">
                  <a16:creationId xmlns:a16="http://schemas.microsoft.com/office/drawing/2014/main" id="{422DCCAA-DC80-4F95-A097-10AAFA2CC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318" y="2965697"/>
              <a:ext cx="889083" cy="109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A2CE09-6585-4FD6-8C5B-5BD6389EA7D4}"/>
                </a:ext>
              </a:extLst>
            </p:cNvPr>
            <p:cNvGrpSpPr/>
            <p:nvPr/>
          </p:nvGrpSpPr>
          <p:grpSpPr>
            <a:xfrm>
              <a:off x="7402731" y="2301786"/>
              <a:ext cx="543219" cy="620422"/>
              <a:chOff x="1420813" y="2441576"/>
              <a:chExt cx="614362" cy="701675"/>
            </a:xfrm>
          </p:grpSpPr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id="{0D111403-6FC0-4618-9876-7A3C75524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7025" y="2779713"/>
                <a:ext cx="182563" cy="184150"/>
              </a:xfrm>
              <a:custGeom>
                <a:avLst/>
                <a:gdLst>
                  <a:gd name="T0" fmla="*/ 39 w 49"/>
                  <a:gd name="T1" fmla="*/ 27 h 49"/>
                  <a:gd name="T2" fmla="*/ 17 w 49"/>
                  <a:gd name="T3" fmla="*/ 29 h 49"/>
                  <a:gd name="T4" fmla="*/ 38 w 49"/>
                  <a:gd name="T5" fmla="*/ 4 h 49"/>
                  <a:gd name="T6" fmla="*/ 25 w 49"/>
                  <a:gd name="T7" fmla="*/ 0 h 49"/>
                  <a:gd name="T8" fmla="*/ 0 w 49"/>
                  <a:gd name="T9" fmla="*/ 25 h 49"/>
                  <a:gd name="T10" fmla="*/ 25 w 49"/>
                  <a:gd name="T11" fmla="*/ 49 h 49"/>
                  <a:gd name="T12" fmla="*/ 49 w 49"/>
                  <a:gd name="T13" fmla="*/ 25 h 49"/>
                  <a:gd name="T14" fmla="*/ 48 w 49"/>
                  <a:gd name="T15" fmla="*/ 17 h 49"/>
                  <a:gd name="T16" fmla="*/ 39 w 49"/>
                  <a:gd name="T17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49">
                    <a:moveTo>
                      <a:pt x="39" y="27"/>
                    </a:moveTo>
                    <a:cubicBezTo>
                      <a:pt x="17" y="29"/>
                      <a:pt x="17" y="29"/>
                      <a:pt x="17" y="29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4" y="2"/>
                      <a:pt x="30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49" y="38"/>
                      <a:pt x="49" y="25"/>
                    </a:cubicBezTo>
                    <a:cubicBezTo>
                      <a:pt x="49" y="22"/>
                      <a:pt x="49" y="19"/>
                      <a:pt x="48" y="17"/>
                    </a:cubicBezTo>
                    <a:lnTo>
                      <a:pt x="39" y="2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27">
                <a:extLst>
                  <a:ext uri="{FF2B5EF4-FFF2-40B4-BE49-F238E27FC236}">
                    <a16:creationId xmlns:a16="http://schemas.microsoft.com/office/drawing/2014/main" id="{4F351114-39E5-4B50-9F02-C0B40CB65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813" y="2603501"/>
                <a:ext cx="538163" cy="539750"/>
              </a:xfrm>
              <a:custGeom>
                <a:avLst/>
                <a:gdLst>
                  <a:gd name="T0" fmla="*/ 113 w 144"/>
                  <a:gd name="T1" fmla="*/ 45 h 144"/>
                  <a:gd name="T2" fmla="*/ 121 w 144"/>
                  <a:gd name="T3" fmla="*/ 72 h 144"/>
                  <a:gd name="T4" fmla="*/ 72 w 144"/>
                  <a:gd name="T5" fmla="*/ 121 h 144"/>
                  <a:gd name="T6" fmla="*/ 23 w 144"/>
                  <a:gd name="T7" fmla="*/ 72 h 144"/>
                  <a:gd name="T8" fmla="*/ 72 w 144"/>
                  <a:gd name="T9" fmla="*/ 23 h 144"/>
                  <a:gd name="T10" fmla="*/ 103 w 144"/>
                  <a:gd name="T11" fmla="*/ 34 h 144"/>
                  <a:gd name="T12" fmla="*/ 117 w 144"/>
                  <a:gd name="T13" fmla="*/ 16 h 144"/>
                  <a:gd name="T14" fmla="*/ 72 w 144"/>
                  <a:gd name="T15" fmla="*/ 0 h 144"/>
                  <a:gd name="T16" fmla="*/ 0 w 144"/>
                  <a:gd name="T17" fmla="*/ 72 h 144"/>
                  <a:gd name="T18" fmla="*/ 72 w 144"/>
                  <a:gd name="T19" fmla="*/ 144 h 144"/>
                  <a:gd name="T20" fmla="*/ 144 w 144"/>
                  <a:gd name="T21" fmla="*/ 72 h 144"/>
                  <a:gd name="T22" fmla="*/ 128 w 144"/>
                  <a:gd name="T23" fmla="*/ 27 h 144"/>
                  <a:gd name="T24" fmla="*/ 113 w 144"/>
                  <a:gd name="T25" fmla="*/ 4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4">
                    <a:moveTo>
                      <a:pt x="113" y="45"/>
                    </a:moveTo>
                    <a:cubicBezTo>
                      <a:pt x="118" y="53"/>
                      <a:pt x="121" y="62"/>
                      <a:pt x="121" y="72"/>
                    </a:cubicBezTo>
                    <a:cubicBezTo>
                      <a:pt x="121" y="99"/>
                      <a:pt x="99" y="121"/>
                      <a:pt x="72" y="121"/>
                    </a:cubicBezTo>
                    <a:cubicBezTo>
                      <a:pt x="45" y="121"/>
                      <a:pt x="23" y="99"/>
                      <a:pt x="23" y="72"/>
                    </a:cubicBezTo>
                    <a:cubicBezTo>
                      <a:pt x="23" y="45"/>
                      <a:pt x="45" y="23"/>
                      <a:pt x="72" y="23"/>
                    </a:cubicBezTo>
                    <a:cubicBezTo>
                      <a:pt x="84" y="23"/>
                      <a:pt x="94" y="27"/>
                      <a:pt x="103" y="34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05" y="6"/>
                      <a:pt x="89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4"/>
                      <a:pt x="72" y="144"/>
                    </a:cubicBezTo>
                    <a:cubicBezTo>
                      <a:pt x="111" y="144"/>
                      <a:pt x="144" y="111"/>
                      <a:pt x="144" y="72"/>
                    </a:cubicBezTo>
                    <a:cubicBezTo>
                      <a:pt x="144" y="55"/>
                      <a:pt x="138" y="39"/>
                      <a:pt x="128" y="27"/>
                    </a:cubicBezTo>
                    <a:lnTo>
                      <a:pt x="113" y="4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28">
                <a:extLst>
                  <a:ext uri="{FF2B5EF4-FFF2-40B4-BE49-F238E27FC236}">
                    <a16:creationId xmlns:a16="http://schemas.microsoft.com/office/drawing/2014/main" id="{3CA9F99D-6A85-4381-B285-E266023D4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525" y="2441576"/>
                <a:ext cx="374650" cy="447675"/>
              </a:xfrm>
              <a:custGeom>
                <a:avLst/>
                <a:gdLst>
                  <a:gd name="T0" fmla="*/ 236 w 236"/>
                  <a:gd name="T1" fmla="*/ 50 h 282"/>
                  <a:gd name="T2" fmla="*/ 181 w 236"/>
                  <a:gd name="T3" fmla="*/ 55 h 282"/>
                  <a:gd name="T4" fmla="*/ 177 w 236"/>
                  <a:gd name="T5" fmla="*/ 0 h 282"/>
                  <a:gd name="T6" fmla="*/ 132 w 236"/>
                  <a:gd name="T7" fmla="*/ 55 h 282"/>
                  <a:gd name="T8" fmla="*/ 127 w 236"/>
                  <a:gd name="T9" fmla="*/ 95 h 282"/>
                  <a:gd name="T10" fmla="*/ 5 w 236"/>
                  <a:gd name="T11" fmla="*/ 248 h 282"/>
                  <a:gd name="T12" fmla="*/ 0 w 236"/>
                  <a:gd name="T13" fmla="*/ 282 h 282"/>
                  <a:gd name="T14" fmla="*/ 33 w 236"/>
                  <a:gd name="T15" fmla="*/ 270 h 282"/>
                  <a:gd name="T16" fmla="*/ 156 w 236"/>
                  <a:gd name="T17" fmla="*/ 116 h 282"/>
                  <a:gd name="T18" fmla="*/ 193 w 236"/>
                  <a:gd name="T19" fmla="*/ 104 h 282"/>
                  <a:gd name="T20" fmla="*/ 236 w 236"/>
                  <a:gd name="T21" fmla="*/ 5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282">
                    <a:moveTo>
                      <a:pt x="236" y="50"/>
                    </a:moveTo>
                    <a:lnTo>
                      <a:pt x="181" y="55"/>
                    </a:lnTo>
                    <a:lnTo>
                      <a:pt x="177" y="0"/>
                    </a:lnTo>
                    <a:lnTo>
                      <a:pt x="132" y="55"/>
                    </a:lnTo>
                    <a:lnTo>
                      <a:pt x="127" y="95"/>
                    </a:lnTo>
                    <a:lnTo>
                      <a:pt x="5" y="248"/>
                    </a:lnTo>
                    <a:lnTo>
                      <a:pt x="0" y="282"/>
                    </a:lnTo>
                    <a:lnTo>
                      <a:pt x="33" y="270"/>
                    </a:lnTo>
                    <a:lnTo>
                      <a:pt x="156" y="116"/>
                    </a:lnTo>
                    <a:lnTo>
                      <a:pt x="193" y="104"/>
                    </a:lnTo>
                    <a:lnTo>
                      <a:pt x="236" y="50"/>
                    </a:lnTo>
                    <a:close/>
                  </a:path>
                </a:pathLst>
              </a:custGeom>
              <a:solidFill>
                <a:srgbClr val="4E5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4" y="1391038"/>
            <a:ext cx="9498520" cy="5067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800" b="0"/>
            </a:lvl1pPr>
            <a:lvl2pPr marL="0">
              <a:defRPr sz="1800"/>
            </a:lvl2pPr>
            <a:lvl3pPr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6213239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LEARNING </a:t>
            </a:r>
            <a:r>
              <a:rPr lang="en-US" sz="3600" b="0" kern="1200" cap="all" baseline="0" dirty="0">
                <a:solidFill>
                  <a:srgbClr val="A700E6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5493492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 dirty="0">
                <a:solidFill>
                  <a:schemeClr val="tx1"/>
                </a:solidFill>
              </a:rPr>
              <a:t>At the end of this unit, you should be able to: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2474FE-D537-4323-AE99-752281986EA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028788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D98C605-F339-41FA-8E7C-E8627B28F8A0}"/>
              </a:ext>
            </a:extLst>
          </p:cNvPr>
          <p:cNvGrpSpPr/>
          <p:nvPr userDrawn="1"/>
        </p:nvGrpSpPr>
        <p:grpSpPr>
          <a:xfrm>
            <a:off x="9282456" y="1517156"/>
            <a:ext cx="2572553" cy="2237009"/>
            <a:chOff x="7196318" y="2301786"/>
            <a:chExt cx="889083" cy="773118"/>
          </a:xfrm>
        </p:grpSpPr>
        <p:pic>
          <p:nvPicPr>
            <p:cNvPr id="8" name="Picture 19">
              <a:extLst>
                <a:ext uri="{FF2B5EF4-FFF2-40B4-BE49-F238E27FC236}">
                  <a16:creationId xmlns:a16="http://schemas.microsoft.com/office/drawing/2014/main" id="{95671EEE-51CD-4D1C-8970-D3BB5F6AA6B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318" y="2965697"/>
              <a:ext cx="889083" cy="109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568B1-DB4F-433E-A8D5-733A28D050F4}"/>
                </a:ext>
              </a:extLst>
            </p:cNvPr>
            <p:cNvGrpSpPr/>
            <p:nvPr/>
          </p:nvGrpSpPr>
          <p:grpSpPr>
            <a:xfrm>
              <a:off x="7402731" y="2301786"/>
              <a:ext cx="543219" cy="620422"/>
              <a:chOff x="1420813" y="2441576"/>
              <a:chExt cx="614362" cy="701675"/>
            </a:xfrm>
          </p:grpSpPr>
          <p:sp>
            <p:nvSpPr>
              <p:cNvPr id="10" name="Freeform 26">
                <a:extLst>
                  <a:ext uri="{FF2B5EF4-FFF2-40B4-BE49-F238E27FC236}">
                    <a16:creationId xmlns:a16="http://schemas.microsoft.com/office/drawing/2014/main" id="{A0F6F83F-EA34-40CD-A03C-D1CFFDB9B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7025" y="2779713"/>
                <a:ext cx="182563" cy="184150"/>
              </a:xfrm>
              <a:custGeom>
                <a:avLst/>
                <a:gdLst>
                  <a:gd name="T0" fmla="*/ 39 w 49"/>
                  <a:gd name="T1" fmla="*/ 27 h 49"/>
                  <a:gd name="T2" fmla="*/ 17 w 49"/>
                  <a:gd name="T3" fmla="*/ 29 h 49"/>
                  <a:gd name="T4" fmla="*/ 38 w 49"/>
                  <a:gd name="T5" fmla="*/ 4 h 49"/>
                  <a:gd name="T6" fmla="*/ 25 w 49"/>
                  <a:gd name="T7" fmla="*/ 0 h 49"/>
                  <a:gd name="T8" fmla="*/ 0 w 49"/>
                  <a:gd name="T9" fmla="*/ 25 h 49"/>
                  <a:gd name="T10" fmla="*/ 25 w 49"/>
                  <a:gd name="T11" fmla="*/ 49 h 49"/>
                  <a:gd name="T12" fmla="*/ 49 w 49"/>
                  <a:gd name="T13" fmla="*/ 25 h 49"/>
                  <a:gd name="T14" fmla="*/ 48 w 49"/>
                  <a:gd name="T15" fmla="*/ 17 h 49"/>
                  <a:gd name="T16" fmla="*/ 39 w 49"/>
                  <a:gd name="T17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49">
                    <a:moveTo>
                      <a:pt x="39" y="27"/>
                    </a:moveTo>
                    <a:cubicBezTo>
                      <a:pt x="17" y="29"/>
                      <a:pt x="17" y="29"/>
                      <a:pt x="17" y="29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4" y="2"/>
                      <a:pt x="30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49" y="38"/>
                      <a:pt x="49" y="25"/>
                    </a:cubicBezTo>
                    <a:cubicBezTo>
                      <a:pt x="49" y="22"/>
                      <a:pt x="49" y="19"/>
                      <a:pt x="48" y="17"/>
                    </a:cubicBezTo>
                    <a:lnTo>
                      <a:pt x="39" y="2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Freeform 27">
                <a:extLst>
                  <a:ext uri="{FF2B5EF4-FFF2-40B4-BE49-F238E27FC236}">
                    <a16:creationId xmlns:a16="http://schemas.microsoft.com/office/drawing/2014/main" id="{CBBBB8A2-C2E7-4563-A8F2-836920A0F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813" y="2603501"/>
                <a:ext cx="538163" cy="539750"/>
              </a:xfrm>
              <a:custGeom>
                <a:avLst/>
                <a:gdLst>
                  <a:gd name="T0" fmla="*/ 113 w 144"/>
                  <a:gd name="T1" fmla="*/ 45 h 144"/>
                  <a:gd name="T2" fmla="*/ 121 w 144"/>
                  <a:gd name="T3" fmla="*/ 72 h 144"/>
                  <a:gd name="T4" fmla="*/ 72 w 144"/>
                  <a:gd name="T5" fmla="*/ 121 h 144"/>
                  <a:gd name="T6" fmla="*/ 23 w 144"/>
                  <a:gd name="T7" fmla="*/ 72 h 144"/>
                  <a:gd name="T8" fmla="*/ 72 w 144"/>
                  <a:gd name="T9" fmla="*/ 23 h 144"/>
                  <a:gd name="T10" fmla="*/ 103 w 144"/>
                  <a:gd name="T11" fmla="*/ 34 h 144"/>
                  <a:gd name="T12" fmla="*/ 117 w 144"/>
                  <a:gd name="T13" fmla="*/ 16 h 144"/>
                  <a:gd name="T14" fmla="*/ 72 w 144"/>
                  <a:gd name="T15" fmla="*/ 0 h 144"/>
                  <a:gd name="T16" fmla="*/ 0 w 144"/>
                  <a:gd name="T17" fmla="*/ 72 h 144"/>
                  <a:gd name="T18" fmla="*/ 72 w 144"/>
                  <a:gd name="T19" fmla="*/ 144 h 144"/>
                  <a:gd name="T20" fmla="*/ 144 w 144"/>
                  <a:gd name="T21" fmla="*/ 72 h 144"/>
                  <a:gd name="T22" fmla="*/ 128 w 144"/>
                  <a:gd name="T23" fmla="*/ 27 h 144"/>
                  <a:gd name="T24" fmla="*/ 113 w 144"/>
                  <a:gd name="T25" fmla="*/ 4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4">
                    <a:moveTo>
                      <a:pt x="113" y="45"/>
                    </a:moveTo>
                    <a:cubicBezTo>
                      <a:pt x="118" y="53"/>
                      <a:pt x="121" y="62"/>
                      <a:pt x="121" y="72"/>
                    </a:cubicBezTo>
                    <a:cubicBezTo>
                      <a:pt x="121" y="99"/>
                      <a:pt x="99" y="121"/>
                      <a:pt x="72" y="121"/>
                    </a:cubicBezTo>
                    <a:cubicBezTo>
                      <a:pt x="45" y="121"/>
                      <a:pt x="23" y="99"/>
                      <a:pt x="23" y="72"/>
                    </a:cubicBezTo>
                    <a:cubicBezTo>
                      <a:pt x="23" y="45"/>
                      <a:pt x="45" y="23"/>
                      <a:pt x="72" y="23"/>
                    </a:cubicBezTo>
                    <a:cubicBezTo>
                      <a:pt x="84" y="23"/>
                      <a:pt x="94" y="27"/>
                      <a:pt x="103" y="34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05" y="6"/>
                      <a:pt x="89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4"/>
                      <a:pt x="72" y="144"/>
                    </a:cubicBezTo>
                    <a:cubicBezTo>
                      <a:pt x="111" y="144"/>
                      <a:pt x="144" y="111"/>
                      <a:pt x="144" y="72"/>
                    </a:cubicBezTo>
                    <a:cubicBezTo>
                      <a:pt x="144" y="55"/>
                      <a:pt x="138" y="39"/>
                      <a:pt x="128" y="27"/>
                    </a:cubicBezTo>
                    <a:lnTo>
                      <a:pt x="113" y="4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28">
                <a:extLst>
                  <a:ext uri="{FF2B5EF4-FFF2-40B4-BE49-F238E27FC236}">
                    <a16:creationId xmlns:a16="http://schemas.microsoft.com/office/drawing/2014/main" id="{ED29AF4C-E23F-482F-B146-4E166B03F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525" y="2441576"/>
                <a:ext cx="374650" cy="447675"/>
              </a:xfrm>
              <a:custGeom>
                <a:avLst/>
                <a:gdLst>
                  <a:gd name="T0" fmla="*/ 236 w 236"/>
                  <a:gd name="T1" fmla="*/ 50 h 282"/>
                  <a:gd name="T2" fmla="*/ 181 w 236"/>
                  <a:gd name="T3" fmla="*/ 55 h 282"/>
                  <a:gd name="T4" fmla="*/ 177 w 236"/>
                  <a:gd name="T5" fmla="*/ 0 h 282"/>
                  <a:gd name="T6" fmla="*/ 132 w 236"/>
                  <a:gd name="T7" fmla="*/ 55 h 282"/>
                  <a:gd name="T8" fmla="*/ 127 w 236"/>
                  <a:gd name="T9" fmla="*/ 95 h 282"/>
                  <a:gd name="T10" fmla="*/ 5 w 236"/>
                  <a:gd name="T11" fmla="*/ 248 h 282"/>
                  <a:gd name="T12" fmla="*/ 0 w 236"/>
                  <a:gd name="T13" fmla="*/ 282 h 282"/>
                  <a:gd name="T14" fmla="*/ 33 w 236"/>
                  <a:gd name="T15" fmla="*/ 270 h 282"/>
                  <a:gd name="T16" fmla="*/ 156 w 236"/>
                  <a:gd name="T17" fmla="*/ 116 h 282"/>
                  <a:gd name="T18" fmla="*/ 193 w 236"/>
                  <a:gd name="T19" fmla="*/ 104 h 282"/>
                  <a:gd name="T20" fmla="*/ 236 w 236"/>
                  <a:gd name="T21" fmla="*/ 5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282">
                    <a:moveTo>
                      <a:pt x="236" y="50"/>
                    </a:moveTo>
                    <a:lnTo>
                      <a:pt x="181" y="55"/>
                    </a:lnTo>
                    <a:lnTo>
                      <a:pt x="177" y="0"/>
                    </a:lnTo>
                    <a:lnTo>
                      <a:pt x="132" y="55"/>
                    </a:lnTo>
                    <a:lnTo>
                      <a:pt x="127" y="95"/>
                    </a:lnTo>
                    <a:lnTo>
                      <a:pt x="5" y="248"/>
                    </a:lnTo>
                    <a:lnTo>
                      <a:pt x="0" y="282"/>
                    </a:lnTo>
                    <a:lnTo>
                      <a:pt x="33" y="270"/>
                    </a:lnTo>
                    <a:lnTo>
                      <a:pt x="156" y="116"/>
                    </a:lnTo>
                    <a:lnTo>
                      <a:pt x="193" y="104"/>
                    </a:lnTo>
                    <a:lnTo>
                      <a:pt x="236" y="50"/>
                    </a:lnTo>
                    <a:close/>
                  </a:path>
                </a:pathLst>
              </a:custGeom>
              <a:solidFill>
                <a:srgbClr val="4E5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391038"/>
            <a:ext cx="9498521" cy="5067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800" b="0"/>
            </a:lvl1pPr>
            <a:lvl2pPr marL="0">
              <a:defRPr sz="1800"/>
            </a:lvl2pPr>
            <a:lvl3pPr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2884829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0" kern="1200" cap="all" baseline="0" dirty="0">
                <a:solidFill>
                  <a:srgbClr val="A700E6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3393686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 dirty="0">
                <a:solidFill>
                  <a:schemeClr val="tx1"/>
                </a:solidFill>
              </a:rPr>
              <a:t>Now, you should be able to: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761A54-E216-401E-AC66-9FF0A823E3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420110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4" y="1391038"/>
            <a:ext cx="8945464" cy="5067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800" b="0"/>
            </a:lvl1pPr>
            <a:lvl2pPr marL="0">
              <a:defRPr sz="1800"/>
            </a:lvl2pPr>
            <a:lvl3pPr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5039265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</a:t>
            </a:r>
            <a:r>
              <a:rPr lang="en-US" sz="3600" b="0" kern="1200" cap="all" baseline="0" dirty="0">
                <a:solidFill>
                  <a:srgbClr val="A700E6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3393686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 dirty="0">
                <a:solidFill>
                  <a:schemeClr val="tx1"/>
                </a:solidFill>
              </a:rPr>
              <a:t>Now, you should be able to: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7B96F3-DA86-4FDE-BC95-BFD62F8166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527" y="1391038"/>
            <a:ext cx="2500410" cy="24892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E764B1-A4D0-4710-8E22-5645507600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19474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nd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391038"/>
            <a:ext cx="11438819" cy="50673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b="0"/>
            </a:lvl1pPr>
            <a:lvl2pPr marL="0">
              <a:defRPr sz="1800"/>
            </a:lvl2pPr>
            <a:lvl3pPr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/>
            </a:lvl5pPr>
          </a:lstStyle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4196918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Ground </a:t>
            </a:r>
            <a:r>
              <a:rPr lang="en-US" sz="3600" b="0" kern="1200" cap="all" baseline="0" dirty="0">
                <a:solidFill>
                  <a:srgbClr val="A700E6"/>
                </a:solidFill>
                <a:latin typeface="+mj-lt"/>
                <a:ea typeface="+mj-ea"/>
                <a:cs typeface="+mj-cs"/>
              </a:rPr>
              <a:t>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3759042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 dirty="0">
                <a:solidFill>
                  <a:schemeClr val="tx1"/>
                </a:solidFill>
              </a:rPr>
              <a:t>For a successful class, please: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91B16C-0FEA-4DCB-8E69-328B4CDC3D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2296189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Agenda -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E7C258CA-0456-45F5-9CA6-5795AA6DC53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0116" y="1065244"/>
            <a:ext cx="11430883" cy="5402423"/>
          </a:xfrm>
          <a:prstGeom prst="rect">
            <a:avLst/>
          </a:prstGeom>
        </p:spPr>
        <p:txBody>
          <a:bodyPr/>
          <a:lstStyle>
            <a:lvl1pPr marL="55568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06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087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183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enter the content</a:t>
            </a:r>
          </a:p>
          <a:p>
            <a:pPr marL="0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marL="514338" marR="0" lvl="2" indent="-230182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marL="857229" marR="0" lvl="4" indent="-17779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 dirty="0"/>
              <a:t>Fifth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439A1-9510-42C9-8B53-E106CD7504F1}"/>
              </a:ext>
            </a:extLst>
          </p:cNvPr>
          <p:cNvSpPr txBox="1"/>
          <p:nvPr userDrawn="1"/>
        </p:nvSpPr>
        <p:spPr>
          <a:xfrm>
            <a:off x="383949" y="447222"/>
            <a:ext cx="4543616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</a:t>
            </a:r>
            <a:r>
              <a:rPr lang="en-US" sz="3600" b="0" kern="1200" cap="all" baseline="0" dirty="0">
                <a:solidFill>
                  <a:srgbClr val="A700E6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BF06CF-75DD-4A1B-9B01-BDF739C89E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054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Black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9926898" y="381000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1988F40D-4722-431A-B730-026D594672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02186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8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Agenda -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2439A1-9510-42C9-8B53-E106CD7504F1}"/>
              </a:ext>
            </a:extLst>
          </p:cNvPr>
          <p:cNvSpPr txBox="1"/>
          <p:nvPr userDrawn="1"/>
        </p:nvSpPr>
        <p:spPr>
          <a:xfrm>
            <a:off x="383949" y="447222"/>
            <a:ext cx="4543616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</a:t>
            </a:r>
            <a:r>
              <a:rPr lang="en-US" sz="3600" b="0" kern="1200" cap="all" baseline="0" dirty="0">
                <a:solidFill>
                  <a:srgbClr val="A700E6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A855C29B-7F59-4882-B36E-314A66075955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31780" y="1389937"/>
            <a:ext cx="5383828" cy="44323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able Placeholder 2">
            <a:extLst>
              <a:ext uri="{FF2B5EF4-FFF2-40B4-BE49-F238E27FC236}">
                <a16:creationId xmlns:a16="http://schemas.microsoft.com/office/drawing/2014/main" id="{E1405860-43FA-47D0-8EAD-3A6B6AA6B145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127102" y="1389937"/>
            <a:ext cx="5383828" cy="44323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37081F-CF4E-4842-8B34-CC22D03DBB7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21708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Agenda - O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4">
            <a:extLst>
              <a:ext uri="{FF2B5EF4-FFF2-40B4-BE49-F238E27FC236}">
                <a16:creationId xmlns:a16="http://schemas.microsoft.com/office/drawing/2014/main" id="{46E1A224-70CA-4207-A7F7-FF1C56BBF1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10716" y="3580468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AA9ED986-3255-4C0F-A456-65EA6AF03AD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824549" y="358356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50B9EC24-6A0F-4E8E-A53B-FA05857743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38384" y="3588203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F25F7921-38DB-444E-94C5-24E3DBA2C9F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10716" y="1597537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6857EC5C-8356-46E8-B8F5-B926971D0E6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824549" y="1600631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E0063B6D-42C7-426C-B4DB-561E5ACD059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238384" y="160527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B04EF9-7B11-4931-B01F-5538A059B39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402461" y="230446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 dirty="0"/>
              <a:t>Click to add Title at 18 </a:t>
            </a:r>
            <a:r>
              <a:rPr lang="en-US" dirty="0" err="1"/>
              <a:t>pt</a:t>
            </a:r>
            <a:r>
              <a:rPr lang="en-US" dirty="0"/>
              <a:t> or less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E546B8E-6D27-4FFC-A84C-8EE884B1E60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94206" y="428739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 dirty="0"/>
              <a:t>Click to add Title at 18 </a:t>
            </a:r>
            <a:r>
              <a:rPr lang="en-US" dirty="0" err="1"/>
              <a:t>pt</a:t>
            </a:r>
            <a:r>
              <a:rPr lang="en-US" dirty="0"/>
              <a:t> or less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24D5403-E6AC-479D-863C-9BC1FDFFB2B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816294" y="427162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 dirty="0"/>
              <a:t>Click to add Title at 18 </a:t>
            </a:r>
            <a:r>
              <a:rPr lang="en-US" dirty="0" err="1"/>
              <a:t>pt</a:t>
            </a:r>
            <a:r>
              <a:rPr lang="en-US" dirty="0"/>
              <a:t> or less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DE812A7-4699-46BF-B9D1-CE52A90A98D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230127" y="426978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 dirty="0"/>
              <a:t>Click to add Title at 18 </a:t>
            </a:r>
            <a:r>
              <a:rPr lang="en-US" dirty="0" err="1"/>
              <a:t>pt</a:t>
            </a:r>
            <a:r>
              <a:rPr lang="en-US" dirty="0"/>
              <a:t> or less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496FC0B-4A59-4F7A-B9C7-3DD1C84E57C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824549" y="228869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 dirty="0"/>
              <a:t>Click to add Title at 18 </a:t>
            </a:r>
            <a:r>
              <a:rPr lang="en-US" dirty="0" err="1"/>
              <a:t>pt</a:t>
            </a:r>
            <a:r>
              <a:rPr lang="en-US" dirty="0"/>
              <a:t> or less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4C2034D-2E80-484B-A43B-BFB689B79FA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238382" y="228685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 dirty="0"/>
              <a:t>Click to add Title at 18 </a:t>
            </a:r>
            <a:r>
              <a:rPr lang="en-US" dirty="0" err="1"/>
              <a:t>pt</a:t>
            </a:r>
            <a:r>
              <a:rPr lang="en-US" dirty="0"/>
              <a:t> or less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6351D2-B287-443D-95CC-5DBE83EA915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150831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Agenda - Option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9DB13008-3D2A-4B84-BD4A-D4077C13C65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GB" sz="1100" b="0"/>
            </a:lvl1pPr>
          </a:lstStyle>
          <a:p>
            <a:endParaRPr lang="en-GB" dirty="0"/>
          </a:p>
        </p:txBody>
      </p:sp>
      <p:sp>
        <p:nvSpPr>
          <p:cNvPr id="29" name="Slide Number Placeholder 9">
            <a:extLst>
              <a:ext uri="{FF2B5EF4-FFF2-40B4-BE49-F238E27FC236}">
                <a16:creationId xmlns:a16="http://schemas.microsoft.com/office/drawing/2014/main" id="{326B09D9-9119-4F39-B99B-29BAA42108E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506202" y="6519009"/>
            <a:ext cx="385711" cy="20637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800" kern="1200">
                <a:solidFill>
                  <a:schemeClr val="tx1">
                    <a:alpha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4" name="Shape 427">
            <a:extLst>
              <a:ext uri="{FF2B5EF4-FFF2-40B4-BE49-F238E27FC236}">
                <a16:creationId xmlns:a16="http://schemas.microsoft.com/office/drawing/2014/main" id="{D2171CE2-AC8D-40F5-8EC1-86AC00CC38C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6341" y="1262744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Shape 427">
            <a:extLst>
              <a:ext uri="{FF2B5EF4-FFF2-40B4-BE49-F238E27FC236}">
                <a16:creationId xmlns:a16="http://schemas.microsoft.com/office/drawing/2014/main" id="{D2F44EE3-B5DC-4384-AE96-6A9C53C8876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79020" y="1262744"/>
            <a:ext cx="467321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7" name="Shape 427">
            <a:extLst>
              <a:ext uri="{FF2B5EF4-FFF2-40B4-BE49-F238E27FC236}">
                <a16:creationId xmlns:a16="http://schemas.microsoft.com/office/drawing/2014/main" id="{DB8280B4-53DC-4B0D-B130-DC701C09094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46341" y="1771386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9" name="Shape 427">
            <a:extLst>
              <a:ext uri="{FF2B5EF4-FFF2-40B4-BE49-F238E27FC236}">
                <a16:creationId xmlns:a16="http://schemas.microsoft.com/office/drawing/2014/main" id="{F9442AC2-89B6-45D1-A507-FDE7C90FB5C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79021" y="1771386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41" name="Shape 427">
            <a:extLst>
              <a:ext uri="{FF2B5EF4-FFF2-40B4-BE49-F238E27FC236}">
                <a16:creationId xmlns:a16="http://schemas.microsoft.com/office/drawing/2014/main" id="{1A2DBAF8-35DB-44D2-88D2-AE8EFBCB6CD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846341" y="2280028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2" name="Shape 427">
            <a:extLst>
              <a:ext uri="{FF2B5EF4-FFF2-40B4-BE49-F238E27FC236}">
                <a16:creationId xmlns:a16="http://schemas.microsoft.com/office/drawing/2014/main" id="{47504910-6C5B-4FAF-9446-919407FA737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79021" y="2280028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4" name="Shape 427">
            <a:extLst>
              <a:ext uri="{FF2B5EF4-FFF2-40B4-BE49-F238E27FC236}">
                <a16:creationId xmlns:a16="http://schemas.microsoft.com/office/drawing/2014/main" id="{F9886ABF-396F-4A60-BF49-626CC12002FE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846341" y="2788670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6" name="Shape 427">
            <a:extLst>
              <a:ext uri="{FF2B5EF4-FFF2-40B4-BE49-F238E27FC236}">
                <a16:creationId xmlns:a16="http://schemas.microsoft.com/office/drawing/2014/main" id="{395BB10A-E932-4830-A4A3-4D410B3ADDE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379021" y="2788670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7" name="Shape 427">
            <a:extLst>
              <a:ext uri="{FF2B5EF4-FFF2-40B4-BE49-F238E27FC236}">
                <a16:creationId xmlns:a16="http://schemas.microsoft.com/office/drawing/2014/main" id="{7E942366-2192-4B05-A6EB-D93C1E97A3F2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46341" y="3297312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9" name="Shape 427">
            <a:extLst>
              <a:ext uri="{FF2B5EF4-FFF2-40B4-BE49-F238E27FC236}">
                <a16:creationId xmlns:a16="http://schemas.microsoft.com/office/drawing/2014/main" id="{D0383E7A-23E0-47FE-B5B7-75CB34DA9A1F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379021" y="3297312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1" name="Shape 427">
            <a:extLst>
              <a:ext uri="{FF2B5EF4-FFF2-40B4-BE49-F238E27FC236}">
                <a16:creationId xmlns:a16="http://schemas.microsoft.com/office/drawing/2014/main" id="{71DF1DCC-CC9A-4C30-B6AE-65711D5601D4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846341" y="3805954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52" name="Shape 427">
            <a:extLst>
              <a:ext uri="{FF2B5EF4-FFF2-40B4-BE49-F238E27FC236}">
                <a16:creationId xmlns:a16="http://schemas.microsoft.com/office/drawing/2014/main" id="{A7CB5064-D7F7-494D-9A5D-2E407F1B3C71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79021" y="3805954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4" name="Shape 427">
            <a:extLst>
              <a:ext uri="{FF2B5EF4-FFF2-40B4-BE49-F238E27FC236}">
                <a16:creationId xmlns:a16="http://schemas.microsoft.com/office/drawing/2014/main" id="{4D295C50-974F-406E-8616-DC5565F1533F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846341" y="4314596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56" name="Shape 427">
            <a:extLst>
              <a:ext uri="{FF2B5EF4-FFF2-40B4-BE49-F238E27FC236}">
                <a16:creationId xmlns:a16="http://schemas.microsoft.com/office/drawing/2014/main" id="{600A9DE0-F829-4091-9295-3A04AF7E05C9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79021" y="4314596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7" name="Shape 427">
            <a:extLst>
              <a:ext uri="{FF2B5EF4-FFF2-40B4-BE49-F238E27FC236}">
                <a16:creationId xmlns:a16="http://schemas.microsoft.com/office/drawing/2014/main" id="{2B29C532-5627-4984-A17D-D76475DC42A3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846341" y="4823238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59" name="Shape 427">
            <a:extLst>
              <a:ext uri="{FF2B5EF4-FFF2-40B4-BE49-F238E27FC236}">
                <a16:creationId xmlns:a16="http://schemas.microsoft.com/office/drawing/2014/main" id="{A2183BD6-FF17-4990-8FE8-AE86F92690D5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379021" y="4823238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1" name="Shape 427">
            <a:extLst>
              <a:ext uri="{FF2B5EF4-FFF2-40B4-BE49-F238E27FC236}">
                <a16:creationId xmlns:a16="http://schemas.microsoft.com/office/drawing/2014/main" id="{061C40C9-DE1D-4510-8EE0-6F5CF1B82D31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846341" y="5331880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62" name="Shape 427">
            <a:extLst>
              <a:ext uri="{FF2B5EF4-FFF2-40B4-BE49-F238E27FC236}">
                <a16:creationId xmlns:a16="http://schemas.microsoft.com/office/drawing/2014/main" id="{949BE901-1343-4076-80D1-C1A9CB29F595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79021" y="5331880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4" name="Shape 427">
            <a:extLst>
              <a:ext uri="{FF2B5EF4-FFF2-40B4-BE49-F238E27FC236}">
                <a16:creationId xmlns:a16="http://schemas.microsoft.com/office/drawing/2014/main" id="{3ACC419B-825D-4054-AAFB-E87C7CB075D7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846341" y="5840524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66" name="Shape 427">
            <a:extLst>
              <a:ext uri="{FF2B5EF4-FFF2-40B4-BE49-F238E27FC236}">
                <a16:creationId xmlns:a16="http://schemas.microsoft.com/office/drawing/2014/main" id="{0E44AA5D-B04F-466C-9084-0582EECD3F5F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379021" y="5840524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EFB099-9416-4CC5-93A4-453143F811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040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055914"/>
            <a:ext cx="11437937" cy="54024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439A1-9510-42C9-8B53-E106CD7504F1}"/>
              </a:ext>
            </a:extLst>
          </p:cNvPr>
          <p:cNvSpPr txBox="1"/>
          <p:nvPr userDrawn="1"/>
        </p:nvSpPr>
        <p:spPr>
          <a:xfrm>
            <a:off x="383949" y="447222"/>
            <a:ext cx="5133970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</a:t>
            </a:r>
            <a:r>
              <a:rPr lang="en-US" sz="3600" b="0" kern="1200" cap="all" baseline="0" dirty="0">
                <a:solidFill>
                  <a:srgbClr val="A700E6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F80F6A-A93E-4C57-B99C-15A3DB10BD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498859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2439A1-9510-42C9-8B53-E106CD7504F1}"/>
              </a:ext>
            </a:extLst>
          </p:cNvPr>
          <p:cNvSpPr txBox="1"/>
          <p:nvPr userDrawn="1"/>
        </p:nvSpPr>
        <p:spPr>
          <a:xfrm>
            <a:off x="383949" y="447222"/>
            <a:ext cx="2965812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</a:t>
            </a:r>
            <a:r>
              <a:rPr lang="en-US" sz="3600" b="0" kern="1200" cap="all" baseline="0" dirty="0">
                <a:solidFill>
                  <a:srgbClr val="A700E6"/>
                </a:solidFill>
                <a:latin typeface="+mj-lt"/>
                <a:ea typeface="+mj-ea"/>
                <a:cs typeface="+mj-cs"/>
              </a:rPr>
              <a:t>List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91C9367B-8E61-4325-845F-EA23F2E39DE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088165" y="1109663"/>
            <a:ext cx="6015671" cy="48990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73E71B-8E8B-418C-8C9D-CAADAE88F2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9474830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55C4B40-0AAA-4530-BDE6-D3F2C9DBA7A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GB" sz="1100" b="0"/>
            </a:lvl1pPr>
          </a:lstStyle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E3B53-4A09-42A8-A4D5-D2EAE01B68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5964244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ption 1 (Topic and Sub-top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21F087A-B313-4B8E-BFBC-AB015A9A73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sub-topic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391038"/>
            <a:ext cx="11437937" cy="5067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4562A4-B942-4166-AC75-3BA6998DDD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05142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ption 2 (Topic, Sub-topic and Hea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21F087A-B313-4B8E-BFBC-AB015A9A73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sub-topic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28800"/>
            <a:ext cx="11437937" cy="4629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A4713EB-8A98-4809-932D-73C4DABAD4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139848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1800" b="1" kern="1200" baseline="0" dirty="0" smtClean="0">
                <a:solidFill>
                  <a:srgbClr val="A700E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46CAB8-5F02-4F75-91F5-09589A33283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91903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ption 3 (2-column without hea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21F087A-B313-4B8E-BFBC-AB015A9A73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sub-topic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0E84C4E-2514-4AA0-8927-802E6E40FB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3063" y="1390244"/>
            <a:ext cx="5548312" cy="4045500"/>
          </a:xfrm>
          <a:prstGeom prst="rect">
            <a:avLst/>
          </a:prstGeom>
        </p:spPr>
        <p:txBody>
          <a:bodyPr/>
          <a:lstStyle>
            <a:lvl1pPr marL="55568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06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087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183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enter the content</a:t>
            </a:r>
          </a:p>
          <a:p>
            <a:pPr marL="0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marL="514338" marR="0" lvl="2" indent="-230182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marL="857229" marR="0" lvl="4" indent="-17779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 dirty="0"/>
              <a:t>Fifth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C443D5FC-0C36-44DC-9556-2B1562D464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64405" y="1387588"/>
            <a:ext cx="5548312" cy="4045500"/>
          </a:xfrm>
          <a:prstGeom prst="rect">
            <a:avLst/>
          </a:prstGeom>
        </p:spPr>
        <p:txBody>
          <a:bodyPr/>
          <a:lstStyle>
            <a:lvl1pPr marL="55568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06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087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183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enter the content</a:t>
            </a:r>
          </a:p>
          <a:p>
            <a:pPr marL="0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marL="514338" marR="0" lvl="2" indent="-230182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marL="857229" marR="0" lvl="4" indent="-17779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 dirty="0"/>
              <a:t>Fifth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86ADCF-FC62-4011-8E8C-1375176138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676719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ption 4 (2-column with hea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21F087A-B313-4B8E-BFBC-AB015A9A73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sub-topic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AC6D44A-CC4D-4B1C-A8F8-784D9565B6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064" y="1398489"/>
            <a:ext cx="5548312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1800" b="1" kern="1200" baseline="0" dirty="0" smtClean="0">
                <a:solidFill>
                  <a:srgbClr val="A700E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C08F6D1-F4F0-4FD3-80B2-F864C35476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33905" y="1392718"/>
            <a:ext cx="5577095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1800" b="1" kern="1200" baseline="0" dirty="0" smtClean="0">
                <a:solidFill>
                  <a:srgbClr val="A700E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6EA2278-E384-46F0-AA75-C5B2389DD1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3063" y="1828779"/>
            <a:ext cx="5548312" cy="4045500"/>
          </a:xfrm>
          <a:prstGeom prst="rect">
            <a:avLst/>
          </a:prstGeom>
        </p:spPr>
        <p:txBody>
          <a:bodyPr/>
          <a:lstStyle>
            <a:lvl1pPr marL="55568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06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087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183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enter the content</a:t>
            </a:r>
          </a:p>
          <a:p>
            <a:pPr marL="0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marL="514338" marR="0" lvl="2" indent="-230182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marL="857229" marR="0" lvl="4" indent="-17779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 dirty="0"/>
              <a:t>Fifth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48136356-513A-49D6-BFA8-09B174361F2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3115" y="1828779"/>
            <a:ext cx="5577095" cy="4045500"/>
          </a:xfrm>
          <a:prstGeom prst="rect">
            <a:avLst/>
          </a:prstGeom>
        </p:spPr>
        <p:txBody>
          <a:bodyPr/>
          <a:lstStyle>
            <a:lvl1pPr marL="55568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06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087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183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enter the content</a:t>
            </a:r>
          </a:p>
          <a:p>
            <a:pPr marL="0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Second level</a:t>
            </a:r>
          </a:p>
          <a:p>
            <a:pPr marL="514338" marR="0" lvl="2" indent="-230182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marL="857229" marR="0" lvl="4" indent="-17779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 dirty="0"/>
              <a:t>Fifth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54CDAA-6DDA-437C-B0B2-09650C15A60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011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Black2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cc_Tech_Logo_WH" descr="Accenture Technology wordmark in white">
            <a:extLst>
              <a:ext uri="{FF2B5EF4-FFF2-40B4-BE49-F238E27FC236}">
                <a16:creationId xmlns:a16="http://schemas.microsoft.com/office/drawing/2014/main" id="{B3019BDC-2218-472D-95B9-F8AF00A190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5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ption 5 (Long title with Topic and Sub-topic)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3675"/>
            <a:ext cx="11430000" cy="984832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791476"/>
            <a:ext cx="11437937" cy="4629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64F882F-F0DB-4A20-B0D1-7082BD537F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1371598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sub-topic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5243B9-9552-4636-AFCD-0124093A92B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0422331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ption 5 (Long title with Topic, Sub-topic and hea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3675"/>
            <a:ext cx="11430000" cy="984832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2227812"/>
            <a:ext cx="11437937" cy="41932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64F882F-F0DB-4A20-B0D1-7082BD537F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1371598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sub-topic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F6D9BF5-C212-4161-90B8-9AEAC98C56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1799705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1800" b="1" kern="1200" baseline="0" dirty="0" smtClean="0">
                <a:solidFill>
                  <a:srgbClr val="A700E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F1CA65-5CA2-483C-A340-C1AD6A6F4A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602345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DBBD251-FD95-4A5E-9AAB-5656E1085BB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BA48AF-B71B-48C6-AF26-D04B6769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B5FB249-9155-4549-8505-342C42B128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sub-topic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342A2E1-34F4-4EDC-BD9F-4F2F506860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389722"/>
            <a:ext cx="11437937" cy="5334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 indent="0">
              <a:buNone/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Table description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EBCD83-4406-4180-902C-48C5D08725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227700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DBBD251-FD95-4A5E-9AAB-5656E1085BB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1000" y="2427776"/>
            <a:ext cx="11430000" cy="374918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C8C66A-3585-4926-A6F1-0519632E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B8EAA82-637A-4CF2-842E-D481B8B40A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sub-topic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2C48DF-45D7-4001-A3CD-163C99111F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139848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1800" b="1" kern="1200" baseline="0" dirty="0" smtClean="0">
                <a:solidFill>
                  <a:srgbClr val="A700E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3284317-2D2E-42D8-AF22-65BE86DCE5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117" y="1845259"/>
            <a:ext cx="11437937" cy="5334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 indent="0">
              <a:buNone/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Table description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775D4A-559F-427F-9C79-14972A35A5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08548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9BA48AF-B71B-48C6-AF26-D04B6769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B5FB249-9155-4549-8505-342C42B128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sub-topic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342A2E1-34F4-4EDC-BD9F-4F2F506860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389722"/>
            <a:ext cx="11437937" cy="44311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 indent="0">
              <a:buNone/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Image description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46FF0A0-C5FC-41B8-9E9C-72109FCA022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3776" y="1832838"/>
            <a:ext cx="11445161" cy="462139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GB" sz="1100" b="0"/>
            </a:lvl1pPr>
          </a:lstStyle>
          <a:p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78003B-BBCA-4650-AF44-BA52EEC3CA7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914413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461C13-4952-41E7-AEED-05835068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B60BC8-7C34-4B80-91CA-6B24230CC8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711766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8A52E3-6241-46BB-8A73-4C614DEC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3675"/>
            <a:ext cx="11430000" cy="984832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4A6100-00D7-4EBF-9D59-8390E659A38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41783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EDDB10-8E3D-4F19-9D3D-8C045B33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149" y="2677107"/>
            <a:ext cx="8641702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ctr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all" baseline="0">
                <a:solidFill>
                  <a:srgbClr val="A100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5EB27-FCD2-4584-A9B5-374ACA0D371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781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Black3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13" name="Logo_WH" descr="Accenture logo in white">
            <a:extLst>
              <a:ext uri="{FF2B5EF4-FFF2-40B4-BE49-F238E27FC236}">
                <a16:creationId xmlns:a16="http://schemas.microsoft.com/office/drawing/2014/main" id="{6E8422F7-B85B-4755-B6A1-FFEA87624FF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381000" y="381000"/>
            <a:ext cx="1883664" cy="496247"/>
            <a:chOff x="1561" y="187"/>
            <a:chExt cx="4536" cy="119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4597228-D9AB-44B8-B1CD-B17ABE7714E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5BFA133-9FE4-4FB4-968A-A369A9EF6AE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8308EDD5-E701-4FE4-908A-1306BCB34B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60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26898" y="381000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black">
            <a:extLst>
              <a:ext uri="{FF2B5EF4-FFF2-40B4-BE49-F238E27FC236}">
                <a16:creationId xmlns:a16="http://schemas.microsoft.com/office/drawing/2014/main" id="{1990B0B6-D3AC-46CD-B95E-CF08E5F20C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02186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30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White2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grpSp>
        <p:nvGrpSpPr>
          <p:cNvPr id="12" name="Logo_BL" descr="Accenture logo in black and purple">
            <a:extLst>
              <a:ext uri="{FF2B5EF4-FFF2-40B4-BE49-F238E27FC236}">
                <a16:creationId xmlns:a16="http://schemas.microsoft.com/office/drawing/2014/main" id="{9F19D48A-46F6-4BAE-97F3-DFACD8E22B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2636" y="382725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48F740B-2A73-4970-A31A-4A0E685E6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A90C93-9B70-4203-9499-12D2A090A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Acc_Tech_Logo_WH" descr="Accenture Technology wordmark in black">
            <a:extLst>
              <a:ext uri="{FF2B5EF4-FFF2-40B4-BE49-F238E27FC236}">
                <a16:creationId xmlns:a16="http://schemas.microsoft.com/office/drawing/2014/main" id="{92D407EF-C5AA-42B8-8071-5D66CF0453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2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1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64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slideLayout" Target="../slideLayouts/slideLayout60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67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53.xml"/><Relationship Id="rId19" Type="http://schemas.openxmlformats.org/officeDocument/2006/relationships/slideLayout" Target="../slideLayouts/slideLayout62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Relationship Id="rId22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62B07D2-1A1E-4755-AB4E-BB13DABBDFE0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08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  <p:sldLayoutId id="2147483814" r:id="rId19"/>
    <p:sldLayoutId id="2147483815" r:id="rId20"/>
    <p:sldLayoutId id="2147483816" r:id="rId21"/>
    <p:sldLayoutId id="2147483817" r:id="rId22"/>
    <p:sldLayoutId id="2147483818" r:id="rId23"/>
    <p:sldLayoutId id="2147483819" r:id="rId24"/>
    <p:sldLayoutId id="2147483820" r:id="rId25"/>
    <p:sldLayoutId id="2147483821" r:id="rId26"/>
    <p:sldLayoutId id="2147483822" r:id="rId27"/>
    <p:sldLayoutId id="2147483823" r:id="rId28"/>
    <p:sldLayoutId id="2147483824" r:id="rId29"/>
    <p:sldLayoutId id="2147483825" r:id="rId30"/>
    <p:sldLayoutId id="2147483826" r:id="rId31"/>
    <p:sldLayoutId id="2147483827" r:id="rId32"/>
    <p:sldLayoutId id="2147483828" r:id="rId33"/>
    <p:sldLayoutId id="2147483829" r:id="rId34"/>
    <p:sldLayoutId id="2147483830" r:id="rId35"/>
    <p:sldLayoutId id="2147483831" r:id="rId36"/>
    <p:sldLayoutId id="2147483832" r:id="rId37"/>
    <p:sldLayoutId id="2147483833" r:id="rId38"/>
    <p:sldLayoutId id="2147483834" r:id="rId39"/>
    <p:sldLayoutId id="2147483835" r:id="rId40"/>
    <p:sldLayoutId id="2147483836" r:id="rId41"/>
    <p:sldLayoutId id="2147483837" r:id="rId42"/>
    <p:sldLayoutId id="2147483842" r:id="rId4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j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C35EA4"/>
          </p15:clr>
        </p15:guide>
        <p15:guide id="2" orient="horz" pos="3976">
          <p15:clr>
            <a:srgbClr val="C35EA4"/>
          </p15:clr>
        </p15:guide>
        <p15:guide id="3" pos="240">
          <p15:clr>
            <a:srgbClr val="C35EA4"/>
          </p15:clr>
        </p15:guide>
        <p15:guide id="4" pos="7440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6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862" r:id="rId19"/>
    <p:sldLayoutId id="2147483863" r:id="rId20"/>
    <p:sldLayoutId id="2147483864" r:id="rId21"/>
    <p:sldLayoutId id="2147483865" r:id="rId22"/>
    <p:sldLayoutId id="2147483866" r:id="rId23"/>
    <p:sldLayoutId id="2147483867" r:id="rId24"/>
  </p:sldLayoutIdLst>
  <p:hf hdr="0" ft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sqlitebrowser.org/" TargetMode="External"/><Relationship Id="rId1" Type="http://schemas.openxmlformats.org/officeDocument/2006/relationships/slideLayout" Target="../slideLayouts/slideLayout5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87EC23-54D3-429A-A8B4-DC4530F2A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561" y="2991491"/>
            <a:ext cx="5663439" cy="1432931"/>
          </a:xfrm>
        </p:spPr>
        <p:txBody>
          <a:bodyPr/>
          <a:lstStyle/>
          <a:p>
            <a:r>
              <a:rPr lang="en-US" altLang="ko-KR" sz="4400" dirty="0"/>
              <a:t>File Handling and Database Connectivity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4741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Close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Closing a file will free up the resources that were used with the file and is done using the close() method.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8B35ED-91BB-4336-8D02-2B69AD8610DF}"/>
              </a:ext>
            </a:extLst>
          </p:cNvPr>
          <p:cNvSpPr/>
          <p:nvPr/>
        </p:nvSpPr>
        <p:spPr>
          <a:xfrm>
            <a:off x="772997" y="1904213"/>
            <a:ext cx="2356702" cy="4996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fileHandle.close()</a:t>
            </a:r>
          </a:p>
        </p:txBody>
      </p:sp>
    </p:spTree>
    <p:extLst>
      <p:ext uri="{BB962C8B-B14F-4D97-AF65-F5344CB8AC3E}">
        <p14:creationId xmlns:p14="http://schemas.microsoft.com/office/powerpoint/2010/main" val="3673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reading and writing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65A638-9AED-4A3A-B33A-402A88B09DBD}"/>
              </a:ext>
            </a:extLst>
          </p:cNvPr>
          <p:cNvSpPr/>
          <p:nvPr/>
        </p:nvSpPr>
        <p:spPr>
          <a:xfrm>
            <a:off x="311085" y="1451728"/>
            <a:ext cx="3374796" cy="106522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fp=open(“data.txt”)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print(fp.read() 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F651C-05FE-422C-8E2E-3C5CD799DB44}"/>
              </a:ext>
            </a:extLst>
          </p:cNvPr>
          <p:cNvSpPr/>
          <p:nvPr/>
        </p:nvSpPr>
        <p:spPr>
          <a:xfrm>
            <a:off x="322085" y="2744767"/>
            <a:ext cx="3374796" cy="1308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fp=open(“data.txt”)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print(fp.readlines() 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5AF16-C1F4-4CAC-BE87-2B6710812B7E}"/>
              </a:ext>
            </a:extLst>
          </p:cNvPr>
          <p:cNvSpPr/>
          <p:nvPr/>
        </p:nvSpPr>
        <p:spPr>
          <a:xfrm>
            <a:off x="285949" y="4386597"/>
            <a:ext cx="3374796" cy="130875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fp=open(“data.txt”,”w”)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fp.write(“Hello  world”)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076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woman, animal&#10;&#10;Description automatically generated">
            <a:extLst>
              <a:ext uri="{FF2B5EF4-FFF2-40B4-BE49-F238E27FC236}">
                <a16:creationId xmlns:a16="http://schemas.microsoft.com/office/drawing/2014/main" id="{99C91A3A-2E31-4B09-A5CF-18FC048F359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9" b="39"/>
          <a:stretch>
            <a:fillRect/>
          </a:stretch>
        </p:blipFill>
        <p:spPr>
          <a:xfrm>
            <a:off x="0" y="3"/>
            <a:ext cx="12192000" cy="6858000"/>
          </a:xfr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887BEF13-7F2C-49BE-8A20-8398148D2AEE}"/>
              </a:ext>
            </a:extLst>
          </p:cNvPr>
          <p:cNvSpPr txBox="1">
            <a:spLocks/>
          </p:cNvSpPr>
          <p:nvPr/>
        </p:nvSpPr>
        <p:spPr>
          <a:xfrm>
            <a:off x="5099902" y="3303505"/>
            <a:ext cx="6042582" cy="1137106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1" marR="0" lvl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CSV file  </a:t>
            </a:r>
          </a:p>
        </p:txBody>
      </p:sp>
    </p:spTree>
    <p:extLst>
      <p:ext uri="{BB962C8B-B14F-4D97-AF65-F5344CB8AC3E}">
        <p14:creationId xmlns:p14="http://schemas.microsoft.com/office/powerpoint/2010/main" val="1971792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CSV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CSV (Comma Separated Values) format is the most common import and export format for spreadsheets and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csv module in Python, implements classes to read and write tabular data in CSV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It writes data in the format preferred by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reads data from the file which was generated by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csv module's reader and writer objects read and write sequences</a:t>
            </a:r>
          </a:p>
        </p:txBody>
      </p:sp>
    </p:spTree>
    <p:extLst>
      <p:ext uri="{BB962C8B-B14F-4D97-AF65-F5344CB8AC3E}">
        <p14:creationId xmlns:p14="http://schemas.microsoft.com/office/powerpoint/2010/main" val="67151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CSV Example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Reading and Writing CSV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090700-CFDF-4A6B-9FB9-BB082DF88302}"/>
              </a:ext>
            </a:extLst>
          </p:cNvPr>
          <p:cNvSpPr/>
          <p:nvPr/>
        </p:nvSpPr>
        <p:spPr>
          <a:xfrm>
            <a:off x="688157" y="1866507"/>
            <a:ext cx="6127422" cy="1932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import csv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fp=open('some.csv', 'w', newline='') 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writer = csv.writer(fp)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writer.writerows(someiterable)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FB3891-5F8B-4DA5-8DC5-1C1DB0EC16F8}"/>
              </a:ext>
            </a:extLst>
          </p:cNvPr>
          <p:cNvSpPr/>
          <p:nvPr/>
        </p:nvSpPr>
        <p:spPr>
          <a:xfrm>
            <a:off x="689725" y="4243632"/>
            <a:ext cx="6127422" cy="1932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import csv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fp=open('some.csv', newline=''):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reader = csv.reader(f)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for row in reader: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    print(row)</a:t>
            </a:r>
          </a:p>
        </p:txBody>
      </p:sp>
    </p:spTree>
    <p:extLst>
      <p:ext uri="{BB962C8B-B14F-4D97-AF65-F5344CB8AC3E}">
        <p14:creationId xmlns:p14="http://schemas.microsoft.com/office/powerpoint/2010/main" val="348501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Read Write operations on different file formats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Word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Microsoft Excel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06B56-13C4-7428-9785-52196AF2D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D0C3-812D-A528-E128-2020A7B5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 </a:t>
            </a:r>
            <a:r>
              <a:rPr lang="en-US" dirty="0" err="1"/>
              <a:t>mcq</a:t>
            </a:r>
            <a:r>
              <a:rPr lang="en-US" dirty="0"/>
              <a:t>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4FAF2-0FEE-D6AB-A2E5-E465929B0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8927F6-4FA0-2759-C8CC-B2186D7455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Which function is used to open a file in Python?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>
                <a:highlight>
                  <a:srgbClr val="FFFF00"/>
                </a:highlight>
              </a:rPr>
              <a:t>open</a:t>
            </a:r>
            <a:r>
              <a:rPr lang="en-US" sz="2000" dirty="0"/>
              <a:t>()</a:t>
            </a:r>
          </a:p>
          <a:p>
            <a:r>
              <a:rPr lang="en-US" sz="2000" dirty="0"/>
              <a:t>B) file()</a:t>
            </a:r>
          </a:p>
          <a:p>
            <a:r>
              <a:rPr lang="en-US" sz="2000" dirty="0"/>
              <a:t>C) read()</a:t>
            </a:r>
          </a:p>
          <a:p>
            <a:r>
              <a:rPr lang="en-US" sz="2000" dirty="0"/>
              <a:t>D) write()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3067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BE668-8FAC-6185-4E97-F26F067E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 </a:t>
            </a:r>
            <a:r>
              <a:rPr lang="en-US" dirty="0" err="1"/>
              <a:t>mcq</a:t>
            </a:r>
            <a:r>
              <a:rPr lang="en-US" dirty="0"/>
              <a:t>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3BC45-ADB7-1209-614F-91D6032D03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26B33-5D11-E2C5-883F-4295875D25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What is default mode when you open a file without specifying mode in Python?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>
                <a:highlight>
                  <a:srgbClr val="FFFF00"/>
                </a:highlight>
              </a:rPr>
              <a:t>'r'</a:t>
            </a:r>
          </a:p>
          <a:p>
            <a:r>
              <a:rPr lang="en-US" sz="2000" dirty="0"/>
              <a:t>B) 'w'</a:t>
            </a:r>
          </a:p>
          <a:p>
            <a:r>
              <a:rPr lang="en-US" sz="2000" dirty="0"/>
              <a:t>C) 'a'</a:t>
            </a:r>
          </a:p>
          <a:p>
            <a:r>
              <a:rPr lang="en-US" sz="2000" dirty="0"/>
              <a:t>D) 'x'</a:t>
            </a:r>
          </a:p>
        </p:txBody>
      </p:sp>
    </p:spTree>
    <p:extLst>
      <p:ext uri="{BB962C8B-B14F-4D97-AF65-F5344CB8AC3E}">
        <p14:creationId xmlns:p14="http://schemas.microsoft.com/office/powerpoint/2010/main" val="1883711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C8F7B-960D-4752-62C5-9340003F0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2F7F-A2F8-2556-9F09-3E6B577C7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 </a:t>
            </a:r>
            <a:r>
              <a:rPr lang="en-US" dirty="0" err="1"/>
              <a:t>mcq</a:t>
            </a:r>
            <a:r>
              <a:rPr lang="en-US" dirty="0"/>
              <a:t>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E52EE-A2EB-40DD-493F-BE06187AD6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CEC03-E515-51D8-6294-C8DCBE9590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How do you read the entire contents of a file into a string in Python?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/>
              <a:t>file.read</a:t>
            </a:r>
            <a:r>
              <a:rPr lang="en-US" sz="2000" dirty="0"/>
              <a:t>()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file.readline</a:t>
            </a:r>
            <a:r>
              <a:rPr lang="en-US" sz="2000" dirty="0"/>
              <a:t>()</a:t>
            </a:r>
          </a:p>
          <a:p>
            <a:r>
              <a:rPr lang="en-US" sz="2000" dirty="0"/>
              <a:t>C) </a:t>
            </a:r>
            <a:r>
              <a:rPr lang="en-US" sz="2000" dirty="0" err="1">
                <a:highlight>
                  <a:srgbClr val="FFFF00"/>
                </a:highlight>
              </a:rPr>
              <a:t>file.readlines</a:t>
            </a:r>
            <a:r>
              <a:rPr lang="en-US" sz="2000" dirty="0">
                <a:highlight>
                  <a:srgbClr val="FFFF00"/>
                </a:highlight>
              </a:rPr>
              <a:t>()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file.readall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5081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513AF-5F84-45C5-9C44-9056547DC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3A6E-F6A3-9E13-6B6D-295508DB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 </a:t>
            </a:r>
            <a:r>
              <a:rPr lang="en-US" dirty="0" err="1"/>
              <a:t>mcq</a:t>
            </a:r>
            <a:r>
              <a:rPr lang="en-US" dirty="0"/>
              <a:t>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EAD2-AD47-3AEA-A4C2-2326A70D2D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7FCA9-C4D7-123E-00DE-13B985F2EA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Which method is used to write data to a file in Python?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>
                <a:highlight>
                  <a:srgbClr val="FFFF00"/>
                </a:highlight>
              </a:rPr>
              <a:t>file.write</a:t>
            </a:r>
            <a:r>
              <a:rPr lang="en-US" sz="2000" dirty="0">
                <a:highlight>
                  <a:srgbClr val="FFFF00"/>
                </a:highlight>
              </a:rPr>
              <a:t>()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file.writeline</a:t>
            </a:r>
            <a:r>
              <a:rPr lang="en-US" sz="2000" dirty="0"/>
              <a:t>()</a:t>
            </a:r>
          </a:p>
          <a:p>
            <a:r>
              <a:rPr lang="en-US" sz="2000" dirty="0"/>
              <a:t>C) </a:t>
            </a:r>
            <a:r>
              <a:rPr lang="en-US" sz="2000" dirty="0" err="1"/>
              <a:t>file.writelines</a:t>
            </a:r>
            <a:r>
              <a:rPr lang="en-US" sz="2000" dirty="0"/>
              <a:t>()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file.append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6958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C364F5B-36C4-4176-A534-1E24EC77F4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Discuss  Directory and File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Explain Text files – Read/Write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Describe CSV files - Read/Write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Explain Microsoft Excel - Read/Write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Database Connectivity with 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Database Connectivity with MySQL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2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B4A5A-B91C-ED5B-EFFC-5AD6C0BB6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45E0-945D-5939-C828-11F775DDE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 </a:t>
            </a:r>
            <a:r>
              <a:rPr lang="en-US" dirty="0" err="1"/>
              <a:t>mcq</a:t>
            </a:r>
            <a:r>
              <a:rPr lang="en-US" dirty="0"/>
              <a:t>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97728-72E4-AF02-F096-171DA3D2CD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7E45AD-A970-2E21-A80C-99D72AB3F5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How do you close a file in Python?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>
                <a:highlight>
                  <a:srgbClr val="FFFF00"/>
                </a:highlight>
              </a:rPr>
              <a:t>file.close</a:t>
            </a:r>
            <a:r>
              <a:rPr lang="en-US" sz="2000" dirty="0">
                <a:highlight>
                  <a:srgbClr val="FFFF00"/>
                </a:highlight>
              </a:rPr>
              <a:t>()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file.end</a:t>
            </a:r>
            <a:r>
              <a:rPr lang="en-US" sz="2000" dirty="0"/>
              <a:t>()</a:t>
            </a:r>
          </a:p>
          <a:p>
            <a:r>
              <a:rPr lang="en-US" sz="2000" dirty="0"/>
              <a:t>C) </a:t>
            </a:r>
            <a:r>
              <a:rPr lang="en-US" sz="2000" dirty="0" err="1"/>
              <a:t>file.terminate</a:t>
            </a:r>
            <a:r>
              <a:rPr lang="en-US" sz="2000" dirty="0"/>
              <a:t>()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file.finish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0149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65169-E06A-9EAE-1071-20E2F3492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92CF-AD89-3297-A57C-F69DAFEF4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 </a:t>
            </a:r>
            <a:r>
              <a:rPr lang="en-US" dirty="0" err="1"/>
              <a:t>mcq</a:t>
            </a:r>
            <a:r>
              <a:rPr lang="en-US" dirty="0"/>
              <a:t>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65C61-2084-D1C0-3640-93C95F9E84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263D83-46C5-7F74-B7D9-EE38FAEA20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How do you read a file line by line in Python?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>
                <a:highlight>
                  <a:srgbClr val="FFFF00"/>
                </a:highlight>
              </a:rPr>
              <a:t>file.readline</a:t>
            </a:r>
            <a:r>
              <a:rPr lang="en-US" sz="2000" dirty="0">
                <a:highlight>
                  <a:srgbClr val="FFFF00"/>
                </a:highlight>
              </a:rPr>
              <a:t>()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file.read</a:t>
            </a:r>
            <a:r>
              <a:rPr lang="en-US" sz="2000" dirty="0"/>
              <a:t>()</a:t>
            </a:r>
          </a:p>
          <a:p>
            <a:r>
              <a:rPr lang="en-US" sz="2000" dirty="0"/>
              <a:t>C) </a:t>
            </a:r>
            <a:r>
              <a:rPr lang="en-US" sz="2000" dirty="0" err="1"/>
              <a:t>file.readlines</a:t>
            </a:r>
            <a:r>
              <a:rPr lang="en-US" sz="2000" dirty="0"/>
              <a:t>()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file.readall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03888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FE121-6D81-D179-149F-5E429BA6B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9CE46-A2A0-E427-91CC-2A93A7D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handling </a:t>
            </a:r>
            <a:r>
              <a:rPr lang="en-US" dirty="0" err="1"/>
              <a:t>mcq</a:t>
            </a:r>
            <a:r>
              <a:rPr lang="en-US" dirty="0"/>
              <a:t>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0D773-9CEE-FB11-D414-28289D38D1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A60AC-C165-B1DC-B887-62D69198A7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How do you check if a file exists in Python before opening it?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>
                <a:highlight>
                  <a:srgbClr val="FFFF00"/>
                </a:highlight>
              </a:rPr>
              <a:t>os.path.exists</a:t>
            </a:r>
            <a:r>
              <a:rPr lang="en-US" sz="2000" dirty="0">
                <a:highlight>
                  <a:srgbClr val="FFFF00"/>
                </a:highlight>
              </a:rPr>
              <a:t>('filename')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os.file.exists</a:t>
            </a:r>
            <a:r>
              <a:rPr lang="en-US" sz="2000" dirty="0"/>
              <a:t>('filename')</a:t>
            </a:r>
          </a:p>
          <a:p>
            <a:r>
              <a:rPr lang="en-US" sz="2000" dirty="0"/>
              <a:t>C) </a:t>
            </a:r>
            <a:r>
              <a:rPr lang="en-US" sz="2000" dirty="0" err="1"/>
              <a:t>os.exists</a:t>
            </a:r>
            <a:r>
              <a:rPr lang="en-US" sz="2000" dirty="0"/>
              <a:t>('filename')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os.isfile</a:t>
            </a:r>
            <a:r>
              <a:rPr lang="en-US" sz="2000" dirty="0"/>
              <a:t>('filename')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3070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woman, animal&#10;&#10;Description automatically generated">
            <a:extLst>
              <a:ext uri="{FF2B5EF4-FFF2-40B4-BE49-F238E27FC236}">
                <a16:creationId xmlns:a16="http://schemas.microsoft.com/office/drawing/2014/main" id="{99C91A3A-2E31-4B09-A5CF-18FC048F359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9" b="39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887BEF13-7F2C-49BE-8A20-8398148D2AEE}"/>
              </a:ext>
            </a:extLst>
          </p:cNvPr>
          <p:cNvSpPr txBox="1">
            <a:spLocks/>
          </p:cNvSpPr>
          <p:nvPr/>
        </p:nvSpPr>
        <p:spPr>
          <a:xfrm>
            <a:off x="4623511" y="2948236"/>
            <a:ext cx="5410396" cy="1137106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1" marR="0" lvl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8B28DA6-1EB8-4B9D-9401-965E6FE4526B}"/>
              </a:ext>
            </a:extLst>
          </p:cNvPr>
          <p:cNvSpPr/>
          <p:nvPr/>
        </p:nvSpPr>
        <p:spPr>
          <a:xfrm>
            <a:off x="5229897" y="3244334"/>
            <a:ext cx="1725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189583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to Database Usage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Python  supports Relational Database connection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Python supports  almost all RDBMS like SQLite, Oracle, MySQL, Microsoft SQL Server,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Python comes with   built-in database known as   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 this session we will  work with SQLite database </a:t>
            </a:r>
          </a:p>
        </p:txBody>
      </p:sp>
    </p:spTree>
    <p:extLst>
      <p:ext uri="{BB962C8B-B14F-4D97-AF65-F5344CB8AC3E}">
        <p14:creationId xmlns:p14="http://schemas.microsoft.com/office/powerpoint/2010/main" val="4096603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mysql</a:t>
            </a:r>
            <a:r>
              <a:rPr lang="en-US" sz="3200" dirty="0"/>
              <a:t> Database used in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SQLite is  built-in  database no need to install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SQLite creates text file not in tabular form to store data .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see database data in Tabular format, Install DB Browser 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SQLite  support  SQL  queries  to  select , insert , update and delete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07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Installing DB Browser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DB Browser for SQLite is a high quality, visual, open source tool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DB Browser is used for  create, design, and edit database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Installing steps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Go to this link and download SQLite browser.</a:t>
            </a:r>
          </a:p>
          <a:p>
            <a:pPr algn="ctr"/>
            <a:r>
              <a:rPr lang="en-US" sz="1800" dirty="0">
                <a:hlinkClick r:id="rId2"/>
              </a:rPr>
              <a:t>https://sqlitebrowser.org/</a:t>
            </a:r>
            <a:endParaRPr lang="en-US" sz="1800" dirty="0"/>
          </a:p>
          <a:p>
            <a:pPr algn="ctr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Download 64 bit  installable or download 64-bit    zip file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853E37-F615-461C-A18B-81F03A7AA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322" y="4683939"/>
            <a:ext cx="72580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2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database connection steps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Steps:1  importing the database module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import  sqllite3</a:t>
            </a:r>
          </a:p>
          <a:p>
            <a:r>
              <a:rPr lang="en-US" sz="1800" dirty="0"/>
              <a:t>•   Steps: 2  making connection between Python code and database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conn = sqlite3.connect(“Python_DB”)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Steps: 3 creating cursor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Create a cursor object to interact with Database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cursor = connection.cursor()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Steps:  4 Writing SQL statement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Using connection object execute the SQL query: sql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cursor.execute(“Select * from tablename”)</a:t>
            </a:r>
          </a:p>
          <a:p>
            <a:r>
              <a:rPr lang="en-US" sz="1800" dirty="0"/>
              <a:t>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50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database connection Demo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34367-C619-439B-8D92-351C9D4FD5A1}"/>
              </a:ext>
            </a:extLst>
          </p:cNvPr>
          <p:cNvSpPr/>
          <p:nvPr/>
        </p:nvSpPr>
        <p:spPr>
          <a:xfrm>
            <a:off x="480767" y="1423444"/>
            <a:ext cx="7927942" cy="25263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import 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 =sqlite3.connect("C:\\Users\\junaid.latif.shaikh\\Desktop\\newdb.db")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cur=con.cursor()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cur.execute("select * from student")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data=cur.fetchall()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print(data)</a:t>
            </a:r>
          </a:p>
        </p:txBody>
      </p:sp>
    </p:spTree>
    <p:extLst>
      <p:ext uri="{BB962C8B-B14F-4D97-AF65-F5344CB8AC3E}">
        <p14:creationId xmlns:p14="http://schemas.microsoft.com/office/powerpoint/2010/main" val="2067809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Cursor function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Once the query is run all the output of the query   comes  in cursor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Following  are cursor functions to fetch the data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cursor.fetchone()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method returns one row from the mentioned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cursor.fetchmany(size):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method returns the array size mentioned in size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cursor.fetchall()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method will return all the rows existing in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67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woman, animal&#10;&#10;Description automatically generated">
            <a:extLst>
              <a:ext uri="{FF2B5EF4-FFF2-40B4-BE49-F238E27FC236}">
                <a16:creationId xmlns:a16="http://schemas.microsoft.com/office/drawing/2014/main" id="{99C91A3A-2E31-4B09-A5CF-18FC048F359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9" b="39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887BEF13-7F2C-49BE-8A20-8398148D2AEE}"/>
              </a:ext>
            </a:extLst>
          </p:cNvPr>
          <p:cNvSpPr txBox="1">
            <a:spLocks/>
          </p:cNvSpPr>
          <p:nvPr/>
        </p:nvSpPr>
        <p:spPr>
          <a:xfrm>
            <a:off x="4152171" y="3089638"/>
            <a:ext cx="5410396" cy="1137106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1" marR="0" lvl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Python Directory and File Management</a:t>
            </a:r>
          </a:p>
        </p:txBody>
      </p:sp>
    </p:spTree>
    <p:extLst>
      <p:ext uri="{BB962C8B-B14F-4D97-AF65-F5344CB8AC3E}">
        <p14:creationId xmlns:p14="http://schemas.microsoft.com/office/powerpoint/2010/main" val="30300294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database connection Demo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  Insert Demo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34367-C619-439B-8D92-351C9D4FD5A1}"/>
              </a:ext>
            </a:extLst>
          </p:cNvPr>
          <p:cNvSpPr/>
          <p:nvPr/>
        </p:nvSpPr>
        <p:spPr>
          <a:xfrm>
            <a:off x="480767" y="1762809"/>
            <a:ext cx="7927942" cy="37424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import 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 =sqlite3.connect("C:\\Users\\junaid.latif.shaikh\\Desktop\\newdb.db")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cur=con.cursor()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cur.execute(“insert into emp values (101,’Sam’)")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con.commit()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print(data)</a:t>
            </a:r>
          </a:p>
        </p:txBody>
      </p:sp>
    </p:spTree>
    <p:extLst>
      <p:ext uri="{BB962C8B-B14F-4D97-AF65-F5344CB8AC3E}">
        <p14:creationId xmlns:p14="http://schemas.microsoft.com/office/powerpoint/2010/main" val="213657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database connection Demo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 Update  Demo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34367-C619-439B-8D92-351C9D4FD5A1}"/>
              </a:ext>
            </a:extLst>
          </p:cNvPr>
          <p:cNvSpPr/>
          <p:nvPr/>
        </p:nvSpPr>
        <p:spPr>
          <a:xfrm>
            <a:off x="480767" y="1762809"/>
            <a:ext cx="7927942" cy="37424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import 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 =sqlite3.connect("C:\\Users\\junaid.latif.shaikh\\Desktop\\newdb.db")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cur=con.cursor()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cur.execute(“update emp set empname=‘Paul” where empid =101")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con.commit()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print(data)</a:t>
            </a:r>
          </a:p>
        </p:txBody>
      </p:sp>
    </p:spTree>
    <p:extLst>
      <p:ext uri="{BB962C8B-B14F-4D97-AF65-F5344CB8AC3E}">
        <p14:creationId xmlns:p14="http://schemas.microsoft.com/office/powerpoint/2010/main" val="76044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database connection Demo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1800" dirty="0"/>
              <a:t>  Delete   Demo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34367-C619-439B-8D92-351C9D4FD5A1}"/>
              </a:ext>
            </a:extLst>
          </p:cNvPr>
          <p:cNvSpPr/>
          <p:nvPr/>
        </p:nvSpPr>
        <p:spPr>
          <a:xfrm>
            <a:off x="480767" y="1762809"/>
            <a:ext cx="7927942" cy="37424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import sqlite3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 =sqlite3.connect("C:\\Users\\junaid.latif.shaikh\\Desktop\\newdb.db")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cur=con.cursor()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cur.execute(“delete from emp where empid=101”)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con.commit()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print(data)</a:t>
            </a:r>
          </a:p>
        </p:txBody>
      </p:sp>
    </p:spTree>
    <p:extLst>
      <p:ext uri="{BB962C8B-B14F-4D97-AF65-F5344CB8AC3E}">
        <p14:creationId xmlns:p14="http://schemas.microsoft.com/office/powerpoint/2010/main" val="318650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Python database connection with oracle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B02AEE-9B25-4832-A169-1C81024707DA}"/>
              </a:ext>
            </a:extLst>
          </p:cNvPr>
          <p:cNvSpPr/>
          <p:nvPr/>
        </p:nvSpPr>
        <p:spPr>
          <a:xfrm>
            <a:off x="386496" y="1395168"/>
            <a:ext cx="6457360" cy="43080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import  cx_Oracle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con=cx_Oracle.connect("user1/user1@localhost:1521/XE")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cur = con.cursor()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cur.execute(“insert into emp values(101,’Sam’))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con.commit()  </a:t>
            </a:r>
          </a:p>
        </p:txBody>
      </p:sp>
    </p:spTree>
    <p:extLst>
      <p:ext uri="{BB962C8B-B14F-4D97-AF65-F5344CB8AC3E}">
        <p14:creationId xmlns:p14="http://schemas.microsoft.com/office/powerpoint/2010/main" val="256691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0D38D-DE56-3210-5C31-D07BD78D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connectivity </a:t>
            </a:r>
            <a:r>
              <a:rPr lang="en-US" dirty="0" err="1"/>
              <a:t>mcq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ACD92-BE7A-CDD4-5490-A81D403CDD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Which library is commonly used for SQLite database connectivity in Python?</a:t>
            </a:r>
          </a:p>
          <a:p>
            <a:endParaRPr lang="en-US" sz="2000" dirty="0"/>
          </a:p>
          <a:p>
            <a:r>
              <a:rPr lang="en-US" sz="2000" dirty="0"/>
              <a:t>A) sqlite3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mysql.connector</a:t>
            </a:r>
            <a:endParaRPr lang="en-US" sz="2000" dirty="0"/>
          </a:p>
          <a:p>
            <a:r>
              <a:rPr lang="en-US" sz="2000" dirty="0"/>
              <a:t>C) psycopg2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pyodbc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6253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EA984-70C3-2D7C-2B78-C1B799E39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CFF6B-9315-449A-4B27-8607994C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connectivity </a:t>
            </a:r>
            <a:r>
              <a:rPr lang="en-US" dirty="0" err="1"/>
              <a:t>mcq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2D188-444D-05C8-EE09-E760B366C0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How do you connect to an SQLite database in Python?</a:t>
            </a:r>
          </a:p>
          <a:p>
            <a:endParaRPr lang="en-US" sz="2000" dirty="0"/>
          </a:p>
          <a:p>
            <a:r>
              <a:rPr lang="en-US" sz="2000" dirty="0"/>
              <a:t>A) sqlite3.connect('</a:t>
            </a:r>
            <a:r>
              <a:rPr lang="en-US" sz="2000" dirty="0" err="1"/>
              <a:t>database.db</a:t>
            </a:r>
            <a:r>
              <a:rPr lang="en-US" sz="2000" dirty="0"/>
              <a:t>')</a:t>
            </a:r>
          </a:p>
          <a:p>
            <a:r>
              <a:rPr lang="en-US" sz="2000" dirty="0"/>
              <a:t>B) sqlite3.open('</a:t>
            </a:r>
            <a:r>
              <a:rPr lang="en-US" sz="2000" dirty="0" err="1"/>
              <a:t>database.db</a:t>
            </a:r>
            <a:r>
              <a:rPr lang="en-US" sz="2000" dirty="0"/>
              <a:t>')</a:t>
            </a:r>
          </a:p>
          <a:p>
            <a:r>
              <a:rPr lang="en-US" sz="2000" dirty="0"/>
              <a:t>C) sqlite3.create('</a:t>
            </a:r>
            <a:r>
              <a:rPr lang="en-US" sz="2000" dirty="0" err="1"/>
              <a:t>database.db</a:t>
            </a:r>
            <a:r>
              <a:rPr lang="en-US" sz="2000" dirty="0"/>
              <a:t>')</a:t>
            </a:r>
          </a:p>
          <a:p>
            <a:r>
              <a:rPr lang="en-US" sz="2000" dirty="0"/>
              <a:t>D) sqlite3.start('</a:t>
            </a:r>
            <a:r>
              <a:rPr lang="en-US" sz="2000" dirty="0" err="1"/>
              <a:t>database.db</a:t>
            </a:r>
            <a:r>
              <a:rPr lang="en-US" sz="2000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28796161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F08D7-6A87-EB42-3EBC-6A91A358A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3183-38BB-7A32-34D8-2333ADB9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connectivity </a:t>
            </a:r>
            <a:r>
              <a:rPr lang="en-US" dirty="0" err="1"/>
              <a:t>mcq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77334-85BB-EEDC-6811-8D923DB116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Which library is commonly used for MySQL database connectivity in Python?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/>
              <a:t>mysql.connector</a:t>
            </a:r>
            <a:endParaRPr lang="en-US" sz="2000" dirty="0"/>
          </a:p>
          <a:p>
            <a:r>
              <a:rPr lang="en-US" sz="2000" dirty="0"/>
              <a:t>B) sqlite3</a:t>
            </a:r>
          </a:p>
          <a:p>
            <a:r>
              <a:rPr lang="en-US" sz="2000" dirty="0"/>
              <a:t>C) psycopg2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pyodbc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1651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D9E9-1A7A-7ED7-F6E2-88423129D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1BE8-1869-D34C-4442-DFA2693D6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connectivity </a:t>
            </a:r>
            <a:r>
              <a:rPr lang="en-US" dirty="0" err="1"/>
              <a:t>mcq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7B947-EC96-5AC0-17A0-0C1CC8CE02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How do you connect to a MySQL database in Python?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/>
              <a:t>mysql.connector.connect</a:t>
            </a:r>
            <a:r>
              <a:rPr lang="en-US" sz="2000" dirty="0"/>
              <a:t>(user='user', password='password', host='host', database='database')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mysql.connector.open</a:t>
            </a:r>
            <a:r>
              <a:rPr lang="en-US" sz="2000" dirty="0"/>
              <a:t>(user='user', password='password', host='host', database='database')</a:t>
            </a:r>
          </a:p>
          <a:p>
            <a:r>
              <a:rPr lang="en-US" sz="2000" dirty="0"/>
              <a:t>C) </a:t>
            </a:r>
            <a:r>
              <a:rPr lang="en-US" sz="2000" dirty="0" err="1"/>
              <a:t>mysql.connector.create</a:t>
            </a:r>
            <a:r>
              <a:rPr lang="en-US" sz="2000" dirty="0"/>
              <a:t>(user='user', password='password', host='host', database='database')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mysql.connector.start</a:t>
            </a:r>
            <a:r>
              <a:rPr lang="en-US" sz="2000" dirty="0"/>
              <a:t>(user='user', password='password', host='host', database='database')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90056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ED398-A8B4-4151-BBFF-7FAD0F91A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64B1-6F0A-C9AD-9D54-653C3D78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connectivity </a:t>
            </a:r>
            <a:r>
              <a:rPr lang="en-US" dirty="0" err="1"/>
              <a:t>mcq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5AEAC-C25E-CF1C-5E5D-81832F3C33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Which method is used to execute an SQL query in SQLite?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/>
              <a:t>cursor.execute</a:t>
            </a:r>
            <a:r>
              <a:rPr lang="en-US" sz="2000" dirty="0"/>
              <a:t>()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cursor.run</a:t>
            </a:r>
            <a:r>
              <a:rPr lang="en-US" sz="2000" dirty="0"/>
              <a:t>()</a:t>
            </a:r>
          </a:p>
          <a:p>
            <a:r>
              <a:rPr lang="en-US" sz="2000" dirty="0"/>
              <a:t>C) </a:t>
            </a:r>
            <a:r>
              <a:rPr lang="en-US" sz="2000" dirty="0" err="1"/>
              <a:t>cursor.query</a:t>
            </a:r>
            <a:r>
              <a:rPr lang="en-US" sz="2000" dirty="0"/>
              <a:t>()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cursor.command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871211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E3B28-6A16-55BC-9912-DBEE13624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C3DE4-BEDD-EC41-04CF-5A205F44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connectivity </a:t>
            </a:r>
            <a:r>
              <a:rPr lang="en-US" dirty="0" err="1"/>
              <a:t>mcq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56A91-C4B9-672F-124E-258A0CC273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How do you fetch all rows from a query result in SQLite?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/>
              <a:t>cursor.fetchall</a:t>
            </a:r>
            <a:r>
              <a:rPr lang="en-US" sz="2000" dirty="0"/>
              <a:t>()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cursor.fetch_all</a:t>
            </a:r>
            <a:r>
              <a:rPr lang="en-US" sz="2000" dirty="0"/>
              <a:t>()</a:t>
            </a:r>
          </a:p>
          <a:p>
            <a:r>
              <a:rPr lang="en-US" sz="2000" dirty="0"/>
              <a:t>C) </a:t>
            </a:r>
            <a:r>
              <a:rPr lang="en-US" sz="2000" dirty="0" err="1"/>
              <a:t>cursor.get_all</a:t>
            </a:r>
            <a:r>
              <a:rPr lang="en-US" sz="2000" dirty="0"/>
              <a:t>()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cursor.retrieve_all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414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Directory and File Management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directory or folder is a collection of files and sub directories.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Python has the </a:t>
            </a:r>
            <a:r>
              <a:rPr lang="en-US" sz="1800" dirty="0" err="1"/>
              <a:t>os</a:t>
            </a:r>
            <a:r>
              <a:rPr lang="en-US" sz="1800" dirty="0"/>
              <a:t>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provides us with many useful methods to work with directories </a:t>
            </a:r>
            <a:r>
              <a:rPr lang="en-US" sz="1800" dirty="0"/>
              <a:t>and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Execute below mentioned command to view functions available in os module.</a:t>
            </a:r>
          </a:p>
          <a:p>
            <a:r>
              <a:rPr lang="en-US" sz="1800" dirty="0"/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67BE00-7BB9-4445-A8FB-C22EDA4A8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51" y="3427479"/>
            <a:ext cx="2645543" cy="9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9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97F3A-79EF-E9A8-6719-4EBDEDD55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7955-3211-8A7F-CB52-301565A4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connectivity </a:t>
            </a:r>
            <a:r>
              <a:rPr lang="en-US" dirty="0" err="1"/>
              <a:t>mcq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165F6-3F60-49B5-455A-9D019AD2A0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Which method is used to commit changes to a database in MySQL?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/>
              <a:t>connection.commit</a:t>
            </a:r>
            <a:r>
              <a:rPr lang="en-US" sz="2000" dirty="0"/>
              <a:t>()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connection.save</a:t>
            </a:r>
            <a:r>
              <a:rPr lang="en-US" sz="2000" dirty="0"/>
              <a:t>()</a:t>
            </a:r>
          </a:p>
          <a:p>
            <a:r>
              <a:rPr lang="en-US" sz="2000" dirty="0"/>
              <a:t>C) </a:t>
            </a:r>
            <a:r>
              <a:rPr lang="en-US" sz="2000" dirty="0" err="1"/>
              <a:t>connection.apply</a:t>
            </a:r>
            <a:r>
              <a:rPr lang="en-US" sz="2000" dirty="0"/>
              <a:t>()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connection.confirm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501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70FF4-B3AF-68C2-5FE9-6E5B55B5C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2841-6491-11B5-88C8-EC8751A2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connectivity </a:t>
            </a:r>
            <a:r>
              <a:rPr lang="en-US" dirty="0" err="1"/>
              <a:t>mcq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7DDA5-15C1-8D90-F2BF-80E1FB0BD2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How do you close a database connection in SQLite?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/>
              <a:t>connection.close</a:t>
            </a:r>
            <a:r>
              <a:rPr lang="en-US" sz="2000" dirty="0"/>
              <a:t>()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connection.end</a:t>
            </a:r>
            <a:r>
              <a:rPr lang="en-US" sz="2000" dirty="0"/>
              <a:t>()</a:t>
            </a:r>
          </a:p>
          <a:p>
            <a:r>
              <a:rPr lang="en-US" sz="2000" dirty="0"/>
              <a:t>C) </a:t>
            </a:r>
            <a:r>
              <a:rPr lang="en-US" sz="2000" dirty="0" err="1"/>
              <a:t>connection.terminate</a:t>
            </a:r>
            <a:r>
              <a:rPr lang="en-US" sz="2000" dirty="0"/>
              <a:t>()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connection.finish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23621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7131C-02BE-BD89-2A3D-9D8E2113C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CDC40-67CF-0B12-3E5C-DDB9CEEE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connectivity </a:t>
            </a:r>
            <a:r>
              <a:rPr lang="en-US" dirty="0" err="1"/>
              <a:t>mcq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B2A35-BDC0-E17A-9ED2-59760AA70F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Which method is used to fetch one row from a query result in MySQL?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/>
              <a:t>cursor.fetchone</a:t>
            </a:r>
            <a:r>
              <a:rPr lang="en-US" sz="2000" dirty="0"/>
              <a:t>()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cursor.fetch_one</a:t>
            </a:r>
            <a:r>
              <a:rPr lang="en-US" sz="2000" dirty="0"/>
              <a:t>()</a:t>
            </a:r>
          </a:p>
          <a:p>
            <a:r>
              <a:rPr lang="en-US" sz="2000" dirty="0"/>
              <a:t>C) </a:t>
            </a:r>
            <a:r>
              <a:rPr lang="en-US" sz="2000" dirty="0" err="1"/>
              <a:t>cursor.get_one</a:t>
            </a:r>
            <a:r>
              <a:rPr lang="en-US" sz="2000" dirty="0"/>
              <a:t>()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cursor.retrieve_one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6848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EA0CB3-D137-4306-A7FB-EBE9DF0505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  Directory and File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Text files – Read/Write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Describe CSV files - Read/Write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 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 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Discuss  Database connection using 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 Insert, Select, Update and Delete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  Database connection using MySQL database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56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D705DB-FE44-4FB9-AD07-0C664F495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BFB7F44C-C998-4563-A7B8-6F8873F228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1000" y="6553200"/>
            <a:ext cx="381000" cy="207963"/>
          </a:xfrm>
        </p:spPr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44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woman, animal&#10;&#10;Description automatically generated">
            <a:extLst>
              <a:ext uri="{FF2B5EF4-FFF2-40B4-BE49-F238E27FC236}">
                <a16:creationId xmlns:a16="http://schemas.microsoft.com/office/drawing/2014/main" id="{99C91A3A-2E31-4B09-A5CF-18FC048F359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9" b="39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887BEF13-7F2C-49BE-8A20-8398148D2AEE}"/>
              </a:ext>
            </a:extLst>
          </p:cNvPr>
          <p:cNvSpPr txBox="1">
            <a:spLocks/>
          </p:cNvSpPr>
          <p:nvPr/>
        </p:nvSpPr>
        <p:spPr>
          <a:xfrm>
            <a:off x="5339950" y="3429000"/>
            <a:ext cx="5410396" cy="1137106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1" marR="0" lvl="0" indent="0" algn="l" defTabSz="914377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Text Files</a:t>
            </a:r>
          </a:p>
        </p:txBody>
      </p:sp>
    </p:spTree>
    <p:extLst>
      <p:ext uri="{BB962C8B-B14F-4D97-AF65-F5344CB8AC3E}">
        <p14:creationId xmlns:p14="http://schemas.microsoft.com/office/powerpoint/2010/main" val="292404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Files stores information on disk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Files  stores data permanently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Following general operations are performed on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Open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Read from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Write to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12651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Open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Built in open() function is used to Open a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open() returns a handle that can be used for read/write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While opening a file, you would need to specify mode in which the file is to be opened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Example : ‘r' for read and ‘w' for write.</a:t>
            </a:r>
          </a:p>
          <a:p>
            <a:r>
              <a:rPr lang="en-US" sz="1800" dirty="0"/>
              <a:t>•   File  modes can be   text or  binary mode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Default is text mode.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File opening modes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  File  modes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67BF08A-FB49-4A9C-949C-6BC7971A609C}"/>
              </a:ext>
            </a:extLst>
          </p:cNvPr>
          <p:cNvGraphicFramePr>
            <a:graphicFrameLocks noGrp="1"/>
          </p:cNvGraphicFramePr>
          <p:nvPr/>
        </p:nvGraphicFramePr>
        <p:xfrm>
          <a:off x="805872" y="1966574"/>
          <a:ext cx="8345989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579967798"/>
                    </a:ext>
                  </a:extLst>
                </a:gridCol>
                <a:gridCol w="6862629">
                  <a:extLst>
                    <a:ext uri="{9D8B030D-6E8A-4147-A177-3AD203B41FA5}">
                      <a16:colId xmlns:a16="http://schemas.microsoft.com/office/drawing/2014/main" val="37626350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22954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Modes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     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759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      read mode (default mode)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39808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A7F62D-8231-413B-9B5A-46C9441D1C0A}"/>
              </a:ext>
            </a:extLst>
          </p:cNvPr>
          <p:cNvGraphicFramePr>
            <a:graphicFrameLocks noGrp="1"/>
          </p:cNvGraphicFramePr>
          <p:nvPr/>
        </p:nvGraphicFramePr>
        <p:xfrm>
          <a:off x="805872" y="2732809"/>
          <a:ext cx="8345989" cy="365760"/>
        </p:xfrm>
        <a:graphic>
          <a:graphicData uri="http://schemas.openxmlformats.org/drawingml/2006/table">
            <a:tbl>
              <a:tblPr/>
              <a:tblGrid>
                <a:gridCol w="8345989">
                  <a:extLst>
                    <a:ext uri="{9D8B030D-6E8A-4147-A177-3AD203B41FA5}">
                      <a16:colId xmlns:a16="http://schemas.microsoft.com/office/drawing/2014/main" val="3666728413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w                       write mode                                                           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9492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EEA9D2C-E3A6-4FB5-9FCA-08B1F7B7B67C}"/>
              </a:ext>
            </a:extLst>
          </p:cNvPr>
          <p:cNvGraphicFramePr>
            <a:graphicFrameLocks noGrp="1"/>
          </p:cNvGraphicFramePr>
          <p:nvPr/>
        </p:nvGraphicFramePr>
        <p:xfrm>
          <a:off x="802407" y="3113811"/>
          <a:ext cx="8345989" cy="365760"/>
        </p:xfrm>
        <a:graphic>
          <a:graphicData uri="http://schemas.openxmlformats.org/drawingml/2006/table">
            <a:tbl>
              <a:tblPr/>
              <a:tblGrid>
                <a:gridCol w="8345989">
                  <a:extLst>
                    <a:ext uri="{9D8B030D-6E8A-4147-A177-3AD203B41FA5}">
                      <a16:colId xmlns:a16="http://schemas.microsoft.com/office/drawing/2014/main" val="3666728413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a                        append mode                                                       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9492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79A2D97-216E-4535-9257-7FFD75BD1276}"/>
              </a:ext>
            </a:extLst>
          </p:cNvPr>
          <p:cNvGraphicFramePr>
            <a:graphicFrameLocks noGrp="1"/>
          </p:cNvGraphicFramePr>
          <p:nvPr/>
        </p:nvGraphicFramePr>
        <p:xfrm>
          <a:off x="800866" y="4226079"/>
          <a:ext cx="8345989" cy="365760"/>
        </p:xfrm>
        <a:graphic>
          <a:graphicData uri="http://schemas.openxmlformats.org/drawingml/2006/table">
            <a:tbl>
              <a:tblPr/>
              <a:tblGrid>
                <a:gridCol w="8345989">
                  <a:extLst>
                    <a:ext uri="{9D8B030D-6E8A-4147-A177-3AD203B41FA5}">
                      <a16:colId xmlns:a16="http://schemas.microsoft.com/office/drawing/2014/main" val="3666728413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 +                       reading and writing mode                                                        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9492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10EFC94-E53F-41FF-A266-CB9A204F8E0A}"/>
              </a:ext>
            </a:extLst>
          </p:cNvPr>
          <p:cNvGraphicFramePr>
            <a:graphicFrameLocks noGrp="1"/>
          </p:cNvGraphicFramePr>
          <p:nvPr/>
        </p:nvGraphicFramePr>
        <p:xfrm>
          <a:off x="804006" y="3842724"/>
          <a:ext cx="8345989" cy="365760"/>
        </p:xfrm>
        <a:graphic>
          <a:graphicData uri="http://schemas.openxmlformats.org/drawingml/2006/table">
            <a:tbl>
              <a:tblPr/>
              <a:tblGrid>
                <a:gridCol w="8345989">
                  <a:extLst>
                    <a:ext uri="{9D8B030D-6E8A-4147-A177-3AD203B41FA5}">
                      <a16:colId xmlns:a16="http://schemas.microsoft.com/office/drawing/2014/main" val="3666728413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 t                        text  mode                                                        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9492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0C239F98-C4F0-42C1-B8EA-50E6D5E02C1A}"/>
              </a:ext>
            </a:extLst>
          </p:cNvPr>
          <p:cNvGraphicFramePr>
            <a:graphicFrameLocks noGrp="1"/>
          </p:cNvGraphicFramePr>
          <p:nvPr/>
        </p:nvGraphicFramePr>
        <p:xfrm>
          <a:off x="796152" y="3495500"/>
          <a:ext cx="8345989" cy="365760"/>
        </p:xfrm>
        <a:graphic>
          <a:graphicData uri="http://schemas.openxmlformats.org/drawingml/2006/table">
            <a:tbl>
              <a:tblPr/>
              <a:tblGrid>
                <a:gridCol w="8345989">
                  <a:extLst>
                    <a:ext uri="{9D8B030D-6E8A-4147-A177-3AD203B41FA5}">
                      <a16:colId xmlns:a16="http://schemas.microsoft.com/office/drawing/2014/main" val="3666728413"/>
                    </a:ext>
                  </a:extLst>
                </a:gridCol>
              </a:tblGrid>
              <a:tr h="332509">
                <a:tc>
                  <a:txBody>
                    <a:bodyPr/>
                    <a:lstStyle/>
                    <a:p>
                      <a:r>
                        <a:rPr lang="en-US" dirty="0"/>
                        <a:t> b                        binary mode                                                         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494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97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File -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30818A-47A5-4279-8006-CB3780962943}"/>
              </a:ext>
            </a:extLst>
          </p:cNvPr>
          <p:cNvSpPr/>
          <p:nvPr/>
        </p:nvSpPr>
        <p:spPr>
          <a:xfrm>
            <a:off x="527902" y="2253006"/>
            <a:ext cx="11437223" cy="1743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fileHandle = open("data.txt") # equivalent to 'r' or 'rt’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fileHandle = open("data.txt",'w') # write in text mode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fileHandle = open("myImage.bmp",'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+') # read/write in binary mode</a:t>
            </a:r>
          </a:p>
        </p:txBody>
      </p:sp>
    </p:spTree>
    <p:extLst>
      <p:ext uri="{BB962C8B-B14F-4D97-AF65-F5344CB8AC3E}">
        <p14:creationId xmlns:p14="http://schemas.microsoft.com/office/powerpoint/2010/main" val="28686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Presentation1" id="{040648F6-24FE-4088-84DE-FFAA119FA674}" vid="{FAA2182F-9BE6-4BD7-B6B2-9CC6A78E0F92}"/>
    </a:ext>
  </a:extLst>
</a:theme>
</file>

<file path=ppt/theme/theme2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LKM_PPT_Course Name_Template" id="{8AD66D50-9E55-4488-A238-A745B68698FC}" vid="{82B79CEE-4A1B-41A3-BEA8-07360FCCA4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7615acb-bae3-4aba-96bd-7c3f245d8a24">
      <Terms xmlns="http://schemas.microsoft.com/office/infopath/2007/PartnerControls"/>
    </lcf76f155ced4ddcb4097134ff3c332f>
    <TaxCatchAll xmlns="61719e0f-73e9-4c56-b4d0-5504e01cf32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373C1DFE99C542902692310A528169" ma:contentTypeVersion="12" ma:contentTypeDescription="Create a new document." ma:contentTypeScope="" ma:versionID="55a5315d2b340340901e5d544b3a5051">
  <xsd:schema xmlns:xsd="http://www.w3.org/2001/XMLSchema" xmlns:xs="http://www.w3.org/2001/XMLSchema" xmlns:p="http://schemas.microsoft.com/office/2006/metadata/properties" xmlns:ns2="61719e0f-73e9-4c56-b4d0-5504e01cf323" xmlns:ns3="37615acb-bae3-4aba-96bd-7c3f245d8a24" targetNamespace="http://schemas.microsoft.com/office/2006/metadata/properties" ma:root="true" ma:fieldsID="ef34ef10b0b957676c5a3a1f97c524c7" ns2:_="" ns3:_="">
    <xsd:import namespace="61719e0f-73e9-4c56-b4d0-5504e01cf323"/>
    <xsd:import namespace="37615acb-bae3-4aba-96bd-7c3f245d8a2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19e0f-73e9-4c56-b4d0-5504e01cf3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d08b138-10f7-4da9-9e4f-d5882a0f6c9d}" ma:internalName="TaxCatchAll" ma:showField="CatchAllData" ma:web="61719e0f-73e9-4c56-b4d0-5504e01cf3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15acb-bae3-4aba-96bd-7c3f245d8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CC16AD-5AB1-487F-940F-F019EE4EE2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EDFF0A-8904-42B6-AEB2-7C60372CB2F4}">
  <ds:schemaRefs>
    <ds:schemaRef ds:uri="http://schemas.microsoft.com/office/2006/metadata/properties"/>
    <ds:schemaRef ds:uri="http://schemas.microsoft.com/office/infopath/2007/PartnerControls"/>
    <ds:schemaRef ds:uri="07903016-4f2b-4030-9f6b-e99d19afb5d6"/>
    <ds:schemaRef ds:uri="37615acb-bae3-4aba-96bd-7c3f245d8a24"/>
    <ds:schemaRef ds:uri="61719e0f-73e9-4c56-b4d0-5504e01cf323"/>
  </ds:schemaRefs>
</ds:datastoreItem>
</file>

<file path=customXml/itemProps3.xml><?xml version="1.0" encoding="utf-8"?>
<ds:datastoreItem xmlns:ds="http://schemas.openxmlformats.org/officeDocument/2006/customXml" ds:itemID="{73B63935-3B1F-4C40-998C-53477D4842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719e0f-73e9-4c56-b4d0-5504e01cf323"/>
    <ds:schemaRef ds:uri="37615acb-bae3-4aba-96bd-7c3f245d8a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2089</Words>
  <Application>Microsoft Office PowerPoint</Application>
  <PresentationFormat>Widescreen</PresentationFormat>
  <Paragraphs>439</Paragraphs>
  <Slides>44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3" baseType="lpstr">
      <vt:lpstr>Arial</vt:lpstr>
      <vt:lpstr>Arial Black</vt:lpstr>
      <vt:lpstr>Graphik</vt:lpstr>
      <vt:lpstr>Graphik Regular</vt:lpstr>
      <vt:lpstr>GT Sectra Fine</vt:lpstr>
      <vt:lpstr>Palatino Linotype</vt:lpstr>
      <vt:lpstr>System Font</vt:lpstr>
      <vt:lpstr>Accenture 2020</vt:lpstr>
      <vt:lpstr>Content Layouts</vt:lpstr>
      <vt:lpstr>File Handling and Database Connectivity</vt:lpstr>
      <vt:lpstr>PowerPoint Presentation</vt:lpstr>
      <vt:lpstr>PowerPoint Presentation</vt:lpstr>
      <vt:lpstr>Python Directory and File Management</vt:lpstr>
      <vt:lpstr>PowerPoint Presentation</vt:lpstr>
      <vt:lpstr>Files</vt:lpstr>
      <vt:lpstr>Open File</vt:lpstr>
      <vt:lpstr>File opening modes</vt:lpstr>
      <vt:lpstr>File - Example</vt:lpstr>
      <vt:lpstr>Close File</vt:lpstr>
      <vt:lpstr>File reading and writing </vt:lpstr>
      <vt:lpstr>PowerPoint Presentation</vt:lpstr>
      <vt:lpstr>CSV Files</vt:lpstr>
      <vt:lpstr>CSV Example </vt:lpstr>
      <vt:lpstr>Read Write operations on different file formats</vt:lpstr>
      <vt:lpstr>File handling mcq questions</vt:lpstr>
      <vt:lpstr>File handling mcq questions</vt:lpstr>
      <vt:lpstr>File handling mcq questions</vt:lpstr>
      <vt:lpstr>File handling mcq questions</vt:lpstr>
      <vt:lpstr>File handling mcq questions</vt:lpstr>
      <vt:lpstr>File handling mcq questions</vt:lpstr>
      <vt:lpstr>File handling mcq questions</vt:lpstr>
      <vt:lpstr>PowerPoint Presentation</vt:lpstr>
      <vt:lpstr>Introduction to Database Usage Python</vt:lpstr>
      <vt:lpstr>mysql Database used in Python</vt:lpstr>
      <vt:lpstr>Installing DB Browser  </vt:lpstr>
      <vt:lpstr>Python database connection steps </vt:lpstr>
      <vt:lpstr>Python database connection Demo </vt:lpstr>
      <vt:lpstr>Cursor function  </vt:lpstr>
      <vt:lpstr>Python database connection Demo </vt:lpstr>
      <vt:lpstr>Python database connection Demo </vt:lpstr>
      <vt:lpstr>Python database connection Demo </vt:lpstr>
      <vt:lpstr>Python database connection with oracle </vt:lpstr>
      <vt:lpstr>Database connectivity mcq </vt:lpstr>
      <vt:lpstr>Database connectivity mcq </vt:lpstr>
      <vt:lpstr>Database connectivity mcq </vt:lpstr>
      <vt:lpstr>Database connectivity mcq </vt:lpstr>
      <vt:lpstr>Database connectivity mcq </vt:lpstr>
      <vt:lpstr>Database connectivity mcq </vt:lpstr>
      <vt:lpstr>Database connectivity mcq </vt:lpstr>
      <vt:lpstr>Database connectivity mcq </vt:lpstr>
      <vt:lpstr>Database connectivity mcq 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Hadoop</dc:title>
  <dc:creator>raju.chal</dc:creator>
  <cp:lastModifiedBy>Ranjan, Alok</cp:lastModifiedBy>
  <cp:revision>123</cp:revision>
  <dcterms:created xsi:type="dcterms:W3CDTF">2020-12-28T10:37:03Z</dcterms:created>
  <dcterms:modified xsi:type="dcterms:W3CDTF">2025-03-19T07:17:29Z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0x010100B4373C1DFE99C542902692310A528169</vt:lpwstr>
  </property>
</Properties>
</file>