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18"/>
  </p:notesMasterIdLst>
  <p:handoutMasterIdLst>
    <p:handoutMasterId r:id="rId19"/>
  </p:handoutMasterIdLst>
  <p:sldIdLst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336">
          <p15:clr>
            <a:srgbClr val="A4A3A4"/>
          </p15:clr>
        </p15:guide>
        <p15:guide id="5" pos="28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tali.s.shinde" initials="" lastIdx="2" clrIdx="0"/>
  <p:cmAuthor id="2" name="Accenture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F9933"/>
    <a:srgbClr val="FFCC66"/>
    <a:srgbClr val="3767FF"/>
    <a:srgbClr val="800000"/>
    <a:srgbClr val="993300"/>
    <a:srgbClr val="CC66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88724" autoAdjust="0"/>
  </p:normalViewPr>
  <p:slideViewPr>
    <p:cSldViewPr>
      <p:cViewPr varScale="1">
        <p:scale>
          <a:sx n="56" d="100"/>
          <a:sy n="56" d="100"/>
        </p:scale>
        <p:origin x="1596" y="48"/>
      </p:cViewPr>
      <p:guideLst>
        <p:guide orient="horz" pos="432"/>
        <p:guide orient="horz" pos="912"/>
        <p:guide orient="horz" pos="2928"/>
        <p:guide pos="336"/>
        <p:guide pos="2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>
        <p:scale>
          <a:sx n="100" d="100"/>
          <a:sy n="100" d="100"/>
        </p:scale>
        <p:origin x="-636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Alok" userId="d3f8a9ca-1926-4d2f-aa3f-8f88947fde44" providerId="ADAL" clId="{815330BA-6062-4CA4-90D4-C7EC10DDA6CE}"/>
    <pc:docChg chg="modSld">
      <pc:chgData name="Ranjan, Alok" userId="d3f8a9ca-1926-4d2f-aa3f-8f88947fde44" providerId="ADAL" clId="{815330BA-6062-4CA4-90D4-C7EC10DDA6CE}" dt="2025-03-24T16:52:23.677" v="1" actId="13926"/>
      <pc:docMkLst>
        <pc:docMk/>
      </pc:docMkLst>
      <pc:sldChg chg="modSp mod">
        <pc:chgData name="Ranjan, Alok" userId="d3f8a9ca-1926-4d2f-aa3f-8f88947fde44" providerId="ADAL" clId="{815330BA-6062-4CA4-90D4-C7EC10DDA6CE}" dt="2025-03-24T16:52:10.592" v="0" actId="13926"/>
        <pc:sldMkLst>
          <pc:docMk/>
          <pc:sldMk cId="0" sldId="539"/>
        </pc:sldMkLst>
        <pc:spChg chg="mod">
          <ac:chgData name="Ranjan, Alok" userId="d3f8a9ca-1926-4d2f-aa3f-8f88947fde44" providerId="ADAL" clId="{815330BA-6062-4CA4-90D4-C7EC10DDA6CE}" dt="2025-03-24T16:52:10.592" v="0" actId="13926"/>
          <ac:spMkLst>
            <pc:docMk/>
            <pc:sldMk cId="0" sldId="539"/>
            <ac:spMk id="22532" creationId="{B60200BD-6CFC-4802-868A-EFC483774714}"/>
          </ac:spMkLst>
        </pc:spChg>
      </pc:sldChg>
      <pc:sldChg chg="modSp mod">
        <pc:chgData name="Ranjan, Alok" userId="d3f8a9ca-1926-4d2f-aa3f-8f88947fde44" providerId="ADAL" clId="{815330BA-6062-4CA4-90D4-C7EC10DDA6CE}" dt="2025-03-24T16:52:23.677" v="1" actId="13926"/>
        <pc:sldMkLst>
          <pc:docMk/>
          <pc:sldMk cId="0" sldId="540"/>
        </pc:sldMkLst>
        <pc:spChg chg="mod">
          <ac:chgData name="Ranjan, Alok" userId="d3f8a9ca-1926-4d2f-aa3f-8f88947fde44" providerId="ADAL" clId="{815330BA-6062-4CA4-90D4-C7EC10DDA6CE}" dt="2025-03-24T16:52:23.677" v="1" actId="13926"/>
          <ac:spMkLst>
            <pc:docMk/>
            <pc:sldMk cId="0" sldId="540"/>
            <ac:spMk id="24580" creationId="{60BA79DF-79DE-4715-858C-14F1266233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630CA0B-9CD3-43A9-BAB0-28BCE8F2AC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733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180" tIns="51091" rIns="102180" bIns="51091" numCol="1" anchor="t" anchorCtr="0" compatLnSpc="1">
            <a:prstTxWarp prst="textNoShape">
              <a:avLst/>
            </a:prstTxWarp>
          </a:bodyPr>
          <a:lstStyle>
            <a:lvl1pPr defTabSz="1022350" eaLnBrk="1" hangingPunct="1"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UNIX and Shell Scripting (Z</a:t>
            </a:r>
            <a:r>
              <a:rPr lang="en-US">
                <a:solidFill>
                  <a:srgbClr val="000000"/>
                </a:solidFill>
              </a:rPr>
              <a:t>75088)</a:t>
            </a:r>
            <a:endParaRPr lang="en-US"/>
          </a:p>
          <a:p>
            <a:pPr>
              <a:defRPr/>
            </a:pPr>
            <a:r>
              <a:rPr lang="en-US"/>
              <a:t>Module 2: UNIX Operating System and Architecture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9C83419-4291-4C84-8BB7-29C4B3A622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38563" y="0"/>
            <a:ext cx="35766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180" tIns="51091" rIns="102180" bIns="51091" numCol="1" anchor="t" anchorCtr="0" compatLnSpc="1">
            <a:prstTxWarp prst="textNoShape">
              <a:avLst/>
            </a:prstTxWarp>
          </a:bodyPr>
          <a:lstStyle>
            <a:lvl1pPr algn="r" defTabSz="1022350" eaLnBrk="1" hangingPunct="1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UNIX and Shell Scripting_Module 1.ppt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E164E78-1448-450B-BC99-7C659AF8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7963"/>
            <a:ext cx="433546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180" tIns="51091" rIns="102180" bIns="51091" anchor="b"/>
          <a:lstStyle>
            <a:lvl1pPr defTabSz="10223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DC9EB4F4-1447-415E-9FDB-5F6D758D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9097963"/>
            <a:ext cx="29257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2180" tIns="51091" rIns="102180" bIns="51091" anchor="b"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DE8024D-9163-4422-91E1-E75EDFD0DF49}" type="slidenum">
              <a:rPr lang="en-US" altLang="en-US" sz="1000"/>
              <a:pPr algn="r" eaLnBrk="1" hangingPunct="1"/>
              <a:t>‹#›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3996C85E-67A3-4C68-8FD8-D29A16C644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CA328CD9-4AAA-47D0-AD64-338C8A8140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640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180" tIns="51091" rIns="102180" bIns="51091" numCol="1" anchor="t" anchorCtr="0" compatLnSpc="1">
            <a:prstTxWarp prst="textNoShape">
              <a:avLst/>
            </a:prstTxWarp>
          </a:bodyPr>
          <a:lstStyle>
            <a:lvl1pPr defTabSz="1022350" eaLnBrk="1" hangingPunct="1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UNIX and Shell Scripting (Z</a:t>
            </a:r>
            <a:r>
              <a:rPr lang="en-US" altLang="en-US">
                <a:solidFill>
                  <a:srgbClr val="000000"/>
                </a:solidFill>
              </a:rPr>
              <a:t>75088</a:t>
            </a:r>
            <a:r>
              <a:rPr lang="en-US" altLang="en-US"/>
              <a:t>)</a:t>
            </a:r>
          </a:p>
          <a:p>
            <a:pPr>
              <a:defRPr/>
            </a:pPr>
            <a:r>
              <a:rPr lang="en-US" altLang="en-US"/>
              <a:t>Module 2: UNIX Operating System Architecture</a:t>
            </a:r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AFCD7A3E-82F6-4A13-BA2D-6F9DE6F342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34956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180" tIns="51091" rIns="102180" bIns="51091" numCol="1" anchor="t" anchorCtr="0" compatLnSpc="1">
            <a:prstTxWarp prst="textNoShape">
              <a:avLst/>
            </a:prstTxWarp>
          </a:bodyPr>
          <a:lstStyle>
            <a:lvl1pPr algn="r" defTabSz="1022350" eaLnBrk="1" hangingPunct="1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UNIX and Shell Scripting_Module 2.ppt</a:t>
            </a:r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2A9F7894-F012-4DE4-B50B-65372A2A11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6575" y="4425950"/>
            <a:ext cx="6242050" cy="45354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96818" tIns="47560" rIns="96818" bIns="47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AF69A167-5581-4C31-8EAE-B9E51DCA7B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97963"/>
            <a:ext cx="43354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180" tIns="51091" rIns="102180" bIns="51091" numCol="1" anchor="b" anchorCtr="0" compatLnSpc="1">
            <a:prstTxWarp prst="textNoShape">
              <a:avLst/>
            </a:prstTxWarp>
          </a:bodyPr>
          <a:lstStyle>
            <a:lvl1pPr defTabSz="1022350"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pPr>
              <a:defRPr/>
            </a:pPr>
            <a:r>
              <a:rPr lang="en-US" altLang="en-US"/>
              <a:t>Copyright © 2009 Accenture All Rights Reserved.</a:t>
            </a:r>
          </a:p>
        </p:txBody>
      </p:sp>
      <p:sp>
        <p:nvSpPr>
          <p:cNvPr id="2070" name="Rectangle 22">
            <a:extLst>
              <a:ext uri="{FF2B5EF4-FFF2-40B4-BE49-F238E27FC236}">
                <a16:creationId xmlns:a16="http://schemas.microsoft.com/office/drawing/2014/main" id="{48587D24-DAB4-43BD-9753-51C31CD79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389438" y="9097963"/>
            <a:ext cx="29257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180" tIns="51091" rIns="102180" bIns="51091" numCol="1" anchor="b" anchorCtr="0" compatLnSpc="1">
            <a:prstTxWarp prst="textNoShape">
              <a:avLst/>
            </a:prstTxWarp>
          </a:bodyPr>
          <a:lstStyle>
            <a:lvl1pPr algn="r" defTabSz="1022350" eaLnBrk="1" hangingPunct="1">
              <a:defRPr sz="1000"/>
            </a:lvl1pPr>
          </a:lstStyle>
          <a:p>
            <a:fld id="{2166CC2D-AAD7-484B-881B-D8AB203CE9D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>
            <a:extLst>
              <a:ext uri="{FF2B5EF4-FFF2-40B4-BE49-F238E27FC236}">
                <a16:creationId xmlns:a16="http://schemas.microsoft.com/office/drawing/2014/main" id="{8313A58A-2971-4280-8ABD-55DAFA4210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7171" name="Rectangle 16">
            <a:extLst>
              <a:ext uri="{FF2B5EF4-FFF2-40B4-BE49-F238E27FC236}">
                <a16:creationId xmlns:a16="http://schemas.microsoft.com/office/drawing/2014/main" id="{3345BCCD-9F1C-4E80-95E9-7444FA4A98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7172" name="Rectangle 18">
            <a:extLst>
              <a:ext uri="{FF2B5EF4-FFF2-40B4-BE49-F238E27FC236}">
                <a16:creationId xmlns:a16="http://schemas.microsoft.com/office/drawing/2014/main" id="{0A0F42AD-BB11-4DE9-8B19-99750BD523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7173" name="Rectangle 19">
            <a:extLst>
              <a:ext uri="{FF2B5EF4-FFF2-40B4-BE49-F238E27FC236}">
                <a16:creationId xmlns:a16="http://schemas.microsoft.com/office/drawing/2014/main" id="{036C1A46-3FFA-485A-8353-CB503DBE1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3E7DC8-2C97-4727-9395-6ACEDA0A12D2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7174" name="Rectangle 10">
            <a:extLst>
              <a:ext uri="{FF2B5EF4-FFF2-40B4-BE49-F238E27FC236}">
                <a16:creationId xmlns:a16="http://schemas.microsoft.com/office/drawing/2014/main" id="{263FABC4-C072-466F-AEF9-19A8D4330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BDDBFB38-B385-4D25-B025-93B651C8E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Module Duration: 25 minutes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5">
            <a:extLst>
              <a:ext uri="{FF2B5EF4-FFF2-40B4-BE49-F238E27FC236}">
                <a16:creationId xmlns:a16="http://schemas.microsoft.com/office/drawing/2014/main" id="{11464636-2E70-4EF9-A16C-96EDAA734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25603" name="Rectangle 16">
            <a:extLst>
              <a:ext uri="{FF2B5EF4-FFF2-40B4-BE49-F238E27FC236}">
                <a16:creationId xmlns:a16="http://schemas.microsoft.com/office/drawing/2014/main" id="{5AF66D55-7DB7-4B95-8068-367468DEDD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25604" name="Rectangle 18">
            <a:extLst>
              <a:ext uri="{FF2B5EF4-FFF2-40B4-BE49-F238E27FC236}">
                <a16:creationId xmlns:a16="http://schemas.microsoft.com/office/drawing/2014/main" id="{F04D59D3-74CF-4D91-B784-2C4AE3F530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5605" name="Rectangle 19">
            <a:extLst>
              <a:ext uri="{FF2B5EF4-FFF2-40B4-BE49-F238E27FC236}">
                <a16:creationId xmlns:a16="http://schemas.microsoft.com/office/drawing/2014/main" id="{4062D892-D40E-4237-A8EC-921380E0B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E22941-D3FB-4B96-8A4F-E8A2A49EF1C4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C5C3F625-8278-459E-9DA8-A906068F7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C86E022B-5E07-48E5-B478-4B3DE51AA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endParaRPr lang="en-US" altLang="en-US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Additional Information: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Which one of the following is not a valid login shell?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Answer: 3. ssh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5">
            <a:extLst>
              <a:ext uri="{FF2B5EF4-FFF2-40B4-BE49-F238E27FC236}">
                <a16:creationId xmlns:a16="http://schemas.microsoft.com/office/drawing/2014/main" id="{46CF755A-8DD1-4E6F-9A01-D8BDC191C5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27651" name="Rectangle 16">
            <a:extLst>
              <a:ext uri="{FF2B5EF4-FFF2-40B4-BE49-F238E27FC236}">
                <a16:creationId xmlns:a16="http://schemas.microsoft.com/office/drawing/2014/main" id="{41B22B6E-970B-4F91-8A59-B2A588DC81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27652" name="Rectangle 18">
            <a:extLst>
              <a:ext uri="{FF2B5EF4-FFF2-40B4-BE49-F238E27FC236}">
                <a16:creationId xmlns:a16="http://schemas.microsoft.com/office/drawing/2014/main" id="{A8C67EC0-063E-4B13-A2C5-6B9BBC3BED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7653" name="Rectangle 19">
            <a:extLst>
              <a:ext uri="{FF2B5EF4-FFF2-40B4-BE49-F238E27FC236}">
                <a16:creationId xmlns:a16="http://schemas.microsoft.com/office/drawing/2014/main" id="{49FE2FBC-86D5-49C2-B158-F17FAFCAD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DA80B7-6909-4665-881D-9E8876738567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BCFFE595-1D0E-4DD4-A050-4E92AE145E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C9DC75D8-52B1-4393-82AC-6284BC07D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State whether the following statements are True or False: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Answer: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	1. True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Arial" panose="020B0604020202020204" pitchFamily="34" charset="0"/>
              </a:rPr>
              <a:t>	2. True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5">
            <a:extLst>
              <a:ext uri="{FF2B5EF4-FFF2-40B4-BE49-F238E27FC236}">
                <a16:creationId xmlns:a16="http://schemas.microsoft.com/office/drawing/2014/main" id="{12C04C0A-E7E9-4203-A815-50F705762E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29699" name="Rectangle 16">
            <a:extLst>
              <a:ext uri="{FF2B5EF4-FFF2-40B4-BE49-F238E27FC236}">
                <a16:creationId xmlns:a16="http://schemas.microsoft.com/office/drawing/2014/main" id="{C3B6C5AA-0718-4EE8-BB7B-AF9594E0FC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29700" name="Rectangle 18">
            <a:extLst>
              <a:ext uri="{FF2B5EF4-FFF2-40B4-BE49-F238E27FC236}">
                <a16:creationId xmlns:a16="http://schemas.microsoft.com/office/drawing/2014/main" id="{1CB24A8B-4593-4FD1-A8D4-9E6CA62D85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9701" name="Rectangle 19">
            <a:extLst>
              <a:ext uri="{FF2B5EF4-FFF2-40B4-BE49-F238E27FC236}">
                <a16:creationId xmlns:a16="http://schemas.microsoft.com/office/drawing/2014/main" id="{07719B06-F283-4877-A652-A611DBD2F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6B51F-975F-44E0-8623-E8F284D0F8E0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29702" name="Rectangle 8">
            <a:extLst>
              <a:ext uri="{FF2B5EF4-FFF2-40B4-BE49-F238E27FC236}">
                <a16:creationId xmlns:a16="http://schemas.microsoft.com/office/drawing/2014/main" id="{CC89F0C6-335E-43A4-9F88-6BF18F3E0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9">
            <a:extLst>
              <a:ext uri="{FF2B5EF4-FFF2-40B4-BE49-F238E27FC236}">
                <a16:creationId xmlns:a16="http://schemas.microsoft.com/office/drawing/2014/main" id="{5E97E0DC-8F71-4A39-A7EB-B9A9755DB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3DA42256-B6B9-4523-85F5-4A8EA68AB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4959248D-E12C-4737-AE8E-52BB60229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Key Message(s): NA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Additional Information: NA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A3A042C-B8D5-4E68-8BBE-705EBFC02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8C0FE8-619F-48D8-B9B2-87D433FF2C6E}" type="slidenum">
              <a:rPr lang="en-US" altLang="en-US" sz="1000">
                <a:cs typeface="Arial" panose="020B0604020202020204" pitchFamily="34" charset="0"/>
              </a:rPr>
              <a:pPr/>
              <a:t>13</a:t>
            </a:fld>
            <a:endParaRPr lang="en-US" altLang="en-US" sz="1000">
              <a:cs typeface="Arial" panose="020B0604020202020204" pitchFamily="34" charset="0"/>
            </a:endParaRPr>
          </a:p>
        </p:txBody>
      </p:sp>
      <p:sp>
        <p:nvSpPr>
          <p:cNvPr id="31749" name="Date Placeholder 5">
            <a:extLst>
              <a:ext uri="{FF2B5EF4-FFF2-40B4-BE49-F238E27FC236}">
                <a16:creationId xmlns:a16="http://schemas.microsoft.com/office/drawing/2014/main" id="{E4C2C5C4-6272-42A3-B7BC-7C9FB8445C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59263" y="0"/>
            <a:ext cx="25971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cs typeface="Arial" panose="020B0604020202020204" pitchFamily="34" charset="0"/>
              </a:rPr>
              <a:t>ADF_2.0_Testing_M02_Intro_to_SDLC.pptx</a:t>
            </a:r>
          </a:p>
        </p:txBody>
      </p:sp>
      <p:sp>
        <p:nvSpPr>
          <p:cNvPr id="31750" name="Header Placeholder 4">
            <a:extLst>
              <a:ext uri="{FF2B5EF4-FFF2-40B4-BE49-F238E27FC236}">
                <a16:creationId xmlns:a16="http://schemas.microsoft.com/office/drawing/2014/main" id="{D82DAC03-6B18-48E9-ADA7-AFEC1DFAC21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38846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cs typeface="Arial" panose="020B0604020202020204" pitchFamily="34" charset="0"/>
              </a:rPr>
              <a:t>Application Delivery Fundamentals (ADF) 2.0: Testing</a:t>
            </a:r>
          </a:p>
          <a:p>
            <a:pPr eaLnBrk="1" hangingPunct="1"/>
            <a:r>
              <a:rPr lang="en-US" altLang="en-US" sz="1200">
                <a:cs typeface="Arial" panose="020B0604020202020204" pitchFamily="34" charset="0"/>
              </a:rPr>
              <a:t>Module 02: Introduction to Software Development Life Cycle (SDLC)</a:t>
            </a:r>
          </a:p>
        </p:txBody>
      </p:sp>
      <p:sp>
        <p:nvSpPr>
          <p:cNvPr id="31751" name="Footer Placeholder 5">
            <a:extLst>
              <a:ext uri="{FF2B5EF4-FFF2-40B4-BE49-F238E27FC236}">
                <a16:creationId xmlns:a16="http://schemas.microsoft.com/office/drawing/2014/main" id="{408C0324-A354-448C-A43A-5ED61B3F16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4321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cs typeface="Arial" panose="020B0604020202020204" pitchFamily="34" charset="0"/>
              </a:rPr>
              <a:t>Copyright © 2013 Accenture All Rights Reserved.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>
            <a:extLst>
              <a:ext uri="{FF2B5EF4-FFF2-40B4-BE49-F238E27FC236}">
                <a16:creationId xmlns:a16="http://schemas.microsoft.com/office/drawing/2014/main" id="{A8774E5E-56D1-4021-887D-4F313AF494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9219" name="Rectangle 16">
            <a:extLst>
              <a:ext uri="{FF2B5EF4-FFF2-40B4-BE49-F238E27FC236}">
                <a16:creationId xmlns:a16="http://schemas.microsoft.com/office/drawing/2014/main" id="{0D49CECB-35DB-4B9B-95F6-31D91AB90F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9220" name="Rectangle 18">
            <a:extLst>
              <a:ext uri="{FF2B5EF4-FFF2-40B4-BE49-F238E27FC236}">
                <a16:creationId xmlns:a16="http://schemas.microsoft.com/office/drawing/2014/main" id="{6B240E60-45C1-4C21-BB66-21882A8972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9221" name="Rectangle 19">
            <a:extLst>
              <a:ext uri="{FF2B5EF4-FFF2-40B4-BE49-F238E27FC236}">
                <a16:creationId xmlns:a16="http://schemas.microsoft.com/office/drawing/2014/main" id="{A92BD388-8C85-4445-BBDC-D360FA362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C102D8-D5D4-4168-B224-C59A23B9D2E5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sp>
        <p:nvSpPr>
          <p:cNvPr id="9222" name="Rectangle 8">
            <a:extLst>
              <a:ext uri="{FF2B5EF4-FFF2-40B4-BE49-F238E27FC236}">
                <a16:creationId xmlns:a16="http://schemas.microsoft.com/office/drawing/2014/main" id="{7825DAEE-6A11-4F9E-83B6-9EF8B874E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3" name="Rectangle 9">
            <a:extLst>
              <a:ext uri="{FF2B5EF4-FFF2-40B4-BE49-F238E27FC236}">
                <a16:creationId xmlns:a16="http://schemas.microsoft.com/office/drawing/2014/main" id="{4FC69DF1-1319-4337-A4E6-C033EBC91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5">
            <a:extLst>
              <a:ext uri="{FF2B5EF4-FFF2-40B4-BE49-F238E27FC236}">
                <a16:creationId xmlns:a16="http://schemas.microsoft.com/office/drawing/2014/main" id="{AF9B3CDD-B2DB-44D9-866C-6B383C8908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11267" name="Rectangle 16">
            <a:extLst>
              <a:ext uri="{FF2B5EF4-FFF2-40B4-BE49-F238E27FC236}">
                <a16:creationId xmlns:a16="http://schemas.microsoft.com/office/drawing/2014/main" id="{B90E87C7-BEFB-4ED9-98A4-51B25A081E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11268" name="Rectangle 18">
            <a:extLst>
              <a:ext uri="{FF2B5EF4-FFF2-40B4-BE49-F238E27FC236}">
                <a16:creationId xmlns:a16="http://schemas.microsoft.com/office/drawing/2014/main" id="{5ACCA525-1C34-47C3-9586-2438728658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11269" name="Rectangle 19">
            <a:extLst>
              <a:ext uri="{FF2B5EF4-FFF2-40B4-BE49-F238E27FC236}">
                <a16:creationId xmlns:a16="http://schemas.microsoft.com/office/drawing/2014/main" id="{D89726B9-7A5E-4C5A-A7B8-83E33693A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C5F3D-574E-43D5-8275-D122E085E2C3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11270" name="Rectangle 9">
            <a:extLst>
              <a:ext uri="{FF2B5EF4-FFF2-40B4-BE49-F238E27FC236}">
                <a16:creationId xmlns:a16="http://schemas.microsoft.com/office/drawing/2014/main" id="{75850FB6-1086-400E-B4BE-D9711CF17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1" name="Rectangle 10">
            <a:extLst>
              <a:ext uri="{FF2B5EF4-FFF2-40B4-BE49-F238E27FC236}">
                <a16:creationId xmlns:a16="http://schemas.microsoft.com/office/drawing/2014/main" id="{EFD11C05-4BFC-4ACB-B258-93EA3AE79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Briefly review the agenda.</a:t>
            </a:r>
          </a:p>
          <a:p>
            <a:pPr eaLnBrk="1" hangingPunct="1"/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>
            <a:extLst>
              <a:ext uri="{FF2B5EF4-FFF2-40B4-BE49-F238E27FC236}">
                <a16:creationId xmlns:a16="http://schemas.microsoft.com/office/drawing/2014/main" id="{23379DF2-139D-48BD-B93F-29FC0E9A9C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13315" name="Rectangle 16">
            <a:extLst>
              <a:ext uri="{FF2B5EF4-FFF2-40B4-BE49-F238E27FC236}">
                <a16:creationId xmlns:a16="http://schemas.microsoft.com/office/drawing/2014/main" id="{D0A12FE3-FFB4-4558-AF8F-D4B6893023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13316" name="Rectangle 18">
            <a:extLst>
              <a:ext uri="{FF2B5EF4-FFF2-40B4-BE49-F238E27FC236}">
                <a16:creationId xmlns:a16="http://schemas.microsoft.com/office/drawing/2014/main" id="{CD5BA682-C3BD-4503-9035-A6859B1DE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13317" name="Rectangle 19">
            <a:extLst>
              <a:ext uri="{FF2B5EF4-FFF2-40B4-BE49-F238E27FC236}">
                <a16:creationId xmlns:a16="http://schemas.microsoft.com/office/drawing/2014/main" id="{4A449745-3E2C-4804-9006-58D42C480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1103D7-321C-4B64-90D7-A8A94AA10952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13318" name="Rectangle 8">
            <a:extLst>
              <a:ext uri="{FF2B5EF4-FFF2-40B4-BE49-F238E27FC236}">
                <a16:creationId xmlns:a16="http://schemas.microsoft.com/office/drawing/2014/main" id="{06FB8708-C001-4FBC-9830-4CFE2B49A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9E79D285-A76E-4F7C-B76A-B20BA0E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Use Flip-chart for the discussion and student opinions.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5">
            <a:extLst>
              <a:ext uri="{FF2B5EF4-FFF2-40B4-BE49-F238E27FC236}">
                <a16:creationId xmlns:a16="http://schemas.microsoft.com/office/drawing/2014/main" id="{48B99C92-A439-49D2-AA3F-0B8D8897F3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15363" name="Rectangle 16">
            <a:extLst>
              <a:ext uri="{FF2B5EF4-FFF2-40B4-BE49-F238E27FC236}">
                <a16:creationId xmlns:a16="http://schemas.microsoft.com/office/drawing/2014/main" id="{18958EAF-146A-4F52-9CC7-7A84C1296B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15364" name="Rectangle 18">
            <a:extLst>
              <a:ext uri="{FF2B5EF4-FFF2-40B4-BE49-F238E27FC236}">
                <a16:creationId xmlns:a16="http://schemas.microsoft.com/office/drawing/2014/main" id="{97D27B7C-3442-4555-B67D-018247AD54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15365" name="Rectangle 19">
            <a:extLst>
              <a:ext uri="{FF2B5EF4-FFF2-40B4-BE49-F238E27FC236}">
                <a16:creationId xmlns:a16="http://schemas.microsoft.com/office/drawing/2014/main" id="{E9EFBC44-D593-4D77-A69E-2D6EFEEB1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8FB64A-E33C-4EC6-AD9C-639ED169CBB5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15366" name="Rectangle 8">
            <a:extLst>
              <a:ext uri="{FF2B5EF4-FFF2-40B4-BE49-F238E27FC236}">
                <a16:creationId xmlns:a16="http://schemas.microsoft.com/office/drawing/2014/main" id="{C0E00626-3989-4B1F-B265-35DEA1EFD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9">
            <a:extLst>
              <a:ext uri="{FF2B5EF4-FFF2-40B4-BE49-F238E27FC236}">
                <a16:creationId xmlns:a16="http://schemas.microsoft.com/office/drawing/2014/main" id="{F140B6DA-5A9C-48A1-856E-F7CCF789F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Instructor needs to demonstrate login into a UNIX system.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Instructor needs to execute these commands on command prompt to demonstrate their use.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Participants need to execute those commands along with the instructor to understand them.</a:t>
            </a:r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>
            <a:extLst>
              <a:ext uri="{FF2B5EF4-FFF2-40B4-BE49-F238E27FC236}">
                <a16:creationId xmlns:a16="http://schemas.microsoft.com/office/drawing/2014/main" id="{C0E75E9D-7B03-4F19-AB36-75FCD98CBB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17411" name="Rectangle 16">
            <a:extLst>
              <a:ext uri="{FF2B5EF4-FFF2-40B4-BE49-F238E27FC236}">
                <a16:creationId xmlns:a16="http://schemas.microsoft.com/office/drawing/2014/main" id="{FF15B433-CEA3-448F-B77D-B7A66E71FF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17412" name="Rectangle 18">
            <a:extLst>
              <a:ext uri="{FF2B5EF4-FFF2-40B4-BE49-F238E27FC236}">
                <a16:creationId xmlns:a16="http://schemas.microsoft.com/office/drawing/2014/main" id="{9C888D7A-AD4B-492D-984D-4389DF40C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17413" name="Rectangle 19">
            <a:extLst>
              <a:ext uri="{FF2B5EF4-FFF2-40B4-BE49-F238E27FC236}">
                <a16:creationId xmlns:a16="http://schemas.microsoft.com/office/drawing/2014/main" id="{1117BA56-1567-45E3-8E15-CDA5DDE1B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9F2365-DC90-4972-86BB-AC1736C20EF2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17414" name="Rectangle 11">
            <a:extLst>
              <a:ext uri="{FF2B5EF4-FFF2-40B4-BE49-F238E27FC236}">
                <a16:creationId xmlns:a16="http://schemas.microsoft.com/office/drawing/2014/main" id="{3CD4CC00-52BE-4D7A-AF59-11F410A67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5" name="Rectangle 12">
            <a:extLst>
              <a:ext uri="{FF2B5EF4-FFF2-40B4-BE49-F238E27FC236}">
                <a16:creationId xmlns:a16="http://schemas.microsoft.com/office/drawing/2014/main" id="{9CEA4905-3477-4A89-A09F-C76DF684F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Faculty needs to demonstrate and then map with respect to the login flow.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5">
            <a:extLst>
              <a:ext uri="{FF2B5EF4-FFF2-40B4-BE49-F238E27FC236}">
                <a16:creationId xmlns:a16="http://schemas.microsoft.com/office/drawing/2014/main" id="{4D1C58F8-EF6B-4968-AF3B-BB7A6777B7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19459" name="Rectangle 16">
            <a:extLst>
              <a:ext uri="{FF2B5EF4-FFF2-40B4-BE49-F238E27FC236}">
                <a16:creationId xmlns:a16="http://schemas.microsoft.com/office/drawing/2014/main" id="{C9D16ADE-916A-42EE-8AE8-D87F055786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19460" name="Rectangle 18">
            <a:extLst>
              <a:ext uri="{FF2B5EF4-FFF2-40B4-BE49-F238E27FC236}">
                <a16:creationId xmlns:a16="http://schemas.microsoft.com/office/drawing/2014/main" id="{CCB03137-4F1F-4BF8-A526-2092994D70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19461" name="Rectangle 19">
            <a:extLst>
              <a:ext uri="{FF2B5EF4-FFF2-40B4-BE49-F238E27FC236}">
                <a16:creationId xmlns:a16="http://schemas.microsoft.com/office/drawing/2014/main" id="{25E09A38-612F-44F2-97C9-6249FC103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D49496-225F-4026-B45F-FB3EB020713F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19462" name="Rectangle 11">
            <a:extLst>
              <a:ext uri="{FF2B5EF4-FFF2-40B4-BE49-F238E27FC236}">
                <a16:creationId xmlns:a16="http://schemas.microsoft.com/office/drawing/2014/main" id="{8F6B4493-27D6-4750-8008-DA9DB3505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12">
            <a:extLst>
              <a:ext uri="{FF2B5EF4-FFF2-40B4-BE49-F238E27FC236}">
                <a16:creationId xmlns:a16="http://schemas.microsoft.com/office/drawing/2014/main" id="{48C0CAFF-1B64-4253-9236-C89561E26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endParaRPr lang="en-US" altLang="en-US" b="1">
              <a:latin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Faculty needs to demonstrate and then map with respect to the login flow.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5">
            <a:extLst>
              <a:ext uri="{FF2B5EF4-FFF2-40B4-BE49-F238E27FC236}">
                <a16:creationId xmlns:a16="http://schemas.microsoft.com/office/drawing/2014/main" id="{93477793-D22C-46E8-BEA1-4251F0918A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21507" name="Rectangle 16">
            <a:extLst>
              <a:ext uri="{FF2B5EF4-FFF2-40B4-BE49-F238E27FC236}">
                <a16:creationId xmlns:a16="http://schemas.microsoft.com/office/drawing/2014/main" id="{1EB10364-354D-41D1-8D09-1A1590EC0B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21508" name="Rectangle 18">
            <a:extLst>
              <a:ext uri="{FF2B5EF4-FFF2-40B4-BE49-F238E27FC236}">
                <a16:creationId xmlns:a16="http://schemas.microsoft.com/office/drawing/2014/main" id="{506A6086-7FF6-48D8-A546-325D43CDB7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1509" name="Rectangle 19">
            <a:extLst>
              <a:ext uri="{FF2B5EF4-FFF2-40B4-BE49-F238E27FC236}">
                <a16:creationId xmlns:a16="http://schemas.microsoft.com/office/drawing/2014/main" id="{418503A4-92FE-4F83-9D0C-29911EC42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81A25-4243-46CC-82C1-F12194A4BF85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21510" name="Rectangle 4">
            <a:extLst>
              <a:ext uri="{FF2B5EF4-FFF2-40B4-BE49-F238E27FC236}">
                <a16:creationId xmlns:a16="http://schemas.microsoft.com/office/drawing/2014/main" id="{B0105350-7518-44F3-BC69-F88B7E09D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5">
            <a:extLst>
              <a:ext uri="{FF2B5EF4-FFF2-40B4-BE49-F238E27FC236}">
                <a16:creationId xmlns:a16="http://schemas.microsoft.com/office/drawing/2014/main" id="{2C9D4975-EAF8-42E7-A145-328BFADCC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Key Message(s):</a:t>
            </a:r>
          </a:p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Additional Information:</a:t>
            </a:r>
          </a:p>
          <a:p>
            <a:pPr lvl="1"/>
            <a:r>
              <a:rPr lang="en-US" altLang="en-US">
                <a:latin typeface="Arial" panose="020B0604020202020204" pitchFamily="34" charset="0"/>
              </a:rPr>
              <a:t>Faculty needs to demonstrate and then map with respect to the login flow.</a:t>
            </a:r>
            <a:endParaRPr lang="en-US" altLang="en-US" b="1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Instructor needs to talk about the various processes getting invoked during user login.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Add an alias (say ll) for ls –lrt in the .bash_profile file.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Add an alias (say ps) for ps –aef in the .bash_profile file.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Source the file and show the use of alias.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Explain that this is how we can customize the environment.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>
            <a:extLst>
              <a:ext uri="{FF2B5EF4-FFF2-40B4-BE49-F238E27FC236}">
                <a16:creationId xmlns:a16="http://schemas.microsoft.com/office/drawing/2014/main" id="{A35AC813-0F18-408C-8232-5D7DDB394C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3: UNIX Process</a:t>
            </a:r>
          </a:p>
        </p:txBody>
      </p:sp>
      <p:sp>
        <p:nvSpPr>
          <p:cNvPr id="23555" name="Rectangle 16">
            <a:extLst>
              <a:ext uri="{FF2B5EF4-FFF2-40B4-BE49-F238E27FC236}">
                <a16:creationId xmlns:a16="http://schemas.microsoft.com/office/drawing/2014/main" id="{78F46A9C-D15F-4CFA-BA33-2A2B140DB7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3.ppt</a:t>
            </a:r>
          </a:p>
        </p:txBody>
      </p:sp>
      <p:sp>
        <p:nvSpPr>
          <p:cNvPr id="23556" name="Rectangle 18">
            <a:extLst>
              <a:ext uri="{FF2B5EF4-FFF2-40B4-BE49-F238E27FC236}">
                <a16:creationId xmlns:a16="http://schemas.microsoft.com/office/drawing/2014/main" id="{F075DBC0-7E1B-451A-8265-21429FCFF6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3557" name="Rectangle 19">
            <a:extLst>
              <a:ext uri="{FF2B5EF4-FFF2-40B4-BE49-F238E27FC236}">
                <a16:creationId xmlns:a16="http://schemas.microsoft.com/office/drawing/2014/main" id="{9F7B30AA-FA46-4404-9D23-3D30D4CFE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312C50-4E3F-4490-9F93-3D50DF9BEE75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23558" name="Rectangle 10">
            <a:extLst>
              <a:ext uri="{FF2B5EF4-FFF2-40B4-BE49-F238E27FC236}">
                <a16:creationId xmlns:a16="http://schemas.microsoft.com/office/drawing/2014/main" id="{89990300-B104-4EBA-B00A-17378567F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11">
            <a:extLst>
              <a:ext uri="{FF2B5EF4-FFF2-40B4-BE49-F238E27FC236}">
                <a16:creationId xmlns:a16="http://schemas.microsoft.com/office/drawing/2014/main" id="{F806F296-7185-4214-9265-6A5AB368A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Key Message(s):</a:t>
            </a:r>
          </a:p>
          <a:p>
            <a:pPr lvl="1" eaLnBrk="1" hangingPunct="1"/>
            <a:endParaRPr lang="en-US" altLang="en-US" b="1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</a:rPr>
              <a:t>Additional Information: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Which is the first process initiated by Kernel, when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a UNIX system is Bootstrapped</a:t>
            </a:r>
            <a:r>
              <a:rPr lang="en-US" altLang="en-US" dirty="0">
                <a:latin typeface="Arial" panose="020B0604020202020204" pitchFamily="34" charset="0"/>
              </a:rPr>
              <a:t>?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Answer: 3. </a:t>
            </a:r>
            <a:r>
              <a:rPr lang="en-US" altLang="en-US" dirty="0" err="1">
                <a:latin typeface="Arial" panose="020B0604020202020204" pitchFamily="34" charset="0"/>
              </a:rPr>
              <a:t>init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TS_2x_black">
            <a:extLst>
              <a:ext uri="{FF2B5EF4-FFF2-40B4-BE49-F238E27FC236}">
                <a16:creationId xmlns:a16="http://schemas.microsoft.com/office/drawing/2014/main" id="{2B718FE9-B58B-4731-BBAA-F04DE710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A4_Code_2 [Converted])pool blue">
            <a:extLst>
              <a:ext uri="{FF2B5EF4-FFF2-40B4-BE49-F238E27FC236}">
                <a16:creationId xmlns:a16="http://schemas.microsoft.com/office/drawing/2014/main" id="{E8540C5D-8DC4-469F-BE28-93957F23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9205ACAE-76ED-4673-88FF-09705284E9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400050"/>
            <a:ext cx="9144000" cy="72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AC634C17-DF81-47C5-BA07-5F83D01563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0013"/>
            <a:ext cx="1866900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F211FE50-4A17-4388-856E-C4C3B04A81D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575"/>
            <a:ext cx="83502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C1CC9F7E-4807-4168-8755-7F8A72034536}"/>
              </a:ext>
            </a:extLst>
          </p:cNvPr>
          <p:cNvSpPr txBox="1"/>
          <p:nvPr userDrawn="1"/>
        </p:nvSpPr>
        <p:spPr>
          <a:xfrm>
            <a:off x="2514600" y="6491288"/>
            <a:ext cx="3986213" cy="138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051">
              <a:defRPr/>
            </a:pPr>
            <a:r>
              <a:rPr lang="en-US" sz="900" dirty="0">
                <a:solidFill>
                  <a:schemeClr val="tx2"/>
                </a:solidFill>
              </a:rPr>
              <a:t>Copyright © 2017 Accenture  All rights reserved.</a:t>
            </a:r>
            <a:endParaRPr lang="en-AU" sz="900" dirty="0">
              <a:solidFill>
                <a:schemeClr val="tx2"/>
              </a:solidFill>
            </a:endParaRP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3E0B8168-4172-4BC5-8CAB-13A687FC103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52400" y="6400800"/>
            <a:ext cx="981075" cy="260350"/>
            <a:chOff x="1720" y="2492"/>
            <a:chExt cx="1923" cy="51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BDDDD75-849F-4A29-992C-13F80674E7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40" y="2492"/>
              <a:ext cx="190" cy="203"/>
            </a:xfrm>
            <a:custGeom>
              <a:avLst/>
              <a:gdLst>
                <a:gd name="T0" fmla="*/ 0 w 191"/>
                <a:gd name="T1" fmla="*/ 143 h 202"/>
                <a:gd name="T2" fmla="*/ 112 w 191"/>
                <a:gd name="T3" fmla="*/ 104 h 202"/>
                <a:gd name="T4" fmla="*/ 0 w 191"/>
                <a:gd name="T5" fmla="*/ 59 h 202"/>
                <a:gd name="T6" fmla="*/ 0 w 191"/>
                <a:gd name="T7" fmla="*/ 0 h 202"/>
                <a:gd name="T8" fmla="*/ 191 w 191"/>
                <a:gd name="T9" fmla="*/ 77 h 202"/>
                <a:gd name="T10" fmla="*/ 191 w 191"/>
                <a:gd name="T11" fmla="*/ 125 h 202"/>
                <a:gd name="T12" fmla="*/ 0 w 191"/>
                <a:gd name="T13" fmla="*/ 202 h 202"/>
                <a:gd name="T14" fmla="*/ 0 w 191"/>
                <a:gd name="T15" fmla="*/ 14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202">
                  <a:moveTo>
                    <a:pt x="0" y="143"/>
                  </a:moveTo>
                  <a:lnTo>
                    <a:pt x="112" y="104"/>
                  </a:lnTo>
                  <a:lnTo>
                    <a:pt x="0" y="59"/>
                  </a:lnTo>
                  <a:lnTo>
                    <a:pt x="0" y="0"/>
                  </a:lnTo>
                  <a:lnTo>
                    <a:pt x="191" y="77"/>
                  </a:lnTo>
                  <a:lnTo>
                    <a:pt x="191" y="125"/>
                  </a:lnTo>
                  <a:lnTo>
                    <a:pt x="0" y="202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0DFF93-5026-4DCF-9D46-E8FD39EB98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0" y="2710"/>
              <a:ext cx="1923" cy="293"/>
            </a:xfrm>
            <a:custGeom>
              <a:avLst/>
              <a:gdLst>
                <a:gd name="T0" fmla="*/ 0 w 653"/>
                <a:gd name="T1" fmla="*/ 76 h 99"/>
                <a:gd name="T2" fmla="*/ 45 w 653"/>
                <a:gd name="T3" fmla="*/ 48 h 99"/>
                <a:gd name="T4" fmla="*/ 2 w 653"/>
                <a:gd name="T5" fmla="*/ 46 h 99"/>
                <a:gd name="T6" fmla="*/ 66 w 653"/>
                <a:gd name="T7" fmla="*/ 98 h 99"/>
                <a:gd name="T8" fmla="*/ 25 w 653"/>
                <a:gd name="T9" fmla="*/ 99 h 99"/>
                <a:gd name="T10" fmla="*/ 37 w 653"/>
                <a:gd name="T11" fmla="*/ 66 h 99"/>
                <a:gd name="T12" fmla="*/ 31 w 653"/>
                <a:gd name="T13" fmla="*/ 85 h 99"/>
                <a:gd name="T14" fmla="*/ 78 w 653"/>
                <a:gd name="T15" fmla="*/ 61 h 99"/>
                <a:gd name="T16" fmla="*/ 147 w 653"/>
                <a:gd name="T17" fmla="*/ 49 h 99"/>
                <a:gd name="T18" fmla="*/ 99 w 653"/>
                <a:gd name="T19" fmla="*/ 59 h 99"/>
                <a:gd name="T20" fmla="*/ 128 w 653"/>
                <a:gd name="T21" fmla="*/ 70 h 99"/>
                <a:gd name="T22" fmla="*/ 192 w 653"/>
                <a:gd name="T23" fmla="*/ 99 h 99"/>
                <a:gd name="T24" fmla="*/ 192 w 653"/>
                <a:gd name="T25" fmla="*/ 21 h 99"/>
                <a:gd name="T26" fmla="*/ 193 w 653"/>
                <a:gd name="T27" fmla="*/ 37 h 99"/>
                <a:gd name="T28" fmla="*/ 193 w 653"/>
                <a:gd name="T29" fmla="*/ 84 h 99"/>
                <a:gd name="T30" fmla="*/ 192 w 653"/>
                <a:gd name="T31" fmla="*/ 99 h 99"/>
                <a:gd name="T32" fmla="*/ 234 w 653"/>
                <a:gd name="T33" fmla="*/ 60 h 99"/>
                <a:gd name="T34" fmla="*/ 305 w 653"/>
                <a:gd name="T35" fmla="*/ 65 h 99"/>
                <a:gd name="T36" fmla="*/ 285 w 653"/>
                <a:gd name="T37" fmla="*/ 74 h 99"/>
                <a:gd name="T38" fmla="*/ 256 w 653"/>
                <a:gd name="T39" fmla="*/ 51 h 99"/>
                <a:gd name="T40" fmla="*/ 256 w 653"/>
                <a:gd name="T41" fmla="*/ 51 h 99"/>
                <a:gd name="T42" fmla="*/ 339 w 653"/>
                <a:gd name="T43" fmla="*/ 34 h 99"/>
                <a:gd name="T44" fmla="*/ 384 w 653"/>
                <a:gd name="T45" fmla="*/ 98 h 99"/>
                <a:gd name="T46" fmla="*/ 352 w 653"/>
                <a:gd name="T47" fmla="*/ 38 h 99"/>
                <a:gd name="T48" fmla="*/ 317 w 653"/>
                <a:gd name="T49" fmla="*/ 98 h 99"/>
                <a:gd name="T50" fmla="*/ 423 w 653"/>
                <a:gd name="T51" fmla="*/ 23 h 99"/>
                <a:gd name="T52" fmla="*/ 423 w 653"/>
                <a:gd name="T53" fmla="*/ 38 h 99"/>
                <a:gd name="T54" fmla="*/ 438 w 653"/>
                <a:gd name="T55" fmla="*/ 81 h 99"/>
                <a:gd name="T56" fmla="*/ 402 w 653"/>
                <a:gd name="T57" fmla="*/ 76 h 99"/>
                <a:gd name="T58" fmla="*/ 393 w 653"/>
                <a:gd name="T59" fmla="*/ 23 h 99"/>
                <a:gd name="T60" fmla="*/ 423 w 653"/>
                <a:gd name="T61" fmla="*/ 0 h 99"/>
                <a:gd name="T62" fmla="*/ 496 w 653"/>
                <a:gd name="T63" fmla="*/ 87 h 99"/>
                <a:gd name="T64" fmla="*/ 451 w 653"/>
                <a:gd name="T65" fmla="*/ 23 h 99"/>
                <a:gd name="T66" fmla="*/ 483 w 653"/>
                <a:gd name="T67" fmla="*/ 83 h 99"/>
                <a:gd name="T68" fmla="*/ 517 w 653"/>
                <a:gd name="T69" fmla="*/ 23 h 99"/>
                <a:gd name="T70" fmla="*/ 553 w 653"/>
                <a:gd name="T71" fmla="*/ 23 h 99"/>
                <a:gd name="T72" fmla="*/ 576 w 653"/>
                <a:gd name="T73" fmla="*/ 42 h 99"/>
                <a:gd name="T74" fmla="*/ 532 w 653"/>
                <a:gd name="T75" fmla="*/ 98 h 99"/>
                <a:gd name="T76" fmla="*/ 582 w 653"/>
                <a:gd name="T77" fmla="*/ 61 h 99"/>
                <a:gd name="T78" fmla="*/ 653 w 653"/>
                <a:gd name="T79" fmla="*/ 56 h 99"/>
                <a:gd name="T80" fmla="*/ 619 w 653"/>
                <a:gd name="T81" fmla="*/ 84 h 99"/>
                <a:gd name="T82" fmla="*/ 619 w 653"/>
                <a:gd name="T83" fmla="*/ 99 h 99"/>
                <a:gd name="T84" fmla="*/ 618 w 653"/>
                <a:gd name="T85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3" h="99">
                  <a:moveTo>
                    <a:pt x="25" y="99"/>
                  </a:moveTo>
                  <a:cubicBezTo>
                    <a:pt x="11" y="99"/>
                    <a:pt x="0" y="93"/>
                    <a:pt x="0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29"/>
                    <a:pt x="17" y="21"/>
                    <a:pt x="35" y="21"/>
                  </a:cubicBezTo>
                  <a:cubicBezTo>
                    <a:pt x="53" y="21"/>
                    <a:pt x="66" y="29"/>
                    <a:pt x="66" y="4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2" y="95"/>
                    <a:pt x="35" y="99"/>
                    <a:pt x="25" y="99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8"/>
                    <a:pt x="21" y="75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1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99"/>
                  </a:moveTo>
                  <a:cubicBezTo>
                    <a:pt x="93" y="99"/>
                    <a:pt x="78" y="86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2"/>
                    <a:pt x="122" y="37"/>
                    <a:pt x="114" y="37"/>
                  </a:cubicBezTo>
                  <a:cubicBezTo>
                    <a:pt x="105" y="37"/>
                    <a:pt x="99" y="44"/>
                    <a:pt x="99" y="5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8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7"/>
                    <a:pt x="134" y="99"/>
                    <a:pt x="114" y="99"/>
                  </a:cubicBezTo>
                  <a:close/>
                  <a:moveTo>
                    <a:pt x="192" y="99"/>
                  </a:moveTo>
                  <a:cubicBezTo>
                    <a:pt x="171" y="99"/>
                    <a:pt x="156" y="86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4" y="42"/>
                    <a:pt x="200" y="37"/>
                    <a:pt x="193" y="37"/>
                  </a:cubicBezTo>
                  <a:cubicBezTo>
                    <a:pt x="184" y="37"/>
                    <a:pt x="177" y="44"/>
                    <a:pt x="177" y="5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8"/>
                    <a:pt x="206" y="7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4" y="87"/>
                    <a:pt x="212" y="99"/>
                    <a:pt x="192" y="99"/>
                  </a:cubicBezTo>
                  <a:close/>
                  <a:moveTo>
                    <a:pt x="271" y="99"/>
                  </a:moveTo>
                  <a:cubicBezTo>
                    <a:pt x="249" y="99"/>
                    <a:pt x="234" y="86"/>
                    <a:pt x="234" y="61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1"/>
                    <a:pt x="305" y="56"/>
                  </a:cubicBezTo>
                  <a:cubicBezTo>
                    <a:pt x="305" y="65"/>
                    <a:pt x="305" y="65"/>
                    <a:pt x="305" y="65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79"/>
                    <a:pt x="262" y="84"/>
                    <a:pt x="271" y="84"/>
                  </a:cubicBezTo>
                  <a:cubicBezTo>
                    <a:pt x="279" y="84"/>
                    <a:pt x="284" y="80"/>
                    <a:pt x="285" y="74"/>
                  </a:cubicBezTo>
                  <a:cubicBezTo>
                    <a:pt x="305" y="74"/>
                    <a:pt x="305" y="74"/>
                    <a:pt x="305" y="74"/>
                  </a:cubicBezTo>
                  <a:cubicBezTo>
                    <a:pt x="302" y="89"/>
                    <a:pt x="291" y="99"/>
                    <a:pt x="271" y="99"/>
                  </a:cubicBezTo>
                  <a:close/>
                  <a:moveTo>
                    <a:pt x="256" y="51"/>
                  </a:moveTo>
                  <a:cubicBezTo>
                    <a:pt x="284" y="51"/>
                    <a:pt x="284" y="51"/>
                    <a:pt x="284" y="51"/>
                  </a:cubicBezTo>
                  <a:cubicBezTo>
                    <a:pt x="284" y="40"/>
                    <a:pt x="279" y="36"/>
                    <a:pt x="270" y="36"/>
                  </a:cubicBezTo>
                  <a:cubicBezTo>
                    <a:pt x="264" y="36"/>
                    <a:pt x="258" y="39"/>
                    <a:pt x="256" y="51"/>
                  </a:cubicBezTo>
                  <a:close/>
                  <a:moveTo>
                    <a:pt x="317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29"/>
                    <a:pt x="384" y="47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2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7" y="98"/>
                    <a:pt x="317" y="98"/>
                    <a:pt x="317" y="98"/>
                  </a:cubicBezTo>
                  <a:lnTo>
                    <a:pt x="317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8"/>
                    <a:pt x="438" y="38"/>
                    <a:pt x="438" y="38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2"/>
                    <a:pt x="431" y="82"/>
                  </a:cubicBezTo>
                  <a:cubicBezTo>
                    <a:pt x="434" y="82"/>
                    <a:pt x="436" y="82"/>
                    <a:pt x="438" y="81"/>
                  </a:cubicBezTo>
                  <a:cubicBezTo>
                    <a:pt x="438" y="97"/>
                    <a:pt x="438" y="97"/>
                    <a:pt x="438" y="97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1"/>
                    <a:pt x="402" y="76"/>
                  </a:cubicBezTo>
                  <a:cubicBezTo>
                    <a:pt x="402" y="38"/>
                    <a:pt x="402" y="38"/>
                    <a:pt x="402" y="38"/>
                  </a:cubicBezTo>
                  <a:cubicBezTo>
                    <a:pt x="393" y="38"/>
                    <a:pt x="393" y="38"/>
                    <a:pt x="393" y="38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8"/>
                    <a:pt x="402" y="8"/>
                    <a:pt x="402" y="8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99"/>
                    <a:pt x="474" y="99"/>
                  </a:cubicBezTo>
                  <a:cubicBezTo>
                    <a:pt x="460" y="99"/>
                    <a:pt x="451" y="91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8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558" y="26"/>
                    <a:pt x="565" y="22"/>
                    <a:pt x="576" y="2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62" y="42"/>
                    <a:pt x="553" y="47"/>
                    <a:pt x="553" y="59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99"/>
                  </a:moveTo>
                  <a:cubicBezTo>
                    <a:pt x="597" y="99"/>
                    <a:pt x="582" y="86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2" y="35"/>
                    <a:pt x="598" y="21"/>
                    <a:pt x="618" y="21"/>
                  </a:cubicBezTo>
                  <a:cubicBezTo>
                    <a:pt x="637" y="21"/>
                    <a:pt x="653" y="31"/>
                    <a:pt x="653" y="56"/>
                  </a:cubicBezTo>
                  <a:cubicBezTo>
                    <a:pt x="653" y="65"/>
                    <a:pt x="653" y="65"/>
                    <a:pt x="653" y="65"/>
                  </a:cubicBezTo>
                  <a:cubicBezTo>
                    <a:pt x="604" y="65"/>
                    <a:pt x="604" y="65"/>
                    <a:pt x="604" y="65"/>
                  </a:cubicBezTo>
                  <a:cubicBezTo>
                    <a:pt x="605" y="79"/>
                    <a:pt x="610" y="84"/>
                    <a:pt x="619" y="84"/>
                  </a:cubicBezTo>
                  <a:cubicBezTo>
                    <a:pt x="628" y="84"/>
                    <a:pt x="632" y="80"/>
                    <a:pt x="633" y="74"/>
                  </a:cubicBezTo>
                  <a:cubicBezTo>
                    <a:pt x="653" y="74"/>
                    <a:pt x="653" y="74"/>
                    <a:pt x="653" y="74"/>
                  </a:cubicBezTo>
                  <a:cubicBezTo>
                    <a:pt x="650" y="89"/>
                    <a:pt x="639" y="99"/>
                    <a:pt x="619" y="99"/>
                  </a:cubicBezTo>
                  <a:close/>
                  <a:moveTo>
                    <a:pt x="604" y="51"/>
                  </a:moveTo>
                  <a:cubicBezTo>
                    <a:pt x="632" y="51"/>
                    <a:pt x="632" y="51"/>
                    <a:pt x="632" y="51"/>
                  </a:cubicBezTo>
                  <a:cubicBezTo>
                    <a:pt x="632" y="40"/>
                    <a:pt x="627" y="36"/>
                    <a:pt x="618" y="36"/>
                  </a:cubicBezTo>
                  <a:cubicBezTo>
                    <a:pt x="612" y="36"/>
                    <a:pt x="606" y="39"/>
                    <a:pt x="604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dirty="0"/>
            </a:p>
          </p:txBody>
        </p:sp>
      </p:grp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76200" y="2514600"/>
            <a:ext cx="4419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/>
              <a:t>/ click to add course name /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76202" y="4800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 b="1">
                <a:solidFill>
                  <a:srgbClr val="003300"/>
                </a:solidFill>
              </a:defRPr>
            </a:lvl1pPr>
          </a:lstStyle>
          <a:p>
            <a:pPr lvl="0"/>
            <a:r>
              <a:rPr lang="en-US" altLang="en-US" noProof="0" dirty="0"/>
              <a:t>Click to add module number and name</a:t>
            </a:r>
          </a:p>
        </p:txBody>
      </p:sp>
    </p:spTree>
    <p:extLst>
      <p:ext uri="{BB962C8B-B14F-4D97-AF65-F5344CB8AC3E}">
        <p14:creationId xmlns:p14="http://schemas.microsoft.com/office/powerpoint/2010/main" val="324159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C85977-0D43-44BC-85A5-01137006D9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CAE3FA03-3A82-4E50-A469-955E081E2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97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FE37A4-0676-4D44-AD16-3001CD7D22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58EA1DED-B677-46FA-B5C2-5971FECDE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4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123583599.jpg">
            <a:extLst>
              <a:ext uri="{FF2B5EF4-FFF2-40B4-BE49-F238E27FC236}">
                <a16:creationId xmlns:a16="http://schemas.microsoft.com/office/drawing/2014/main" id="{D1E23C13-19B7-4100-9343-FCB2F5A229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2" y="359083"/>
            <a:ext cx="8228013" cy="605012"/>
          </a:xfrm>
        </p:spPr>
        <p:txBody>
          <a:bodyPr lIns="0" rIns="0" anchor="b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7988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469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E177F41-44BF-4CB7-B721-850E21A35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152400"/>
            <a:ext cx="8153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0C5609-C7C5-4D17-8389-18E18E505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5248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DA9841C9-0F82-4D5A-99C7-214BE175B4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71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  <a:p>
            <a:fld id="{978C7A0C-B559-4A09-BBA8-35A563AB08D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6" descr="A4_Code_2 [Converted])pool blue">
            <a:extLst>
              <a:ext uri="{FF2B5EF4-FFF2-40B4-BE49-F238E27FC236}">
                <a16:creationId xmlns:a16="http://schemas.microsoft.com/office/drawing/2014/main" id="{125CEEB8-608A-44B3-9D8C-3F776C55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6">
            <a:extLst>
              <a:ext uri="{FF2B5EF4-FFF2-40B4-BE49-F238E27FC236}">
                <a16:creationId xmlns:a16="http://schemas.microsoft.com/office/drawing/2014/main" id="{EB38578F-6B47-4E00-819F-78F695F0DF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25425" y="6359525"/>
            <a:ext cx="982663" cy="260350"/>
            <a:chOff x="1720" y="2492"/>
            <a:chExt cx="1923" cy="511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4CCBF9C4-D01B-47DB-948B-4817F44C61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9" y="2492"/>
              <a:ext cx="191" cy="202"/>
            </a:xfrm>
            <a:custGeom>
              <a:avLst/>
              <a:gdLst>
                <a:gd name="T0" fmla="*/ 0 w 191"/>
                <a:gd name="T1" fmla="*/ 143 h 202"/>
                <a:gd name="T2" fmla="*/ 112 w 191"/>
                <a:gd name="T3" fmla="*/ 104 h 202"/>
                <a:gd name="T4" fmla="*/ 0 w 191"/>
                <a:gd name="T5" fmla="*/ 59 h 202"/>
                <a:gd name="T6" fmla="*/ 0 w 191"/>
                <a:gd name="T7" fmla="*/ 0 h 202"/>
                <a:gd name="T8" fmla="*/ 191 w 191"/>
                <a:gd name="T9" fmla="*/ 77 h 202"/>
                <a:gd name="T10" fmla="*/ 191 w 191"/>
                <a:gd name="T11" fmla="*/ 125 h 202"/>
                <a:gd name="T12" fmla="*/ 0 w 191"/>
                <a:gd name="T13" fmla="*/ 202 h 202"/>
                <a:gd name="T14" fmla="*/ 0 w 191"/>
                <a:gd name="T15" fmla="*/ 143 h 2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1" h="202">
                  <a:moveTo>
                    <a:pt x="0" y="143"/>
                  </a:moveTo>
                  <a:lnTo>
                    <a:pt x="112" y="104"/>
                  </a:lnTo>
                  <a:lnTo>
                    <a:pt x="0" y="59"/>
                  </a:lnTo>
                  <a:lnTo>
                    <a:pt x="0" y="0"/>
                  </a:lnTo>
                  <a:lnTo>
                    <a:pt x="191" y="77"/>
                  </a:lnTo>
                  <a:lnTo>
                    <a:pt x="191" y="125"/>
                  </a:lnTo>
                  <a:lnTo>
                    <a:pt x="0" y="202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77665823-AD86-4AEE-9E40-583F564452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0" y="2709"/>
              <a:ext cx="1923" cy="294"/>
            </a:xfrm>
            <a:custGeom>
              <a:avLst/>
              <a:gdLst>
                <a:gd name="T0" fmla="*/ 0 w 653"/>
                <a:gd name="T1" fmla="*/ 17578 h 99"/>
                <a:gd name="T2" fmla="*/ 10007 w 653"/>
                <a:gd name="T3" fmla="*/ 11130 h 99"/>
                <a:gd name="T4" fmla="*/ 459 w 653"/>
                <a:gd name="T5" fmla="*/ 10661 h 99"/>
                <a:gd name="T6" fmla="*/ 14586 w 653"/>
                <a:gd name="T7" fmla="*/ 22629 h 99"/>
                <a:gd name="T8" fmla="*/ 5569 w 653"/>
                <a:gd name="T9" fmla="*/ 22867 h 99"/>
                <a:gd name="T10" fmla="*/ 8196 w 653"/>
                <a:gd name="T11" fmla="*/ 15240 h 99"/>
                <a:gd name="T12" fmla="*/ 6844 w 653"/>
                <a:gd name="T13" fmla="*/ 19588 h 99"/>
                <a:gd name="T14" fmla="*/ 17292 w 653"/>
                <a:gd name="T15" fmla="*/ 14094 h 99"/>
                <a:gd name="T16" fmla="*/ 32564 w 653"/>
                <a:gd name="T17" fmla="*/ 11368 h 99"/>
                <a:gd name="T18" fmla="*/ 21966 w 653"/>
                <a:gd name="T19" fmla="*/ 13616 h 99"/>
                <a:gd name="T20" fmla="*/ 28350 w 653"/>
                <a:gd name="T21" fmla="*/ 16182 h 99"/>
                <a:gd name="T22" fmla="*/ 42494 w 653"/>
                <a:gd name="T23" fmla="*/ 22867 h 99"/>
                <a:gd name="T24" fmla="*/ 42494 w 653"/>
                <a:gd name="T25" fmla="*/ 4814 h 99"/>
                <a:gd name="T26" fmla="*/ 42727 w 653"/>
                <a:gd name="T27" fmla="*/ 8565 h 99"/>
                <a:gd name="T28" fmla="*/ 42727 w 653"/>
                <a:gd name="T29" fmla="*/ 19356 h 99"/>
                <a:gd name="T30" fmla="*/ 42494 w 653"/>
                <a:gd name="T31" fmla="*/ 22867 h 99"/>
                <a:gd name="T32" fmla="*/ 51818 w 653"/>
                <a:gd name="T33" fmla="*/ 13854 h 99"/>
                <a:gd name="T34" fmla="*/ 67523 w 653"/>
                <a:gd name="T35" fmla="*/ 15009 h 99"/>
                <a:gd name="T36" fmla="*/ 63109 w 653"/>
                <a:gd name="T37" fmla="*/ 17100 h 99"/>
                <a:gd name="T38" fmla="*/ 56701 w 653"/>
                <a:gd name="T39" fmla="*/ 11730 h 99"/>
                <a:gd name="T40" fmla="*/ 56701 w 653"/>
                <a:gd name="T41" fmla="*/ 11730 h 99"/>
                <a:gd name="T42" fmla="*/ 75059 w 653"/>
                <a:gd name="T43" fmla="*/ 7858 h 99"/>
                <a:gd name="T44" fmla="*/ 85066 w 653"/>
                <a:gd name="T45" fmla="*/ 22629 h 99"/>
                <a:gd name="T46" fmla="*/ 77998 w 653"/>
                <a:gd name="T47" fmla="*/ 8802 h 99"/>
                <a:gd name="T48" fmla="*/ 70253 w 653"/>
                <a:gd name="T49" fmla="*/ 22629 h 99"/>
                <a:gd name="T50" fmla="*/ 93703 w 653"/>
                <a:gd name="T51" fmla="*/ 5292 h 99"/>
                <a:gd name="T52" fmla="*/ 93703 w 653"/>
                <a:gd name="T53" fmla="*/ 8802 h 99"/>
                <a:gd name="T54" fmla="*/ 97025 w 653"/>
                <a:gd name="T55" fmla="*/ 18751 h 99"/>
                <a:gd name="T56" fmla="*/ 89056 w 653"/>
                <a:gd name="T57" fmla="*/ 17578 h 99"/>
                <a:gd name="T58" fmla="*/ 87009 w 653"/>
                <a:gd name="T59" fmla="*/ 5292 h 99"/>
                <a:gd name="T60" fmla="*/ 93703 w 653"/>
                <a:gd name="T61" fmla="*/ 0 h 99"/>
                <a:gd name="T62" fmla="*/ 109870 w 653"/>
                <a:gd name="T63" fmla="*/ 20063 h 99"/>
                <a:gd name="T64" fmla="*/ 99878 w 653"/>
                <a:gd name="T65" fmla="*/ 5292 h 99"/>
                <a:gd name="T66" fmla="*/ 106955 w 653"/>
                <a:gd name="T67" fmla="*/ 19146 h 99"/>
                <a:gd name="T68" fmla="*/ 114464 w 653"/>
                <a:gd name="T69" fmla="*/ 5292 h 99"/>
                <a:gd name="T70" fmla="*/ 122512 w 653"/>
                <a:gd name="T71" fmla="*/ 5292 h 99"/>
                <a:gd name="T72" fmla="*/ 127542 w 653"/>
                <a:gd name="T73" fmla="*/ 9720 h 99"/>
                <a:gd name="T74" fmla="*/ 117865 w 653"/>
                <a:gd name="T75" fmla="*/ 22629 h 99"/>
                <a:gd name="T76" fmla="*/ 128921 w 653"/>
                <a:gd name="T77" fmla="*/ 14094 h 99"/>
                <a:gd name="T78" fmla="*/ 144628 w 653"/>
                <a:gd name="T79" fmla="*/ 12912 h 99"/>
                <a:gd name="T80" fmla="*/ 137093 w 653"/>
                <a:gd name="T81" fmla="*/ 19356 h 99"/>
                <a:gd name="T82" fmla="*/ 137093 w 653"/>
                <a:gd name="T83" fmla="*/ 22867 h 99"/>
                <a:gd name="T84" fmla="*/ 136892 w 653"/>
                <a:gd name="T85" fmla="*/ 8324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53" h="99">
                  <a:moveTo>
                    <a:pt x="25" y="99"/>
                  </a:moveTo>
                  <a:cubicBezTo>
                    <a:pt x="11" y="99"/>
                    <a:pt x="0" y="93"/>
                    <a:pt x="0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29"/>
                    <a:pt x="17" y="21"/>
                    <a:pt x="35" y="21"/>
                  </a:cubicBezTo>
                  <a:cubicBezTo>
                    <a:pt x="53" y="21"/>
                    <a:pt x="66" y="29"/>
                    <a:pt x="66" y="4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2" y="95"/>
                    <a:pt x="35" y="99"/>
                    <a:pt x="25" y="99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8"/>
                    <a:pt x="21" y="75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1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99"/>
                  </a:moveTo>
                  <a:cubicBezTo>
                    <a:pt x="93" y="99"/>
                    <a:pt x="78" y="86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2"/>
                    <a:pt x="122" y="37"/>
                    <a:pt x="114" y="37"/>
                  </a:cubicBezTo>
                  <a:cubicBezTo>
                    <a:pt x="105" y="37"/>
                    <a:pt x="99" y="44"/>
                    <a:pt x="99" y="5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8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7"/>
                    <a:pt x="134" y="99"/>
                    <a:pt x="114" y="99"/>
                  </a:cubicBezTo>
                  <a:close/>
                  <a:moveTo>
                    <a:pt x="192" y="99"/>
                  </a:moveTo>
                  <a:cubicBezTo>
                    <a:pt x="171" y="99"/>
                    <a:pt x="156" y="86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4" y="42"/>
                    <a:pt x="200" y="37"/>
                    <a:pt x="193" y="37"/>
                  </a:cubicBezTo>
                  <a:cubicBezTo>
                    <a:pt x="184" y="37"/>
                    <a:pt x="177" y="44"/>
                    <a:pt x="177" y="5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8"/>
                    <a:pt x="206" y="7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4" y="87"/>
                    <a:pt x="212" y="99"/>
                    <a:pt x="192" y="99"/>
                  </a:cubicBezTo>
                  <a:close/>
                  <a:moveTo>
                    <a:pt x="271" y="99"/>
                  </a:moveTo>
                  <a:cubicBezTo>
                    <a:pt x="249" y="99"/>
                    <a:pt x="234" y="86"/>
                    <a:pt x="234" y="61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1"/>
                    <a:pt x="305" y="56"/>
                  </a:cubicBezTo>
                  <a:cubicBezTo>
                    <a:pt x="305" y="65"/>
                    <a:pt x="305" y="65"/>
                    <a:pt x="305" y="65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79"/>
                    <a:pt x="262" y="84"/>
                    <a:pt x="271" y="84"/>
                  </a:cubicBezTo>
                  <a:cubicBezTo>
                    <a:pt x="279" y="84"/>
                    <a:pt x="284" y="80"/>
                    <a:pt x="285" y="74"/>
                  </a:cubicBezTo>
                  <a:cubicBezTo>
                    <a:pt x="305" y="74"/>
                    <a:pt x="305" y="74"/>
                    <a:pt x="305" y="74"/>
                  </a:cubicBezTo>
                  <a:cubicBezTo>
                    <a:pt x="302" y="89"/>
                    <a:pt x="291" y="99"/>
                    <a:pt x="271" y="99"/>
                  </a:cubicBezTo>
                  <a:close/>
                  <a:moveTo>
                    <a:pt x="256" y="51"/>
                  </a:moveTo>
                  <a:cubicBezTo>
                    <a:pt x="284" y="51"/>
                    <a:pt x="284" y="51"/>
                    <a:pt x="284" y="51"/>
                  </a:cubicBezTo>
                  <a:cubicBezTo>
                    <a:pt x="284" y="40"/>
                    <a:pt x="279" y="36"/>
                    <a:pt x="270" y="36"/>
                  </a:cubicBezTo>
                  <a:cubicBezTo>
                    <a:pt x="264" y="36"/>
                    <a:pt x="258" y="39"/>
                    <a:pt x="256" y="51"/>
                  </a:cubicBezTo>
                  <a:close/>
                  <a:moveTo>
                    <a:pt x="317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29"/>
                    <a:pt x="384" y="47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2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7" y="98"/>
                    <a:pt x="317" y="98"/>
                    <a:pt x="317" y="98"/>
                  </a:cubicBezTo>
                  <a:lnTo>
                    <a:pt x="317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8"/>
                    <a:pt x="438" y="38"/>
                    <a:pt x="438" y="38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2"/>
                    <a:pt x="431" y="82"/>
                  </a:cubicBezTo>
                  <a:cubicBezTo>
                    <a:pt x="434" y="82"/>
                    <a:pt x="436" y="82"/>
                    <a:pt x="438" y="81"/>
                  </a:cubicBezTo>
                  <a:cubicBezTo>
                    <a:pt x="438" y="97"/>
                    <a:pt x="438" y="97"/>
                    <a:pt x="438" y="97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1"/>
                    <a:pt x="402" y="76"/>
                  </a:cubicBezTo>
                  <a:cubicBezTo>
                    <a:pt x="402" y="38"/>
                    <a:pt x="402" y="38"/>
                    <a:pt x="402" y="38"/>
                  </a:cubicBezTo>
                  <a:cubicBezTo>
                    <a:pt x="393" y="38"/>
                    <a:pt x="393" y="38"/>
                    <a:pt x="393" y="38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8"/>
                    <a:pt x="402" y="8"/>
                    <a:pt x="402" y="8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99"/>
                    <a:pt x="474" y="99"/>
                  </a:cubicBezTo>
                  <a:cubicBezTo>
                    <a:pt x="460" y="99"/>
                    <a:pt x="451" y="91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8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558" y="26"/>
                    <a:pt x="565" y="22"/>
                    <a:pt x="576" y="2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62" y="42"/>
                    <a:pt x="553" y="47"/>
                    <a:pt x="553" y="59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99"/>
                  </a:moveTo>
                  <a:cubicBezTo>
                    <a:pt x="597" y="99"/>
                    <a:pt x="582" y="86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2" y="35"/>
                    <a:pt x="598" y="21"/>
                    <a:pt x="618" y="21"/>
                  </a:cubicBezTo>
                  <a:cubicBezTo>
                    <a:pt x="637" y="21"/>
                    <a:pt x="653" y="31"/>
                    <a:pt x="653" y="56"/>
                  </a:cubicBezTo>
                  <a:cubicBezTo>
                    <a:pt x="653" y="65"/>
                    <a:pt x="653" y="65"/>
                    <a:pt x="653" y="65"/>
                  </a:cubicBezTo>
                  <a:cubicBezTo>
                    <a:pt x="604" y="65"/>
                    <a:pt x="604" y="65"/>
                    <a:pt x="604" y="65"/>
                  </a:cubicBezTo>
                  <a:cubicBezTo>
                    <a:pt x="605" y="79"/>
                    <a:pt x="610" y="84"/>
                    <a:pt x="619" y="84"/>
                  </a:cubicBezTo>
                  <a:cubicBezTo>
                    <a:pt x="628" y="84"/>
                    <a:pt x="632" y="80"/>
                    <a:pt x="633" y="74"/>
                  </a:cubicBezTo>
                  <a:cubicBezTo>
                    <a:pt x="653" y="74"/>
                    <a:pt x="653" y="74"/>
                    <a:pt x="653" y="74"/>
                  </a:cubicBezTo>
                  <a:cubicBezTo>
                    <a:pt x="650" y="89"/>
                    <a:pt x="639" y="99"/>
                    <a:pt x="619" y="99"/>
                  </a:cubicBezTo>
                  <a:close/>
                  <a:moveTo>
                    <a:pt x="604" y="51"/>
                  </a:moveTo>
                  <a:cubicBezTo>
                    <a:pt x="632" y="51"/>
                    <a:pt x="632" y="51"/>
                    <a:pt x="632" y="51"/>
                  </a:cubicBezTo>
                  <a:cubicBezTo>
                    <a:pt x="632" y="40"/>
                    <a:pt x="627" y="36"/>
                    <a:pt x="618" y="36"/>
                  </a:cubicBezTo>
                  <a:cubicBezTo>
                    <a:pt x="612" y="36"/>
                    <a:pt x="606" y="39"/>
                    <a:pt x="604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8BCA4A83-2CCA-4417-8B58-53CF255F9DDE}"/>
              </a:ext>
            </a:extLst>
          </p:cNvPr>
          <p:cNvSpPr txBox="1"/>
          <p:nvPr userDrawn="1"/>
        </p:nvSpPr>
        <p:spPr>
          <a:xfrm>
            <a:off x="2514600" y="6491288"/>
            <a:ext cx="3986213" cy="138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051">
              <a:defRPr/>
            </a:pPr>
            <a:r>
              <a:rPr lang="en-US" sz="900" dirty="0">
                <a:solidFill>
                  <a:schemeClr val="tx2"/>
                </a:solidFill>
              </a:rPr>
              <a:t>Copyright © 2017 Accenture  All rights reserved.</a:t>
            </a:r>
            <a:endParaRPr lang="en-AU" sz="9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8" r:id="rId2"/>
    <p:sldLayoutId id="2147483719" r:id="rId3"/>
    <p:sldLayoutId id="2147483721" r:id="rId4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altLang="en-US" sz="2400" kern="1200" spc="-133" dirty="0">
          <a:solidFill>
            <a:srgbClr val="326A94"/>
          </a:solidFill>
          <a:latin typeface="Arial Black" panose="020B0A04020102020204" pitchFamily="34" charset="0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9275" indent="-2730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6450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3150" indent="-2635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57313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BE30E3C3-0331-47AF-B062-E31B88DA31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/>
              <a:t>UNIX OS Fundamentals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37B61330-D292-49FF-A1E7-B19CD5F4A8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" y="4800600"/>
            <a:ext cx="6562725" cy="863600"/>
          </a:xfrm>
        </p:spPr>
        <p:txBody>
          <a:bodyPr/>
          <a:lstStyle/>
          <a:p>
            <a:r>
              <a:rPr lang="en-US" altLang="en-US"/>
              <a:t>Module 3: UNIX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3D63C52F-3856-4A41-9FA7-F11177F1BD68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>
              <a:solidFill>
                <a:srgbClr val="000000"/>
              </a:solidFill>
            </a:endParaRPr>
          </a:p>
          <a:p>
            <a:pPr algn="r"/>
            <a:fld id="{1EF3899D-100A-470E-941A-510BFD150CE0}" type="slidenum">
              <a:rPr lang="en-US" altLang="en-US" sz="1000">
                <a:solidFill>
                  <a:srgbClr val="000000"/>
                </a:solidFill>
              </a:rPr>
              <a:pPr algn="r"/>
              <a:t>10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02A02F1B-5DED-4BDB-A84F-E7705E0FE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rgbClr val="326A94"/>
                </a:solidFill>
              </a:rPr>
              <a:t>Knowledge Check (2 of 3)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60BA79DF-79DE-4715-858C-14F126623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en-US" dirty="0">
                <a:solidFill>
                  <a:schemeClr val="tx1"/>
                </a:solidFill>
              </a:rPr>
              <a:t>Which one of the following is not a valid login shell?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sh</a:t>
            </a:r>
            <a:endParaRPr lang="en-US" altLang="en-US" dirty="0">
              <a:solidFill>
                <a:schemeClr val="tx1"/>
              </a:solidFill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bash</a:t>
            </a: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ssh</a:t>
            </a: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ksh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C11803B6-3201-45EE-9995-B9A37B2C1C67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>
              <a:solidFill>
                <a:srgbClr val="000000"/>
              </a:solidFill>
            </a:endParaRPr>
          </a:p>
          <a:p>
            <a:pPr algn="r"/>
            <a:fld id="{13761823-0737-46A9-9FC8-CD43517E7CB6}" type="slidenum">
              <a:rPr lang="en-US" altLang="en-US" sz="1000">
                <a:solidFill>
                  <a:srgbClr val="000000"/>
                </a:solidFill>
              </a:rPr>
              <a:pPr algn="r"/>
              <a:t>11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F0A49D1-B328-4217-96AA-89DDD47A9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rgbClr val="326A94"/>
                </a:solidFill>
              </a:rPr>
              <a:t>Knowledge Check (3 of 3)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BEFDAC3-7CDF-4D70-93A1-B423013A66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en-US"/>
              <a:t>State whether the following statements are True or False: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en-US">
              <a:solidFill>
                <a:schemeClr val="tx1"/>
              </a:solidFill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>
                <a:solidFill>
                  <a:schemeClr val="tx1"/>
                </a:solidFill>
              </a:rPr>
              <a:t>.profile is the users start-up file for bourne and korn shells.</a:t>
            </a: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>
                <a:sym typeface="Wingdings" panose="05000000000000000000" pitchFamily="2" charset="2"/>
              </a:rPr>
              <a:t>getty creates environment for login and invokes login program.</a:t>
            </a:r>
            <a:endParaRPr lang="en-US" altLang="en-US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</a:pP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5903E839-8185-4CEC-AF42-81480CC0A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  <a:p>
            <a:fld id="{9FA0C3BA-752E-4B9A-B138-D1F3F0C47F5D}" type="slidenum">
              <a:rPr lang="en-US" altLang="en-US" sz="1000">
                <a:solidFill>
                  <a:srgbClr val="000000"/>
                </a:solidFill>
              </a:rPr>
              <a:pPr/>
              <a:t>12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6A26E5E-8F9D-43BE-A89E-F3B88EA77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rgbClr val="326A94"/>
                </a:solidFill>
              </a:rPr>
              <a:t>Module 3 Summary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B4C3069-8AF2-4599-86F9-BFFBC720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Upon completing this module, you should now be able to:</a:t>
            </a:r>
          </a:p>
          <a:p>
            <a:endParaRPr lang="en-US" altLang="en-US"/>
          </a:p>
          <a:p>
            <a:pPr lvl="1"/>
            <a:r>
              <a:rPr lang="en-US" altLang="en-US"/>
              <a:t>Describe the various processes invoked before and after login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1">
            <a:extLst>
              <a:ext uri="{FF2B5EF4-FFF2-40B4-BE49-F238E27FC236}">
                <a16:creationId xmlns:a16="http://schemas.microsoft.com/office/drawing/2014/main" id="{4511585C-C370-43D8-9320-710DBD5C3CD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358775"/>
            <a:ext cx="8228013" cy="604838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6A469FCF-0FDF-4B8F-9ACC-4BD0EDAEB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  <a:p>
            <a:fld id="{C3783275-D3F9-4A21-BF0E-684DF25FEEDE}" type="slidenum">
              <a:rPr lang="en-US" altLang="en-US" sz="1000">
                <a:solidFill>
                  <a:srgbClr val="000000"/>
                </a:solidFill>
              </a:rPr>
              <a:pPr/>
              <a:t>2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7DC91233-DF3E-4A18-BE0C-B78F06AE0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Module 3 Objectives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7619B05C-EF36-4C8A-B6B5-454B3FDFE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Upon completing this module, the learner will be able to:</a:t>
            </a:r>
          </a:p>
          <a:p>
            <a:endParaRPr lang="en-US" altLang="en-US"/>
          </a:p>
          <a:p>
            <a:pPr lvl="1"/>
            <a:r>
              <a:rPr lang="en-US" altLang="en-US"/>
              <a:t>Describe the various processes invoked before and after login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55074351-0761-4754-ADA0-12B87F670C18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>
              <a:solidFill>
                <a:srgbClr val="000000"/>
              </a:solidFill>
            </a:endParaRPr>
          </a:p>
          <a:p>
            <a:pPr algn="r"/>
            <a:fld id="{7EB07A43-0645-4D5F-A1CD-3A965112BD3E}" type="slidenum">
              <a:rPr lang="en-US" altLang="en-US" sz="1000">
                <a:solidFill>
                  <a:srgbClr val="000000"/>
                </a:solidFill>
              </a:rPr>
              <a:pPr algn="r"/>
              <a:t>3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1C3F885-FEAC-4051-9925-2BD712009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Module 3 Agenda</a:t>
            </a:r>
          </a:p>
        </p:txBody>
      </p:sp>
      <p:graphicFrame>
        <p:nvGraphicFramePr>
          <p:cNvPr id="35871" name="Group 31">
            <a:extLst>
              <a:ext uri="{FF2B5EF4-FFF2-40B4-BE49-F238E27FC236}">
                <a16:creationId xmlns:a16="http://schemas.microsoft.com/office/drawing/2014/main" id="{6661C7E1-3FB3-4AA5-83BA-C0860557946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24000"/>
          <a:ext cx="8058150" cy="914402"/>
        </p:xfrm>
        <a:graphic>
          <a:graphicData uri="http://schemas.openxmlformats.org/drawingml/2006/table">
            <a:tbl>
              <a:tblPr/>
              <a:tblGrid>
                <a:gridCol w="63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1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Topic Name</a:t>
                      </a:r>
                    </a:p>
                  </a:txBody>
                  <a:tcPr marL="90488" marR="90488" marT="44426" marB="44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Duration</a:t>
                      </a:r>
                    </a:p>
                  </a:txBody>
                  <a:tcPr marL="90488" marR="90488" marT="44426" marB="44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Environment of UNIX Process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488" marR="90488" marT="44426" marB="444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25 min</a:t>
                      </a:r>
                    </a:p>
                  </a:txBody>
                  <a:tcPr marL="90488" marR="90488" marT="44426" marB="444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83A0BBCC-2076-463E-BC52-1FAE48A66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  <a:p>
            <a:fld id="{22A41AB8-0137-4116-8374-7BE6CD5A3EB2}" type="slidenum">
              <a:rPr lang="en-US" altLang="en-US" sz="1000">
                <a:solidFill>
                  <a:srgbClr val="000000"/>
                </a:solidFill>
              </a:rPr>
              <a:pPr/>
              <a:t>4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6163" name="Rectangle 19">
            <a:extLst>
              <a:ext uri="{FF2B5EF4-FFF2-40B4-BE49-F238E27FC236}">
                <a16:creationId xmlns:a16="http://schemas.microsoft.com/office/drawing/2014/main" id="{DA394BCD-7AEE-4B8E-AD6B-09E3A6227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t>Discussion: </a:t>
            </a:r>
            <a:r>
              <a:rPr>
                <a:solidFill>
                  <a:schemeClr val="accent5">
                    <a:lumMod val="50000"/>
                  </a:schemeClr>
                </a:solidFill>
              </a:rPr>
              <a:t>Logging into a UNIX System</a:t>
            </a:r>
          </a:p>
        </p:txBody>
      </p:sp>
      <p:sp>
        <p:nvSpPr>
          <p:cNvPr id="12292" name="Rectangle 20">
            <a:extLst>
              <a:ext uri="{FF2B5EF4-FFF2-40B4-BE49-F238E27FC236}">
                <a16:creationId xmlns:a16="http://schemas.microsoft.com/office/drawing/2014/main" id="{34463E1F-2216-4BB8-BC36-F9B39BC674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1925" y="1295400"/>
            <a:ext cx="5476875" cy="5334000"/>
          </a:xfrm>
        </p:spPr>
        <p:txBody>
          <a:bodyPr/>
          <a:lstStyle/>
          <a:p>
            <a:r>
              <a:rPr lang="en-US" altLang="en-US"/>
              <a:t>Discussion topic: </a:t>
            </a:r>
          </a:p>
          <a:p>
            <a:pPr lvl="1"/>
            <a:r>
              <a:rPr lang="en-US" altLang="en-US"/>
              <a:t>How to </a:t>
            </a:r>
            <a:r>
              <a:rPr lang="en-US" altLang="en-US">
                <a:solidFill>
                  <a:schemeClr val="tx1"/>
                </a:solidFill>
              </a:rPr>
              <a:t>Log into</a:t>
            </a:r>
            <a:r>
              <a:rPr lang="en-US" altLang="en-US"/>
              <a:t> a UNIX System?</a:t>
            </a:r>
          </a:p>
          <a:p>
            <a:pPr lvl="1"/>
            <a:endParaRPr lang="en-US" altLang="en-US"/>
          </a:p>
          <a:p>
            <a:r>
              <a:rPr lang="en-US" altLang="en-US"/>
              <a:t>Discussion time: </a:t>
            </a:r>
          </a:p>
          <a:p>
            <a:pPr lvl="1"/>
            <a:r>
              <a:rPr lang="en-US" altLang="en-US">
                <a:solidFill>
                  <a:schemeClr val="tx1"/>
                </a:solidFill>
              </a:rPr>
              <a:t>5 minutes</a:t>
            </a:r>
          </a:p>
          <a:p>
            <a:pPr lvl="1"/>
            <a:endParaRPr lang="en-US" altLang="en-US"/>
          </a:p>
          <a:p>
            <a:r>
              <a:rPr lang="en-US" altLang="en-US"/>
              <a:t>Instructions: </a:t>
            </a:r>
          </a:p>
          <a:p>
            <a:pPr lvl="1"/>
            <a:r>
              <a:rPr lang="en-US" altLang="en-US"/>
              <a:t>Ask students about their experience/opinions.</a:t>
            </a:r>
          </a:p>
          <a:p>
            <a:pPr lvl="1"/>
            <a:r>
              <a:rPr lang="en-US" altLang="en-US"/>
              <a:t>Write them on a flip-chart.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12293" name="Picture 8" descr="work group of three-C">
            <a:extLst>
              <a:ext uri="{FF2B5EF4-FFF2-40B4-BE49-F238E27FC236}">
                <a16:creationId xmlns:a16="http://schemas.microsoft.com/office/drawing/2014/main" id="{E85EE408-CAAF-4ABC-B7F0-192FB045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2" r="17409" b="24969"/>
          <a:stretch>
            <a:fillRect/>
          </a:stretch>
        </p:blipFill>
        <p:spPr bwMode="auto">
          <a:xfrm>
            <a:off x="5943600" y="1447800"/>
            <a:ext cx="2751138" cy="2474913"/>
          </a:xfrm>
          <a:prstGeom prst="rect">
            <a:avLst/>
          </a:prstGeom>
          <a:noFill/>
          <a:ln w="1905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BA545E9A-5B38-4942-847E-86B533E855B3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>
              <a:solidFill>
                <a:srgbClr val="000000"/>
              </a:solidFill>
            </a:endParaRPr>
          </a:p>
          <a:p>
            <a:pPr algn="r"/>
            <a:fld id="{BBF7C531-700F-4B5D-9AFA-1ECC44128D37}" type="slidenum">
              <a:rPr lang="en-US" altLang="en-US" sz="1000">
                <a:solidFill>
                  <a:srgbClr val="000000"/>
                </a:solidFill>
              </a:rPr>
              <a:pPr algn="r"/>
              <a:t>5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C9F8298-6EDD-4584-B7B4-D3B579752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rgbClr val="326A94"/>
                </a:solidFill>
              </a:rPr>
              <a:t>Demonstration: Logging into a UNIX System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00E4569-3B10-4726-92DC-CD0B4E389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slides 6 to 8</a:t>
            </a:r>
          </a:p>
          <a:p>
            <a:endParaRPr lang="en-US" altLang="en-US"/>
          </a:p>
          <a:p>
            <a:r>
              <a:rPr lang="en-US" altLang="en-US"/>
              <a:t>This topic includes demonstration on login into the UNIX system. It will be conducted in the following manner:</a:t>
            </a:r>
          </a:p>
          <a:p>
            <a:pPr lvl="1"/>
            <a:r>
              <a:rPr lang="en-US" altLang="en-US"/>
              <a:t>Instruction:</a:t>
            </a:r>
          </a:p>
          <a:p>
            <a:pPr lvl="2"/>
            <a:r>
              <a:rPr lang="en-US" altLang="en-US"/>
              <a:t>Demonstrate login into the UNIX system.</a:t>
            </a:r>
          </a:p>
          <a:p>
            <a:pPr lvl="2"/>
            <a:r>
              <a:rPr lang="en-US" altLang="en-US"/>
              <a:t>Map it with respect to the login flow (slides 6 to 8)</a:t>
            </a:r>
          </a:p>
          <a:p>
            <a:pPr lvl="2"/>
            <a:r>
              <a:rPr lang="en-US" altLang="en-US"/>
              <a:t>Ask participants to execute the same.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AA44581-6885-4452-AB49-F18CA90AEF3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t>Environment of UNIX Process (1 of 3)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211E186-B5CE-4800-99D7-984F394E851A}"/>
              </a:ext>
            </a:extLst>
          </p:cNvPr>
          <p:cNvSpPr txBox="1">
            <a:spLocks noGrp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endParaRPr lang="en-US" altLang="en-US" sz="1000">
              <a:solidFill>
                <a:srgbClr val="000000"/>
              </a:solidFill>
            </a:endParaRPr>
          </a:p>
          <a:p>
            <a:pPr algn="r"/>
            <a:fld id="{130C7D23-9005-4C4B-90E3-855398CE5210}" type="slidenum">
              <a:rPr lang="en-US" altLang="en-US" sz="1000">
                <a:solidFill>
                  <a:srgbClr val="000000"/>
                </a:solidFill>
              </a:rPr>
              <a:pPr algn="r"/>
              <a:t>6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1BA56188-C6B1-4033-87AA-E0AE84B6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30480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Start UNIX System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A09D4378-A068-4E64-B997-923CFA6A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971800"/>
            <a:ext cx="2438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init Process</a:t>
            </a:r>
          </a:p>
        </p:txBody>
      </p:sp>
      <p:sp>
        <p:nvSpPr>
          <p:cNvPr id="44038" name="Rectangle 8">
            <a:extLst>
              <a:ext uri="{FF2B5EF4-FFF2-40B4-BE49-F238E27FC236}">
                <a16:creationId xmlns:a16="http://schemas.microsoft.com/office/drawing/2014/main" id="{0E2BDD6D-730F-40C0-A885-461F1F1A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0"/>
            <a:ext cx="2438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getty Process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53046D5-A27B-4B72-A6AA-5F2F04CE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86200"/>
            <a:ext cx="2362200" cy="685800"/>
          </a:xfrm>
          <a:prstGeom prst="borderCallout1">
            <a:avLst>
              <a:gd name="adj1" fmla="val -11111"/>
              <a:gd name="adj2" fmla="val 95162"/>
              <a:gd name="adj3" fmla="val -11111"/>
              <a:gd name="adj4" fmla="val -112972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For each terminal port Init calls getty process.</a:t>
            </a:r>
          </a:p>
        </p:txBody>
      </p:sp>
      <p:sp>
        <p:nvSpPr>
          <p:cNvPr id="44040" name="Line 11">
            <a:extLst>
              <a:ext uri="{FF2B5EF4-FFF2-40B4-BE49-F238E27FC236}">
                <a16:creationId xmlns:a16="http://schemas.microsoft.com/office/drawing/2014/main" id="{9E6CE930-4663-4A6E-A5C4-793168166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05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6F0BD3EC-CEB9-4F9D-9132-5BF249837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3810000" cy="685800"/>
          </a:xfrm>
          <a:prstGeom prst="borderCallout1">
            <a:avLst>
              <a:gd name="adj1" fmla="val -11111"/>
              <a:gd name="adj2" fmla="val 97000"/>
              <a:gd name="adj3" fmla="val -11111"/>
              <a:gd name="adj4" fmla="val -63833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When a UNIX system is Bootstrapped, Kernel creates Init Process.</a:t>
            </a:r>
            <a:endParaRPr lang="en-US" altLang="en-US" sz="1800">
              <a:sym typeface="Wingdings" panose="05000000000000000000" pitchFamily="2" charset="2"/>
            </a:endParaRPr>
          </a:p>
        </p:txBody>
      </p:sp>
      <p:sp>
        <p:nvSpPr>
          <p:cNvPr id="44042" name="Line 15">
            <a:extLst>
              <a:ext uri="{FF2B5EF4-FFF2-40B4-BE49-F238E27FC236}">
                <a16:creationId xmlns:a16="http://schemas.microsoft.com/office/drawing/2014/main" id="{9B6001B4-D990-47F4-8369-79A19E47E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81400"/>
            <a:ext cx="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45CF6BEE-B9F5-4F37-A7CE-C56560E9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62600"/>
            <a:ext cx="4191000" cy="914400"/>
          </a:xfrm>
          <a:prstGeom prst="borderCallout1">
            <a:avLst>
              <a:gd name="adj1" fmla="val -8333"/>
              <a:gd name="adj2" fmla="val 97273"/>
              <a:gd name="adj3" fmla="val -8333"/>
              <a:gd name="adj4" fmla="val -21819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Getty outputs “login:” and waits for user to enter user name. When user enters his user name, getty’s job is complete.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  <p:bldP spid="44038" grpId="0" animBg="1"/>
      <p:bldP spid="8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2D0E4AC-2D3A-4563-A6AC-D3988747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rgbClr val="326A94"/>
                </a:solidFill>
              </a:rPr>
              <a:t>Environment of UNIX Process (2 of 3)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C39737D-9A33-424E-BCE1-CC839395F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  <a:p>
            <a:fld id="{46BAAD27-5949-4CF1-BAF1-FC485A231FD5}" type="slidenum">
              <a:rPr lang="en-US" altLang="en-US" sz="1000">
                <a:solidFill>
                  <a:srgbClr val="000000"/>
                </a:solidFill>
              </a:rPr>
              <a:pPr/>
              <a:t>7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D9058A4-06DD-4FC0-B763-9C68C3D0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25146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Login Program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DA07927-3D3A-45F9-B79B-6C9717F80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2438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getty Process</a:t>
            </a: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E76ED437-E30D-40BE-840F-1392CD264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812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D738C68F-BC29-4B3D-B858-A7D5008C9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3200400" cy="685800"/>
          </a:xfrm>
          <a:prstGeom prst="borderCallout1">
            <a:avLst>
              <a:gd name="adj1" fmla="val -11111"/>
              <a:gd name="adj2" fmla="val 96431"/>
              <a:gd name="adj3" fmla="val -11111"/>
              <a:gd name="adj4" fmla="val -73662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Getty creates environment for login and invokes login program.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A723853B-721B-4A01-9635-DD29B78F3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5800"/>
            <a:ext cx="3505200" cy="1828800"/>
          </a:xfrm>
          <a:prstGeom prst="borderCallout1">
            <a:avLst>
              <a:gd name="adj1" fmla="val -4167"/>
              <a:gd name="adj2" fmla="val 96741"/>
              <a:gd name="adj3" fmla="val -4167"/>
              <a:gd name="adj4" fmla="val -19431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119063" indent="-1190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The Login program:</a:t>
            </a:r>
          </a:p>
          <a:p>
            <a:r>
              <a:rPr lang="en-US" altLang="en-US" sz="1600">
                <a:sym typeface="Wingdings" panose="05000000000000000000" pitchFamily="2" charset="2"/>
              </a:rPr>
              <a:t>Displays “password:” prompt</a:t>
            </a:r>
          </a:p>
          <a:p>
            <a:r>
              <a:rPr lang="en-US" altLang="en-US" sz="1600">
                <a:sym typeface="Wingdings" panose="05000000000000000000" pitchFamily="2" charset="2"/>
              </a:rPr>
              <a:t>Validates user’s password</a:t>
            </a:r>
          </a:p>
          <a:p>
            <a:r>
              <a:rPr lang="en-US" altLang="en-US" sz="1600">
                <a:sym typeface="Wingdings" panose="05000000000000000000" pitchFamily="2" charset="2"/>
              </a:rPr>
              <a:t>Puts the user in his home directory (If logged in correctly)</a:t>
            </a:r>
          </a:p>
          <a:p>
            <a:r>
              <a:rPr lang="en-US" altLang="en-US" sz="1600">
                <a:sym typeface="Wingdings" panose="05000000000000000000" pitchFamily="2" charset="2"/>
              </a:rPr>
              <a:t>Initializes user’s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471893B-74BC-47BB-8CD1-A9EF2156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>
                <a:solidFill>
                  <a:srgbClr val="326A94"/>
                </a:solidFill>
              </a:rPr>
              <a:t>Environment of UNIX Process (3 of 3)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598BCE18-9317-461D-9B70-BE03D0B7C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  <a:p>
            <a:fld id="{0C20F122-2CB5-4D16-B46D-1DAAA206F203}" type="slidenum">
              <a:rPr lang="en-US" altLang="en-US" sz="1000">
                <a:solidFill>
                  <a:srgbClr val="000000"/>
                </a:solidFill>
              </a:rPr>
              <a:pPr/>
              <a:t>8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0F17E80-5162-455D-BBC3-FEA895994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3276600"/>
            <a:ext cx="262255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Login Shell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FFB611F-3548-46D8-B117-55603A133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1371600"/>
            <a:ext cx="262255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Login Program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2CEF86-5456-4B0D-A95F-ECB3C291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2971800" cy="685800"/>
          </a:xfrm>
          <a:prstGeom prst="borderCallout1">
            <a:avLst>
              <a:gd name="adj1" fmla="val -11111"/>
              <a:gd name="adj2" fmla="val 96153"/>
              <a:gd name="adj3" fmla="val -11111"/>
              <a:gd name="adj4" fmla="val -35898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Login program invokes user’s login shell (sh,ksh,bash).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6B39E9E8-6559-40FD-A0E7-5C9CC394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1063"/>
            <a:ext cx="3581400" cy="993775"/>
          </a:xfrm>
          <a:prstGeom prst="borderCallout1">
            <a:avLst>
              <a:gd name="adj1" fmla="val -7667"/>
              <a:gd name="adj2" fmla="val 96810"/>
              <a:gd name="adj3" fmla="val -7667"/>
              <a:gd name="adj4" fmla="val -27750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 marL="119063" indent="-119063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Login shell reads user’s start-up files</a:t>
            </a:r>
          </a:p>
          <a:p>
            <a:r>
              <a:rPr lang="en-US" altLang="en-US" sz="1600">
                <a:sym typeface="Wingdings" panose="05000000000000000000" pitchFamily="2" charset="2"/>
              </a:rPr>
              <a:t>.profile for bourne and korn shell</a:t>
            </a:r>
          </a:p>
          <a:p>
            <a:r>
              <a:rPr lang="en-US" altLang="en-US" sz="1600">
                <a:sym typeface="Wingdings" panose="05000000000000000000" pitchFamily="2" charset="2"/>
              </a:rPr>
              <a:t>.cshrc and .login for C shell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41200675-4CF7-4907-BDD2-EDDA5F8244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1981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5A166156-1E86-41D2-B375-635044A2E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91200"/>
            <a:ext cx="2743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User at Terminal</a:t>
            </a: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CF1A78F7-2D87-44AC-8069-C75057F3C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86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042FE2A-A7E9-4473-9593-9B0D37BD1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722813"/>
            <a:ext cx="3352800" cy="611187"/>
          </a:xfrm>
          <a:prstGeom prst="borderCallout1">
            <a:avLst>
              <a:gd name="adj1" fmla="val -12468"/>
              <a:gd name="adj2" fmla="val 96593"/>
              <a:gd name="adj3" fmla="val -12468"/>
              <a:gd name="adj4" fmla="val -68181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Once start-up files are done, login shell provides shell prompt to user.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6AD8D895-0268-4A86-8DA2-B3AAFA3C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49963"/>
            <a:ext cx="1981200" cy="457200"/>
          </a:xfrm>
          <a:prstGeom prst="borderCallout1">
            <a:avLst>
              <a:gd name="adj1" fmla="val -16667"/>
              <a:gd name="adj2" fmla="val 94231"/>
              <a:gd name="adj3" fmla="val -16667"/>
              <a:gd name="adj4" fmla="val -42306"/>
            </a:avLst>
          </a:prstGeom>
          <a:solidFill>
            <a:srgbClr val="FFCC66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Wingdings" panose="05000000000000000000" pitchFamily="2" charset="2"/>
              </a:rPr>
              <a:t>Enters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7" grpId="0" animBg="1"/>
      <p:bldP spid="8" grpId="0" animBg="1"/>
      <p:bldP spid="9225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A472177D-2AE2-492F-9914-1A20AEF924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000">
              <a:solidFill>
                <a:srgbClr val="000000"/>
              </a:solidFill>
            </a:endParaRPr>
          </a:p>
          <a:p>
            <a:fld id="{EB2658B1-B2BA-4CF8-B6FC-BD7DA074AF52}" type="slidenum">
              <a:rPr lang="en-US" altLang="en-US" sz="1000">
                <a:solidFill>
                  <a:srgbClr val="000000"/>
                </a:solidFill>
              </a:rPr>
              <a:pPr/>
              <a:t>9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10243" name="Rectangle 10">
            <a:extLst>
              <a:ext uri="{FF2B5EF4-FFF2-40B4-BE49-F238E27FC236}">
                <a16:creationId xmlns:a16="http://schemas.microsoft.com/office/drawing/2014/main" id="{CAABA962-863B-4F0F-9B72-0C61AEAE81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t>Knowledge Check (1 of 3)</a:t>
            </a:r>
          </a:p>
        </p:txBody>
      </p:sp>
      <p:sp>
        <p:nvSpPr>
          <p:cNvPr id="22532" name="Rectangle 11">
            <a:extLst>
              <a:ext uri="{FF2B5EF4-FFF2-40B4-BE49-F238E27FC236}">
                <a16:creationId xmlns:a16="http://schemas.microsoft.com/office/drawing/2014/main" id="{B60200BD-6CFC-4802-868A-EFC4837747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en-US" dirty="0">
                <a:solidFill>
                  <a:schemeClr val="tx1"/>
                </a:solidFill>
              </a:rPr>
              <a:t>Which is the first process initiated by Kernel, when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a UNIX system is Bootstrapped</a:t>
            </a:r>
            <a:r>
              <a:rPr lang="en-US" altLang="en-US" dirty="0">
                <a:solidFill>
                  <a:schemeClr val="tx1"/>
                </a:solidFill>
              </a:rPr>
              <a:t>?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en-US" dirty="0">
              <a:solidFill>
                <a:schemeClr val="tx1"/>
              </a:solidFill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getty</a:t>
            </a:r>
            <a:endParaRPr lang="en-US" altLang="en-US" dirty="0">
              <a:solidFill>
                <a:schemeClr val="tx1"/>
              </a:solidFill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 err="1">
                <a:solidFill>
                  <a:schemeClr val="tx1"/>
                </a:solidFill>
              </a:rPr>
              <a:t>sh</a:t>
            </a:r>
            <a:endParaRPr lang="en-US" altLang="en-US" dirty="0">
              <a:solidFill>
                <a:schemeClr val="tx1"/>
              </a:solidFill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init</a:t>
            </a:r>
            <a:endParaRPr lang="en-US" altLang="en-US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569913" lvl="1" indent="-293688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login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TS Branded_v3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27F44C44B1724A8E483E61CB911426" ma:contentTypeVersion="6" ma:contentTypeDescription="Create a new document." ma:contentTypeScope="" ma:versionID="9fbe1c94dbc323aa116ef760dcb61eb4">
  <xsd:schema xmlns:xsd="http://www.w3.org/2001/XMLSchema" xmlns:xs="http://www.w3.org/2001/XMLSchema" xmlns:p="http://schemas.microsoft.com/office/2006/metadata/properties" xmlns:ns2="c0683136-72b5-46e5-b4dd-3902861e6373" xmlns:ns3="9dab7b6f-c0ca-4100-8908-944a9294f3cf" targetNamespace="http://schemas.microsoft.com/office/2006/metadata/properties" ma:root="true" ma:fieldsID="e7e649291fe308ddef96448932d1edf3" ns2:_="" ns3:_="">
    <xsd:import namespace="c0683136-72b5-46e5-b4dd-3902861e6373"/>
    <xsd:import namespace="9dab7b6f-c0ca-4100-8908-944a9294f3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83136-72b5-46e5-b4dd-3902861e6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b7b6f-c0ca-4100-8908-944a9294f3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D9CC86-9277-4E10-9A5B-88B41FA52B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683136-72b5-46e5-b4dd-3902861e6373"/>
    <ds:schemaRef ds:uri="9dab7b6f-c0ca-4100-8908-944a9294f3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80B417-222B-48EC-9D37-7EA29E3CC05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4C1D6D-BAE8-457F-B663-EB45D29243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16760</TotalTime>
  <Words>1186</Words>
  <Application>Microsoft Office PowerPoint</Application>
  <PresentationFormat>On-screen Show (4:3)</PresentationFormat>
  <Paragraphs>227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</vt:lpstr>
      <vt:lpstr>1_ATS Branded_v3</vt:lpstr>
      <vt:lpstr>UNIX OS Fundamentals</vt:lpstr>
      <vt:lpstr>Module 3 Objectives</vt:lpstr>
      <vt:lpstr>Module 3 Agenda</vt:lpstr>
      <vt:lpstr>Discussion: Logging into a UNIX System</vt:lpstr>
      <vt:lpstr>Demonstration: Logging into a UNIX System</vt:lpstr>
      <vt:lpstr>Environment of UNIX Process (1 of 3)</vt:lpstr>
      <vt:lpstr>Environment of UNIX Process (2 of 3)</vt:lpstr>
      <vt:lpstr>Environment of UNIX Process (3 of 3)</vt:lpstr>
      <vt:lpstr>Knowledge Check (1 of 3)</vt:lpstr>
      <vt:lpstr>Knowledge Check (2 of 3)</vt:lpstr>
      <vt:lpstr>Knowledge Check (3 of 3)</vt:lpstr>
      <vt:lpstr>Module 3 Summary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and Shell scripting</dc:title>
  <dc:creator>shanthi.s.shetty</dc:creator>
  <dc:description>Ready for Final review.</dc:description>
  <cp:lastModifiedBy>Ranjan, Alok</cp:lastModifiedBy>
  <cp:revision>1244</cp:revision>
  <dcterms:created xsi:type="dcterms:W3CDTF">2006-03-29T06:27:16Z</dcterms:created>
  <dcterms:modified xsi:type="dcterms:W3CDTF">2025-03-24T16:52:32Z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CheckoutUser">
    <vt:lpwstr>Shinde, Chaitali S.</vt:lpwstr>
  </property>
  <property fmtid="{D5CDD505-2E9C-101B-9397-08002B2CF9AE}" pid="3" name="ContentType">
    <vt:lpwstr>Document</vt:lpwstr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Order">
    <vt:lpwstr/>
  </property>
  <property fmtid="{D5CDD505-2E9C-101B-9397-08002B2CF9AE}" pid="7" name="MetaInfo">
    <vt:lpwstr/>
  </property>
  <property fmtid="{D5CDD505-2E9C-101B-9397-08002B2CF9AE}" pid="8" name="CheckoutUser">
    <vt:lpwstr>2511</vt:lpwstr>
  </property>
</Properties>
</file>