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gAkBRXIoM/OFXbOr3Qh9gTGISr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6B1C4F-8945-47A1-A8AC-1F0DC6953068}">
  <a:tblStyle styleId="{5C6B1C4F-8945-47A1-A8AC-1F0DC69530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454eb3c3d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454eb3c3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454eb3c3d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454eb3c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454eb3c3d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454eb3c3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454eb3c3d_3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9454eb3c3d_32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454eb3c3d_2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9454eb3c3d_22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454eb3c3d_2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9454eb3c3d_27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6abcef13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96abcef13f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9452b4b5bb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9452b4b5b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452b4b5bb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9452b4b5b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6abcef13f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96abcef13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454eb3c3d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454eb3c3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96abcef13f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96abcef13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6abcef13f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96abcef13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6abcef13f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6abcef13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96abcef13f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96abcef13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96abcef13f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96abcef13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96abcef13f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96abcef13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454eb3c3d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454eb3c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454eb3c3d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9454eb3c3d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454eb3c3d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454eb3c3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454eb3c3d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454eb3c3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454eb3c3d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9454eb3c3d_12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454eb3c3d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9454eb3c3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454eb3c3d_2_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9454eb3c3d_2_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g9454eb3c3d_2_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9454eb3c3d_2_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9454eb3c3d_2_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454eb3c3d_2_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9454eb3c3d_2_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g9454eb3c3d_2_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9454eb3c3d_2_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9454eb3c3d_2_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454eb3c3d_2_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9454eb3c3d_2_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g9454eb3c3d_2_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9454eb3c3d_2_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9454eb3c3d_2_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454eb3c3d_2_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9454eb3c3d_2_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g9454eb3c3d_2_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g9454eb3c3d_2_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9454eb3c3d_2_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9454eb3c3d_2_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454eb3c3d_2_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9454eb3c3d_2_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g9454eb3c3d_2_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g9454eb3c3d_2_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g9454eb3c3d_2_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g9454eb3c3d_2_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9454eb3c3d_2_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9454eb3c3d_2_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454eb3c3d_2_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9454eb3c3d_2_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9454eb3c3d_2_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9454eb3c3d_2_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454eb3c3d_2_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9454eb3c3d_2_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9454eb3c3d_2_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454eb3c3d_2_4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9454eb3c3d_2_4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g9454eb3c3d_2_4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g9454eb3c3d_2_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9454eb3c3d_2_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9454eb3c3d_2_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454eb3c3d_2_5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9454eb3c3d_2_5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g9454eb3c3d_2_5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g9454eb3c3d_2_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9454eb3c3d_2_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9454eb3c3d_2_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454eb3c3d_2_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9454eb3c3d_2_6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9454eb3c3d_2_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9454eb3c3d_2_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9454eb3c3d_2_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454eb3c3d_2_6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9454eb3c3d_2_6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9454eb3c3d_2_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9454eb3c3d_2_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9454eb3c3d_2_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454eb3c3d_2_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g9454eb3c3d_2_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g9454eb3c3d_2_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g9454eb3c3d_2_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g9454eb3c3d_2_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alphavantage.co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Chapter 1: EDA Report</a:t>
            </a:r>
            <a:endParaRPr/>
          </a:p>
        </p:txBody>
      </p:sp>
      <p:sp>
        <p:nvSpPr>
          <p:cNvPr id="160" name="Google Shape;160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Capstone Project- Group 6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7 September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454eb3c3d_0_64"/>
          <p:cNvSpPr txBox="1"/>
          <p:nvPr/>
        </p:nvSpPr>
        <p:spPr>
          <a:xfrm>
            <a:off x="651450" y="1338425"/>
            <a:ext cx="10743000" cy="46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9454eb3c3d_0_64"/>
          <p:cNvSpPr txBox="1"/>
          <p:nvPr/>
        </p:nvSpPr>
        <p:spPr>
          <a:xfrm>
            <a:off x="568550" y="1918825"/>
            <a:ext cx="111576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3. Insights based on EDA done till now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454eb3c3d_0_43"/>
          <p:cNvSpPr txBox="1"/>
          <p:nvPr/>
        </p:nvSpPr>
        <p:spPr>
          <a:xfrm>
            <a:off x="450100" y="1267375"/>
            <a:ext cx="11299800" cy="51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1.Based on exploratory data analysis done till now .We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conclude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that 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sector and Cap size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(Large, mid, small) are important categories that govern the dynamics of a company. Therefore when seeing  which factors 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discriminate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between class 0 &amp; 1, we should see it 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separately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for each sector and cap size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2. There are 200+ features in this dataset, We will see the discriminating power across class for the 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four most important factors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Revenue (Sales) - Indicates if there is demand for the product company is offering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EBITDA-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Indicates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if business model of the company is profitable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Operating cash flow- Indicates financial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stability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of the company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Market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Capitalization- Indicates how much the market values the company. This indicates current health as well as expectation of future health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These four factors are identified based on the exploratory analysis done till now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latin typeface="Calibri"/>
                <a:ea typeface="Calibri"/>
                <a:cs typeface="Calibri"/>
                <a:sym typeface="Calibri"/>
              </a:rPr>
              <a:t>So therefore in the next analysis we would see the discriminating power of these factors across class for each sector and cap size.</a:t>
            </a:r>
            <a:endParaRPr b="1" i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9454eb3c3d_0_43"/>
          <p:cNvSpPr txBox="1"/>
          <p:nvPr/>
        </p:nvSpPr>
        <p:spPr>
          <a:xfrm>
            <a:off x="331650" y="461950"/>
            <a:ext cx="112404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Two major Insight based on EDA done till now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454eb3c3d_0_71"/>
          <p:cNvSpPr txBox="1"/>
          <p:nvPr/>
        </p:nvSpPr>
        <p:spPr>
          <a:xfrm>
            <a:off x="568550" y="1918825"/>
            <a:ext cx="111576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Discriminatory</a:t>
            </a: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Analysis across Class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4" id="246" name="Google Shape;246;g9454eb3c3d_3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355" y="0"/>
            <a:ext cx="1043128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9454eb3c3d_32_0"/>
          <p:cNvSpPr txBox="1"/>
          <p:nvPr/>
        </p:nvSpPr>
        <p:spPr>
          <a:xfrm>
            <a:off x="10287075" y="130300"/>
            <a:ext cx="1836000" cy="358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on how to read the graph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denotes the percent difference between class 1 &amp; class 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Large size show that particular factor is on average bigger for class 1 then class 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Zero Size shows that particular factor is not bigger for class 1 then class 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9454eb3c3d_32_0"/>
          <p:cNvSpPr txBox="1"/>
          <p:nvPr/>
        </p:nvSpPr>
        <p:spPr>
          <a:xfrm>
            <a:off x="10316625" y="3979800"/>
            <a:ext cx="1776900" cy="270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Inference Based on this graph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these three sector the discriminating power of the factors is more in small cap then large cap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9454eb3c3d_32_0"/>
          <p:cNvSpPr txBox="1"/>
          <p:nvPr/>
        </p:nvSpPr>
        <p:spPr>
          <a:xfrm>
            <a:off x="59350" y="130300"/>
            <a:ext cx="888300" cy="426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Calibri"/>
                <a:ea typeface="Calibri"/>
                <a:cs typeface="Calibri"/>
                <a:sym typeface="Calibri"/>
              </a:rPr>
              <a:t>Graph 4.1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54" name="Google Shape;254;g9454eb3c3d_2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355" y="0"/>
            <a:ext cx="1043128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9454eb3c3d_22_0"/>
          <p:cNvSpPr txBox="1"/>
          <p:nvPr/>
        </p:nvSpPr>
        <p:spPr>
          <a:xfrm>
            <a:off x="10375825" y="153950"/>
            <a:ext cx="1741200" cy="358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on how to read the graph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denotes the percent difference between class 1 &amp; class 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Large size show that particular factor is on average bigger for class 1 then class 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Zero Size shows that particular factor is not bigger for class 1 then class 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9454eb3c3d_22_0"/>
          <p:cNvSpPr txBox="1"/>
          <p:nvPr/>
        </p:nvSpPr>
        <p:spPr>
          <a:xfrm>
            <a:off x="10375825" y="3813950"/>
            <a:ext cx="1741200" cy="298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Inference Based on this graph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Real estate and communication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discriminating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classes in mid cap is easier then small/large cap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technology it is equally easy to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discriminate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across cap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9454eb3c3d_22_0"/>
          <p:cNvSpPr txBox="1"/>
          <p:nvPr/>
        </p:nvSpPr>
        <p:spPr>
          <a:xfrm>
            <a:off x="59350" y="130300"/>
            <a:ext cx="888300" cy="426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Calibri"/>
                <a:ea typeface="Calibri"/>
                <a:cs typeface="Calibri"/>
                <a:sym typeface="Calibri"/>
              </a:rPr>
              <a:t>Graph 4.2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262" name="Google Shape;262;g9454eb3c3d_27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355" y="0"/>
            <a:ext cx="10431291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9454eb3c3d_27_0"/>
          <p:cNvSpPr txBox="1"/>
          <p:nvPr/>
        </p:nvSpPr>
        <p:spPr>
          <a:xfrm>
            <a:off x="10168625" y="130350"/>
            <a:ext cx="1836000" cy="358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on how to read the graph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denotes the percent difference between class 1 &amp; class 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Large size show that particular factor is on average bigger for class 1 then class 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Zero Size shows that particular factor is not bigger for class 1 then class 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9454eb3c3d_27_0"/>
          <p:cNvSpPr txBox="1"/>
          <p:nvPr/>
        </p:nvSpPr>
        <p:spPr>
          <a:xfrm>
            <a:off x="10198175" y="3837650"/>
            <a:ext cx="1776900" cy="270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Inference Based on this graph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Basic materials and Consumer cyclical it is hard to discriminate a mid cap stock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general the discriminating power is not great in Energy and financial sector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9454eb3c3d_27_0"/>
          <p:cNvSpPr txBox="1"/>
          <p:nvPr/>
        </p:nvSpPr>
        <p:spPr>
          <a:xfrm>
            <a:off x="59350" y="130300"/>
            <a:ext cx="888300" cy="426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Calibri"/>
                <a:ea typeface="Calibri"/>
                <a:cs typeface="Calibri"/>
                <a:sym typeface="Calibri"/>
              </a:rPr>
              <a:t>Graph 4.3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6abcef13f_0_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Chapter 2: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Data Pre-Processing</a:t>
            </a:r>
            <a:endParaRPr/>
          </a:p>
        </p:txBody>
      </p:sp>
      <p:sp>
        <p:nvSpPr>
          <p:cNvPr id="271" name="Google Shape;271;g96abcef13f_0_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12 September 2020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452b4b5bb_0_49"/>
          <p:cNvSpPr txBox="1"/>
          <p:nvPr/>
        </p:nvSpPr>
        <p:spPr>
          <a:xfrm>
            <a:off x="568550" y="1918825"/>
            <a:ext cx="111576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AutoNum type="arabicPeriod"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452b4b5bb_0_35"/>
          <p:cNvSpPr txBox="1"/>
          <p:nvPr/>
        </p:nvSpPr>
        <p:spPr>
          <a:xfrm>
            <a:off x="592225" y="236875"/>
            <a:ext cx="111813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9452b4b5bb_0_35"/>
          <p:cNvSpPr txBox="1"/>
          <p:nvPr/>
        </p:nvSpPr>
        <p:spPr>
          <a:xfrm>
            <a:off x="592225" y="5270850"/>
            <a:ext cx="6002700" cy="92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</a:rPr>
              <a:t>Note 1: In cleaned dataset we are sending the outliers is not removed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</a:rPr>
              <a:t>Note 2: </a:t>
            </a:r>
            <a:r>
              <a:rPr i="1" lang="en-US" sz="1200">
                <a:solidFill>
                  <a:schemeClr val="dk1"/>
                </a:solidFill>
              </a:rPr>
              <a:t>Finally</a:t>
            </a:r>
            <a:r>
              <a:rPr i="1" lang="en-US" sz="1200">
                <a:solidFill>
                  <a:schemeClr val="dk1"/>
                </a:solidFill>
              </a:rPr>
              <a:t> There are 20,794 rows &amp; 181 columns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>
                <a:solidFill>
                  <a:schemeClr val="dk1"/>
                </a:solidFill>
              </a:rPr>
              <a:t>Note 3: Data is from 2014-2018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3" name="Google Shape;283;g9452b4b5bb_0_35"/>
          <p:cNvGraphicFramePr/>
          <p:nvPr/>
        </p:nvGraphicFramePr>
        <p:xfrm>
          <a:off x="651425" y="9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{5C6B1C4F-8945-47A1-A8AC-1F0DC6953068}</a:tableStyleId>
              </a:tblPr>
              <a:tblGrid>
                <a:gridCol w="876300"/>
                <a:gridCol w="5067300"/>
              </a:tblGrid>
              <a:tr h="2794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Steps followed in Data Cleaning</a:t>
                      </a:r>
                      <a:endParaRPr b="1" sz="1200"/>
                    </a:p>
                  </a:txBody>
                  <a:tcPr marT="63500" marB="63500" marR="63500" marL="63500"/>
                </a:tc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1.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We remove the unwanted columns that were semantically similar to other columns.We also removed columns which had very low variance.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In this process we were able to reduce the no of columns from 225 to 181.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2.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From alpha vantage(</a:t>
                      </a:r>
                      <a:r>
                        <a:rPr lang="en-US" sz="1200" u="sng">
                          <a:hlinkClick r:id="rId3"/>
                        </a:rPr>
                        <a:t>https://www.alphavantage.co/</a:t>
                      </a:r>
                      <a:r>
                        <a:rPr lang="en-US" sz="1200"/>
                        <a:t>) , We webscrapped the missing data. From this site we found 50 columns detail for most of the companies that were missing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3.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For the remaining 131 columns (181-50) we calculated its value based on the exact formula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For eg Book Value per Share = (Total asset-total liabilities) / Weighted Average Shs Out (Dil)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Total asset, total liabilities and Weighted Average Shs Out (Dil) were given in those 50 columns and accordingly we calculated the Book value per share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4.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Remaining missing values were then imputed with KNN Imputer.</a:t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6abcef13f_0_13"/>
          <p:cNvSpPr txBox="1"/>
          <p:nvPr/>
        </p:nvSpPr>
        <p:spPr>
          <a:xfrm>
            <a:off x="568550" y="1918825"/>
            <a:ext cx="111576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. Outlier Treatment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454eb3c3d_0_50"/>
          <p:cNvSpPr txBox="1"/>
          <p:nvPr/>
        </p:nvSpPr>
        <p:spPr>
          <a:xfrm>
            <a:off x="3565200" y="1137075"/>
            <a:ext cx="68226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9454eb3c3d_0_50"/>
          <p:cNvSpPr txBox="1"/>
          <p:nvPr/>
        </p:nvSpPr>
        <p:spPr>
          <a:xfrm>
            <a:off x="617850" y="2108325"/>
            <a:ext cx="112266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Sector and Cap size  govern the dynamics of a Company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96abcef13f_0_17"/>
          <p:cNvSpPr txBox="1"/>
          <p:nvPr/>
        </p:nvSpPr>
        <p:spPr>
          <a:xfrm>
            <a:off x="663300" y="1149050"/>
            <a:ext cx="110037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What is pyOD?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PyOD is an open-source Python toolbox for performing scalable outlier detection on multivariate data. It provides access to a wide range of outlier detection algorithms, including well established outlier ensembles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How are we using pyOD ?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We would be aggregating the result of  seven different  outlier detection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algorithm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in pyOD, So that the outlier detected is more robust to mistakes made by any one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Outlier fraction of 0.1 is used in each method as a threshold to decide the number of outliers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Angle-based Outlier Detector (ABOD), Cluster-based Local Outlier Factor (CBLOF), Feature Bagging, Histogram-base Outlier Detection (HBOS), Isolation Forest, KNN, Average KNN are the name of seven outlier detection algorithm used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Final result after using it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We have removed 870 companies in which at least 5 out of 7 methods told that the corresponding company is a outlier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The outlier companies removed correspond  to approximately  4% of the total companies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96abcef13f_0_17"/>
          <p:cNvSpPr txBox="1"/>
          <p:nvPr/>
        </p:nvSpPr>
        <p:spPr>
          <a:xfrm>
            <a:off x="663300" y="568550"/>
            <a:ext cx="112404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b="1" lang="en-US" sz="210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Removing outliers using pyOD</a:t>
            </a:r>
            <a:endParaRPr b="1" sz="210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96abcef13f_0_17"/>
          <p:cNvSpPr txBox="1"/>
          <p:nvPr/>
        </p:nvSpPr>
        <p:spPr>
          <a:xfrm>
            <a:off x="663300" y="4915500"/>
            <a:ext cx="112404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lang="en-US" sz="210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Replacing the outlier by upper or lower cap</a:t>
            </a:r>
            <a:endParaRPr b="1" sz="210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96abcef13f_0_17"/>
          <p:cNvSpPr txBox="1"/>
          <p:nvPr/>
        </p:nvSpPr>
        <p:spPr>
          <a:xfrm>
            <a:off x="722525" y="5496000"/>
            <a:ext cx="110037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removing the outliers using the above method ,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would be capping all the remaining outlier beyond the 0.1 and 0.9 percentile value with corresponding lower or upper cap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6abcef13f_0_49"/>
          <p:cNvSpPr txBox="1"/>
          <p:nvPr/>
        </p:nvSpPr>
        <p:spPr>
          <a:xfrm>
            <a:off x="568550" y="1918825"/>
            <a:ext cx="111576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3. Feature Engineering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6abcef13f_0_58"/>
          <p:cNvSpPr txBox="1"/>
          <p:nvPr/>
        </p:nvSpPr>
        <p:spPr>
          <a:xfrm>
            <a:off x="450100" y="1267375"/>
            <a:ext cx="11299800" cy="51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1.We applied pearson correlation between all the possible combination of numerical input columns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2. From here we identified the pair  of input columns which have more than 0.9 correlation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3. Based on this analysis,  we were able to remove 25 columns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4. The columns we removed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through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the above process was in sync with our domain knowledge. for eg we saw high correlation between EBITDA Margin and EBIT Margin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highlight>
                  <a:srgbClr val="FFFFFF"/>
                </a:highlight>
              </a:rPr>
              <a:t>Note: Now we have 154 columns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96abcef13f_0_58"/>
          <p:cNvSpPr txBox="1"/>
          <p:nvPr/>
        </p:nvSpPr>
        <p:spPr>
          <a:xfrm>
            <a:off x="331650" y="461950"/>
            <a:ext cx="112404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Statistical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 Analysis - To identify similar input columns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96abcef13f_0_70"/>
          <p:cNvSpPr txBox="1"/>
          <p:nvPr/>
        </p:nvSpPr>
        <p:spPr>
          <a:xfrm>
            <a:off x="450100" y="1267375"/>
            <a:ext cx="11299800" cy="51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Univariate Feature Selection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 compare each feature to the target variable(Class), to see whether there is any statistically significant relationship between them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2. We are using two different univariate feature selection method- f test and  mutual information classification test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feature elimination using models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Compared to univariate feature selection, model-based feature selection consider all feature at once, thus can capture interactions.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2. We are using two different models- Logistic Regression and Random Forest Classifier  as a recursive feature selector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Note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In each of the 4 methods the top 90 out of 150 columns were selected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make this robust to the mistake made by any one of the models, We identified the least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important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column which was not selected by at least 3 out of the 4 methods.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Final result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On combining the result obtained from the above method with domain knowledge, We were able to remove 10 more  columns.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>
                <a:solidFill>
                  <a:schemeClr val="dk1"/>
                </a:solidFill>
                <a:highlight>
                  <a:srgbClr val="FFFFFF"/>
                </a:highlight>
              </a:rPr>
              <a:t>Note: Now we have 144 columns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96abcef13f_0_70"/>
          <p:cNvSpPr txBox="1"/>
          <p:nvPr/>
        </p:nvSpPr>
        <p:spPr>
          <a:xfrm>
            <a:off x="331650" y="461950"/>
            <a:ext cx="112404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 Feature Selection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 - To identify least important features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96abcef13f_0_79"/>
          <p:cNvSpPr txBox="1"/>
          <p:nvPr/>
        </p:nvSpPr>
        <p:spPr>
          <a:xfrm>
            <a:off x="568550" y="1918825"/>
            <a:ext cx="111576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. Data Transformation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96abcef13f_0_88"/>
          <p:cNvSpPr txBox="1"/>
          <p:nvPr/>
        </p:nvSpPr>
        <p:spPr>
          <a:xfrm>
            <a:off x="450100" y="1042450"/>
            <a:ext cx="11299800" cy="10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First we identified the columns which denoted growth. There were 15 such columns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These columns were binned at 5 levels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96abcef13f_0_88"/>
          <p:cNvSpPr txBox="1"/>
          <p:nvPr/>
        </p:nvSpPr>
        <p:spPr>
          <a:xfrm>
            <a:off x="331650" y="461950"/>
            <a:ext cx="112404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Binning the numerical features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96abcef13f_0_88"/>
          <p:cNvSpPr txBox="1"/>
          <p:nvPr/>
        </p:nvSpPr>
        <p:spPr>
          <a:xfrm>
            <a:off x="450100" y="3705775"/>
            <a:ext cx="112404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3. Scaling &amp;  Normalisation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96abcef13f_0_88"/>
          <p:cNvSpPr txBox="1"/>
          <p:nvPr/>
        </p:nvSpPr>
        <p:spPr>
          <a:xfrm>
            <a:off x="450100" y="4392950"/>
            <a:ext cx="11299800" cy="13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All the numerical features were scaled using Standard Scaler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96abcef13f_0_88"/>
          <p:cNvSpPr txBox="1"/>
          <p:nvPr/>
        </p:nvSpPr>
        <p:spPr>
          <a:xfrm>
            <a:off x="331650" y="2291088"/>
            <a:ext cx="112404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2. One hot encoding the categorical features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96abcef13f_0_88"/>
          <p:cNvSpPr txBox="1"/>
          <p:nvPr/>
        </p:nvSpPr>
        <p:spPr>
          <a:xfrm>
            <a:off x="531450" y="2925600"/>
            <a:ext cx="112998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Sector were encoded using pd.dummies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71" name="Google Shape;17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355" y="0"/>
            <a:ext cx="1043128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"/>
          <p:cNvSpPr txBox="1"/>
          <p:nvPr/>
        </p:nvSpPr>
        <p:spPr>
          <a:xfrm>
            <a:off x="4204850" y="94750"/>
            <a:ext cx="888300" cy="426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Graph 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454eb3c3d_0_1"/>
          <p:cNvSpPr txBox="1"/>
          <p:nvPr/>
        </p:nvSpPr>
        <p:spPr>
          <a:xfrm>
            <a:off x="604175" y="1717450"/>
            <a:ext cx="10600800" cy="50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Idea behind making this graph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There are two perspective that is shown in the above graph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Is the sector (across diff cap size)  on average  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profitable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?  (Indicated by ROE and EBITDA Margin 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Is the sector (across diff cap size) 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undervalued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overvalued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?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(Indicated by P/E ratio)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2. Inference based on this graph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Large cap stocks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In large cap,  majority of sector is blue indicating that Return on equity is high for these stocks. Therefore the investor are also buying these stocks more and driving it’s P/E ratio high in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comparison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to small cap stocks.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Due to this high ROE on average, These large cap stocks are also refer to as  Blue chip stocks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Small cap stocks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Across sectors, there is more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variability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in the small cap sector . This indicates that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the level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uncertainty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is more in small companies since there are in the growth stage and still figuring out there business model/niche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9454eb3c3d_0_1"/>
          <p:cNvSpPr txBox="1"/>
          <p:nvPr/>
        </p:nvSpPr>
        <p:spPr>
          <a:xfrm>
            <a:off x="604175" y="888350"/>
            <a:ext cx="107193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Price and Earning Analysis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9454eb3c3d_0_1"/>
          <p:cNvSpPr txBox="1"/>
          <p:nvPr/>
        </p:nvSpPr>
        <p:spPr>
          <a:xfrm>
            <a:off x="604175" y="177675"/>
            <a:ext cx="1942500" cy="48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Analysis of Graph 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184" name="Google Shape;184;g9454eb3c3d_2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355" y="0"/>
            <a:ext cx="1043128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9454eb3c3d_2_75"/>
          <p:cNvSpPr txBox="1"/>
          <p:nvPr/>
        </p:nvSpPr>
        <p:spPr>
          <a:xfrm>
            <a:off x="4204850" y="94750"/>
            <a:ext cx="888300" cy="426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Graph 2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454eb3c3d_0_8"/>
          <p:cNvSpPr txBox="1"/>
          <p:nvPr/>
        </p:nvSpPr>
        <p:spPr>
          <a:xfrm>
            <a:off x="402700" y="1445025"/>
            <a:ext cx="11145600" cy="5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Idea behind making this graph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There are four major type of expenses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Cost of revenue: </a:t>
            </a:r>
            <a:r>
              <a:rPr lang="en-US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represent the direct costs associated with the goods and services the company provides</a:t>
            </a:r>
            <a:endParaRPr sz="16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Operating Expenses: Operating expenses refer to expenditures that are not directly tied to the production of goods or services, such as rent, utilities, office supplies, </a:t>
            </a:r>
            <a:r>
              <a:rPr lang="en-US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marketing</a:t>
            </a:r>
            <a:r>
              <a:rPr lang="en-US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&amp; R&amp;D</a:t>
            </a:r>
            <a:endParaRPr sz="16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Depreciation</a:t>
            </a:r>
            <a:r>
              <a:rPr lang="en-US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Amortization</a:t>
            </a:r>
            <a:r>
              <a:rPr lang="en-US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Depreciation represents the cost of capital assets on the balance sheet being used over time, and amortization is the similar cost of using intangible assets like goodwill over time.</a:t>
            </a:r>
            <a:endParaRPr sz="16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Interest and Income tax expense: Interest expense relates to the cost of borrowing money.</a:t>
            </a:r>
            <a:endParaRPr sz="16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Inference based on this graph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Some sectors are more capital intensive then other. Therefore various metrics like total debt, working capital will be highly sector dependent.</a:t>
            </a:r>
            <a:endParaRPr sz="16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proportion of different type of  expenses varies across the sector due to different dynamics and this could be used as a </a:t>
            </a:r>
            <a:r>
              <a:rPr lang="en-US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anomaly</a:t>
            </a:r>
            <a:r>
              <a:rPr lang="en-US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detector to figure out the companies that is not </a:t>
            </a:r>
            <a:r>
              <a:rPr lang="en-US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following</a:t>
            </a:r>
            <a:r>
              <a:rPr lang="en-US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the overall trend of expense in their sector</a:t>
            </a:r>
            <a:endParaRPr sz="16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11111"/>
                </a:solidFill>
                <a:highlight>
                  <a:srgbClr val="FFFFFF"/>
                </a:highlight>
              </a:rPr>
              <a:t>.</a:t>
            </a:r>
            <a:endParaRPr sz="13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9454eb3c3d_0_8"/>
          <p:cNvSpPr txBox="1"/>
          <p:nvPr/>
        </p:nvSpPr>
        <p:spPr>
          <a:xfrm>
            <a:off x="461950" y="758075"/>
            <a:ext cx="107193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Revenue and Expense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9454eb3c3d_0_8"/>
          <p:cNvSpPr txBox="1"/>
          <p:nvPr/>
        </p:nvSpPr>
        <p:spPr>
          <a:xfrm>
            <a:off x="556800" y="201350"/>
            <a:ext cx="1942500" cy="48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Analysis of Graph 2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54eb3c3d_0_57"/>
          <p:cNvSpPr txBox="1"/>
          <p:nvPr/>
        </p:nvSpPr>
        <p:spPr>
          <a:xfrm>
            <a:off x="604075" y="1906975"/>
            <a:ext cx="11015400" cy="14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9454eb3c3d_0_57"/>
          <p:cNvSpPr txBox="1"/>
          <p:nvPr/>
        </p:nvSpPr>
        <p:spPr>
          <a:xfrm>
            <a:off x="781750" y="1942500"/>
            <a:ext cx="10470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2. Identifying  Important </a:t>
            </a: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discriminating</a:t>
            </a: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 factor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203" name="Google Shape;203;g9454eb3c3d_1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350" y="0"/>
            <a:ext cx="10004797" cy="65776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g9454eb3c3d_12_0"/>
          <p:cNvCxnSpPr/>
          <p:nvPr/>
        </p:nvCxnSpPr>
        <p:spPr>
          <a:xfrm flipH="1">
            <a:off x="6360525" y="6253925"/>
            <a:ext cx="343500" cy="30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g9454eb3c3d_12_0"/>
          <p:cNvSpPr txBox="1"/>
          <p:nvPr/>
        </p:nvSpPr>
        <p:spPr>
          <a:xfrm>
            <a:off x="5294325" y="6419775"/>
            <a:ext cx="1066200" cy="41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High P/E Ratio (51)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9454eb3c3d_12_0"/>
          <p:cNvSpPr txBox="1"/>
          <p:nvPr/>
        </p:nvSpPr>
        <p:spPr>
          <a:xfrm>
            <a:off x="8871575" y="6419625"/>
            <a:ext cx="1243800" cy="41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High P/E Ratio (57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7" name="Google Shape;207;g9454eb3c3d_12_0"/>
          <p:cNvCxnSpPr>
            <a:endCxn id="206" idx="1"/>
          </p:cNvCxnSpPr>
          <p:nvPr/>
        </p:nvCxnSpPr>
        <p:spPr>
          <a:xfrm>
            <a:off x="8149175" y="6467025"/>
            <a:ext cx="722400" cy="15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g9454eb3c3d_12_0"/>
          <p:cNvCxnSpPr/>
          <p:nvPr/>
        </p:nvCxnSpPr>
        <p:spPr>
          <a:xfrm flipH="1" rot="10800000">
            <a:off x="4560150" y="367275"/>
            <a:ext cx="675300" cy="1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g9454eb3c3d_12_0"/>
          <p:cNvSpPr txBox="1"/>
          <p:nvPr/>
        </p:nvSpPr>
        <p:spPr>
          <a:xfrm>
            <a:off x="5330050" y="70875"/>
            <a:ext cx="1563600" cy="30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High P/E Ratio (81)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g9454eb3c3d_12_0"/>
          <p:cNvCxnSpPr/>
          <p:nvPr/>
        </p:nvCxnSpPr>
        <p:spPr>
          <a:xfrm rot="10800000">
            <a:off x="924025" y="1575250"/>
            <a:ext cx="1977900" cy="1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g9454eb3c3d_12_0"/>
          <p:cNvSpPr txBox="1"/>
          <p:nvPr/>
        </p:nvSpPr>
        <p:spPr>
          <a:xfrm>
            <a:off x="47375" y="1338425"/>
            <a:ext cx="6753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9454eb3c3d_12_0"/>
          <p:cNvSpPr txBox="1"/>
          <p:nvPr/>
        </p:nvSpPr>
        <p:spPr>
          <a:xfrm>
            <a:off x="59225" y="1338425"/>
            <a:ext cx="864900" cy="56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Low current ratio (0.02)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g9454eb3c3d_12_0"/>
          <p:cNvCxnSpPr>
            <a:endCxn id="214" idx="3"/>
          </p:cNvCxnSpPr>
          <p:nvPr/>
        </p:nvCxnSpPr>
        <p:spPr>
          <a:xfrm flipH="1">
            <a:off x="829000" y="2747875"/>
            <a:ext cx="2901900" cy="2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g9454eb3c3d_12_0"/>
          <p:cNvSpPr txBox="1"/>
          <p:nvPr/>
        </p:nvSpPr>
        <p:spPr>
          <a:xfrm>
            <a:off x="106600" y="2582125"/>
            <a:ext cx="722400" cy="75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Low current ratio (0.6)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9454eb3c3d_12_0"/>
          <p:cNvSpPr txBox="1"/>
          <p:nvPr/>
        </p:nvSpPr>
        <p:spPr>
          <a:xfrm>
            <a:off x="47525" y="70875"/>
            <a:ext cx="888300" cy="426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Graph 3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454eb3c3d_0_32"/>
          <p:cNvSpPr txBox="1"/>
          <p:nvPr/>
        </p:nvSpPr>
        <p:spPr>
          <a:xfrm>
            <a:off x="509300" y="1291075"/>
            <a:ext cx="11015400" cy="51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Idea behind making this graph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we are doing exploratory analysis by seeing only those companies that have high EBITDA Margin (15-60%) 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Intuitively, Mostly the companies belonging here have class 1(green color)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the idea behind making this graph is to individually analyze the companies which belong to class 0 in spite of having a high EBITDA Margin. In the process of finding the reason why these companies belong to class 0. We would discover other variables that are important along with EBITDA Margin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Inference based on this graph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two major reason because of which the companies belong to class 0 in spite of having high EBITDA Margin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current ratio: </a:t>
            </a:r>
            <a:r>
              <a:rPr lang="en-US" sz="160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current ratio is a liquidity ratio that measures a company's ability to pay short-term obligations . Low values indicates the weak financial stability due to insufficient cash</a:t>
            </a:r>
            <a:endParaRPr sz="1600">
              <a:solidFill>
                <a:srgbClr val="11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P/E ratio: generally indicates that the stock has become over valued therefore due to market correction, it’s share price has decreased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9454eb3c3d_0_32"/>
          <p:cNvSpPr txBox="1"/>
          <p:nvPr/>
        </p:nvSpPr>
        <p:spPr>
          <a:xfrm>
            <a:off x="7106725" y="556700"/>
            <a:ext cx="68226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9454eb3c3d_0_32"/>
          <p:cNvSpPr txBox="1"/>
          <p:nvPr/>
        </p:nvSpPr>
        <p:spPr>
          <a:xfrm>
            <a:off x="6668475" y="5507725"/>
            <a:ext cx="4868100" cy="122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Calibri"/>
                <a:ea typeface="Calibri"/>
                <a:cs typeface="Calibri"/>
                <a:sym typeface="Calibri"/>
              </a:rPr>
              <a:t>Note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Calibri"/>
                <a:ea typeface="Calibri"/>
                <a:cs typeface="Calibri"/>
                <a:sym typeface="Calibri"/>
              </a:rPr>
              <a:t>Class 0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: Stocks which share price has decreased in the following year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Calibri"/>
                <a:ea typeface="Calibri"/>
                <a:cs typeface="Calibri"/>
                <a:sym typeface="Calibri"/>
              </a:rPr>
              <a:t>Class 1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: Stocks which share price have increased in the following year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Calibri"/>
                <a:ea typeface="Calibri"/>
                <a:cs typeface="Calibri"/>
                <a:sym typeface="Calibri"/>
              </a:rPr>
              <a:t>EBITDA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Earnings before interest, taxes, depreciation and amortization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9454eb3c3d_0_32"/>
          <p:cNvSpPr txBox="1"/>
          <p:nvPr/>
        </p:nvSpPr>
        <p:spPr>
          <a:xfrm>
            <a:off x="509300" y="682250"/>
            <a:ext cx="107193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Analyzing Companies having high EBITDA Margin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9454eb3c3d_0_32"/>
          <p:cNvSpPr txBox="1"/>
          <p:nvPr/>
        </p:nvSpPr>
        <p:spPr>
          <a:xfrm>
            <a:off x="556800" y="201350"/>
            <a:ext cx="1942500" cy="48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Analysis of Graph 3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2020-09-06T15:29:55Z</dcterms:created>
</cp:coreProperties>
</file>