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a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aiNt9TnxmQZ5/H4DtaKGJnL/R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db7cc44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db7cc44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dd404bd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dd404bd3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ddb8bed6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9ddb8bed6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ddb8bed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ddb8bed6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d404bd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dd404bd3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ddb8bed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9ddb8bed6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ddb8bed6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9ddb8bed6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ddb8bed6c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9ddb8bed6c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44250" y="0"/>
            <a:ext cx="84555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2000">
                <a:solidFill>
                  <a:srgbClr val="F3F3F3"/>
                </a:solidFill>
                <a:latin typeface="Merriweather"/>
                <a:ea typeface="Merriweather"/>
                <a:cs typeface="Merriweather"/>
                <a:sym typeface="Merriweather"/>
              </a:rPr>
              <a:t>FINAL</a:t>
            </a:r>
            <a:r>
              <a:rPr b="1" lang="en" sz="2000">
                <a:solidFill>
                  <a:srgbClr val="F3F3F3"/>
                </a:solidFill>
                <a:latin typeface="Merriweather"/>
                <a:ea typeface="Merriweather"/>
                <a:cs typeface="Merriweather"/>
                <a:sym typeface="Merriweather"/>
              </a:rPr>
              <a:t> PROJECT PRESENTATION</a:t>
            </a:r>
            <a:endParaRPr b="1" sz="2000">
              <a:solidFill>
                <a:srgbClr val="F3F3F3"/>
              </a:solidFill>
              <a:latin typeface="Merriweather"/>
              <a:ea typeface="Merriweather"/>
              <a:cs typeface="Merriweather"/>
              <a:sym typeface="Merriweather"/>
            </a:endParaRPr>
          </a:p>
          <a:p>
            <a:pPr indent="0" lvl="0" marL="0" rtl="0" algn="ctr">
              <a:lnSpc>
                <a:spcPct val="100000"/>
              </a:lnSpc>
              <a:spcBef>
                <a:spcPts val="0"/>
              </a:spcBef>
              <a:spcAft>
                <a:spcPts val="0"/>
              </a:spcAft>
              <a:buClr>
                <a:schemeClr val="dk2"/>
              </a:buClr>
              <a:buSzPts val="1100"/>
              <a:buFont typeface="Arial"/>
              <a:buNone/>
            </a:pPr>
            <a:r>
              <a:rPr b="1" lang="en" sz="1400">
                <a:solidFill>
                  <a:srgbClr val="F3F3F3"/>
                </a:solidFill>
                <a:latin typeface="Merriweather"/>
                <a:ea typeface="Merriweather"/>
                <a:cs typeface="Merriweather"/>
                <a:sym typeface="Merriweather"/>
              </a:rPr>
              <a:t>BATCH : JANUARY 2020</a:t>
            </a:r>
            <a:endParaRPr b="1">
              <a:solidFill>
                <a:srgbClr val="F3F3F3"/>
              </a:solidFill>
              <a:latin typeface="Merriweather"/>
              <a:ea typeface="Merriweather"/>
              <a:cs typeface="Merriweather"/>
              <a:sym typeface="Merriweather"/>
            </a:endParaRPr>
          </a:p>
        </p:txBody>
      </p:sp>
      <p:sp>
        <p:nvSpPr>
          <p:cNvPr id="55" name="Google Shape;55;p1"/>
          <p:cNvSpPr txBox="1"/>
          <p:nvPr>
            <p:ph idx="1" type="subTitle"/>
          </p:nvPr>
        </p:nvSpPr>
        <p:spPr>
          <a:xfrm>
            <a:off x="311700" y="194777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2400">
                <a:solidFill>
                  <a:srgbClr val="F3F3F3"/>
                </a:solidFill>
                <a:latin typeface="Merriweather"/>
                <a:ea typeface="Merriweather"/>
                <a:cs typeface="Merriweather"/>
                <a:sym typeface="Merriweather"/>
              </a:rPr>
              <a:t>USA STOCK MARKET PREDICTION USING FINANCIAL FUNDAMENTAL DATA</a:t>
            </a:r>
            <a:endParaRPr sz="2200">
              <a:solidFill>
                <a:srgbClr val="F3F3F3"/>
              </a:solidFill>
              <a:latin typeface="Merriweather"/>
              <a:ea typeface="Merriweather"/>
              <a:cs typeface="Merriweather"/>
              <a:sym typeface="Merriweather"/>
            </a:endParaRPr>
          </a:p>
        </p:txBody>
      </p:sp>
      <p:sp>
        <p:nvSpPr>
          <p:cNvPr id="56" name="Google Shape;56;p1"/>
          <p:cNvSpPr txBox="1"/>
          <p:nvPr/>
        </p:nvSpPr>
        <p:spPr>
          <a:xfrm>
            <a:off x="4037150" y="3169375"/>
            <a:ext cx="4491600" cy="168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3F3F3"/>
                </a:solidFill>
                <a:latin typeface="Merriweather"/>
                <a:ea typeface="Merriweather"/>
                <a:cs typeface="Merriweather"/>
                <a:sym typeface="Merriweather"/>
              </a:rPr>
              <a:t>                                                                 </a:t>
            </a:r>
            <a:r>
              <a:rPr b="1" lang="en" sz="1500">
                <a:solidFill>
                  <a:srgbClr val="F3F3F3"/>
                </a:solidFill>
                <a:latin typeface="Merriweather"/>
                <a:ea typeface="Merriweather"/>
                <a:cs typeface="Merriweather"/>
                <a:sym typeface="Merriweather"/>
              </a:rPr>
              <a:t>                                 </a:t>
            </a:r>
            <a:r>
              <a:rPr b="1" i="0" lang="en" sz="1500" u="none" cap="none" strike="noStrike">
                <a:solidFill>
                  <a:srgbClr val="F3F3F3"/>
                </a:solidFill>
                <a:latin typeface="Merriweather"/>
                <a:ea typeface="Merriweather"/>
                <a:cs typeface="Merriweather"/>
                <a:sym typeface="Merriweather"/>
              </a:rPr>
              <a:t> Members - </a:t>
            </a:r>
            <a:endParaRPr b="1" i="0" sz="1500" u="none" cap="none" strike="noStrike">
              <a:solidFill>
                <a:srgbClr val="F3F3F3"/>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3F3F3"/>
                </a:solidFill>
                <a:latin typeface="Merriweather"/>
                <a:ea typeface="Merriweather"/>
                <a:cs typeface="Merriweather"/>
                <a:sym typeface="Merriweather"/>
              </a:rPr>
              <a:t>Alok Jha</a:t>
            </a:r>
            <a:endParaRPr b="1" i="0" sz="1500" u="none" cap="none" strike="noStrike">
              <a:solidFill>
                <a:srgbClr val="F3F3F3"/>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3F3F3"/>
                </a:solidFill>
                <a:latin typeface="Merriweather"/>
                <a:ea typeface="Merriweather"/>
                <a:cs typeface="Merriweather"/>
                <a:sym typeface="Merriweather"/>
              </a:rPr>
              <a:t>Ashish Kumar Prasad</a:t>
            </a:r>
            <a:endParaRPr b="1" i="0" sz="1500" u="none" cap="none" strike="noStrike">
              <a:solidFill>
                <a:srgbClr val="F3F3F3"/>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b="1" lang="en" sz="1500">
                <a:solidFill>
                  <a:srgbClr val="F3F3F3"/>
                </a:solidFill>
                <a:latin typeface="Merriweather"/>
                <a:ea typeface="Merriweather"/>
                <a:cs typeface="Merriweather"/>
                <a:sym typeface="Merriweather"/>
              </a:rPr>
              <a:t>Charu Sharma  </a:t>
            </a:r>
            <a:endParaRPr b="1" sz="1500">
              <a:solidFill>
                <a:srgbClr val="F3F3F3"/>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b="1" lang="en" sz="1500">
                <a:solidFill>
                  <a:srgbClr val="F3F3F3"/>
                </a:solidFill>
                <a:latin typeface="Merriweather"/>
                <a:ea typeface="Merriweather"/>
                <a:cs typeface="Merriweather"/>
                <a:sym typeface="Merriweather"/>
              </a:rPr>
              <a:t>Shriya Mathur</a:t>
            </a:r>
            <a:endParaRPr b="1" sz="1500">
              <a:solidFill>
                <a:srgbClr val="F3F3F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rgbClr val="F3F3F3"/>
                </a:solidFill>
                <a:latin typeface="Merriweather"/>
                <a:ea typeface="Merriweather"/>
                <a:cs typeface="Merriweather"/>
                <a:sym typeface="Merriweather"/>
              </a:rPr>
              <a:t>                                                                                                                          </a:t>
            </a:r>
            <a:r>
              <a:rPr b="1" lang="en" sz="1500">
                <a:solidFill>
                  <a:srgbClr val="F3F3F3"/>
                </a:solidFill>
                <a:latin typeface="Merriweather"/>
                <a:ea typeface="Merriweather"/>
                <a:cs typeface="Merriweather"/>
                <a:sym typeface="Merriweather"/>
              </a:rPr>
              <a:t> </a:t>
            </a:r>
            <a:r>
              <a:rPr b="1" i="0" lang="en" sz="1500" u="none" cap="none" strike="noStrike">
                <a:solidFill>
                  <a:srgbClr val="F3F3F3"/>
                </a:solidFill>
                <a:latin typeface="Merriweather"/>
                <a:ea typeface="Merriweather"/>
                <a:cs typeface="Merriweather"/>
                <a:sym typeface="Merriweather"/>
              </a:rPr>
              <a:t>                                                                     </a:t>
            </a:r>
            <a:endParaRPr b="1" i="0" sz="1500" u="none" cap="none" strike="noStrike">
              <a:solidFill>
                <a:srgbClr val="F3F3F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rgbClr val="F3F3F3"/>
                </a:solidFill>
                <a:latin typeface="Merriweather"/>
                <a:ea typeface="Merriweather"/>
                <a:cs typeface="Merriweather"/>
                <a:sym typeface="Merriweather"/>
              </a:rPr>
              <a:t>                                                                                                                            </a:t>
            </a:r>
            <a:endParaRPr b="1" i="0" sz="1500" u="none" cap="none" strike="noStrike">
              <a:solidFill>
                <a:srgbClr val="F3F3F3"/>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3F3F3"/>
                </a:solidFill>
                <a:latin typeface="Arial"/>
                <a:ea typeface="Arial"/>
                <a:cs typeface="Arial"/>
                <a:sym typeface="Arial"/>
              </a:rPr>
              <a:t>           </a:t>
            </a:r>
            <a:endParaRPr b="1" i="0" sz="1800" u="none" cap="none" strike="noStrike">
              <a:solidFill>
                <a:srgbClr val="F3F3F3"/>
              </a:solidFill>
              <a:latin typeface="Arial"/>
              <a:ea typeface="Arial"/>
              <a:cs typeface="Arial"/>
              <a:sym typeface="Arial"/>
            </a:endParaRPr>
          </a:p>
        </p:txBody>
      </p:sp>
      <p:sp>
        <p:nvSpPr>
          <p:cNvPr id="57" name="Google Shape;57;p1"/>
          <p:cNvSpPr txBox="1"/>
          <p:nvPr/>
        </p:nvSpPr>
        <p:spPr>
          <a:xfrm>
            <a:off x="164975" y="3348125"/>
            <a:ext cx="2290200" cy="16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3F3F3"/>
                </a:solidFill>
                <a:latin typeface="Merriweather"/>
                <a:ea typeface="Merriweather"/>
                <a:cs typeface="Merriweather"/>
                <a:sym typeface="Merriweather"/>
              </a:rPr>
              <a:t>Group 6</a:t>
            </a:r>
            <a:endParaRPr b="1" sz="1500">
              <a:solidFill>
                <a:srgbClr val="F3F3F3"/>
              </a:solidFill>
              <a:latin typeface="Merriweather"/>
              <a:ea typeface="Merriweather"/>
              <a:cs typeface="Merriweather"/>
              <a:sym typeface="Merriweather"/>
            </a:endParaRPr>
          </a:p>
          <a:p>
            <a:pPr indent="0" lvl="0" marL="0" rtl="0" algn="l">
              <a:spcBef>
                <a:spcPts val="0"/>
              </a:spcBef>
              <a:spcAft>
                <a:spcPts val="0"/>
              </a:spcAft>
              <a:buNone/>
            </a:pPr>
            <a:r>
              <a:rPr b="1" lang="en" sz="1500">
                <a:solidFill>
                  <a:srgbClr val="F3F3F3"/>
                </a:solidFill>
                <a:latin typeface="Merriweather"/>
                <a:ea typeface="Merriweather"/>
                <a:cs typeface="Merriweather"/>
                <a:sym typeface="Merriweather"/>
              </a:rPr>
              <a:t>Mentor - Ms. Akhila Gurre </a:t>
            </a:r>
            <a:endParaRPr b="1" sz="1500">
              <a:solidFill>
                <a:srgbClr val="F3F3F3"/>
              </a:solidFill>
              <a:latin typeface="Merriweather"/>
              <a:ea typeface="Merriweather"/>
              <a:cs typeface="Merriweather"/>
              <a:sym typeface="Merriweather"/>
            </a:endParaRPr>
          </a:p>
          <a:p>
            <a:pPr indent="0" lvl="0" marL="0" rtl="0" algn="l">
              <a:spcBef>
                <a:spcPts val="0"/>
              </a:spcBef>
              <a:spcAft>
                <a:spcPts val="0"/>
              </a:spcAft>
              <a:buNone/>
            </a:pPr>
            <a:r>
              <a:t/>
            </a:r>
            <a:endParaRPr b="1" sz="1500">
              <a:solidFill>
                <a:srgbClr val="F3F3F3"/>
              </a:solidFill>
              <a:latin typeface="Merriweather"/>
              <a:ea typeface="Merriweather"/>
              <a:cs typeface="Merriweather"/>
              <a:sym typeface="Merriweather"/>
            </a:endParaRPr>
          </a:p>
          <a:p>
            <a:pPr indent="0" lvl="0" marL="0" rtl="0" algn="l">
              <a:spcBef>
                <a:spcPts val="0"/>
              </a:spcBef>
              <a:spcAft>
                <a:spcPts val="0"/>
              </a:spcAft>
              <a:buNone/>
            </a:pPr>
            <a:r>
              <a:rPr b="1" lang="en" sz="1100">
                <a:solidFill>
                  <a:srgbClr val="F3F3F3"/>
                </a:solidFill>
                <a:latin typeface="Merriweather"/>
                <a:ea typeface="Merriweather"/>
                <a:cs typeface="Merriweather"/>
                <a:sym typeface="Merriweather"/>
              </a:rPr>
              <a:t>(Olympus Group:15)</a:t>
            </a:r>
            <a:endParaRPr b="1" sz="1100">
              <a:solidFill>
                <a:srgbClr val="F3F3F3"/>
              </a:solidFill>
              <a:latin typeface="Merriweather"/>
              <a:ea typeface="Merriweather"/>
              <a:cs typeface="Merriweather"/>
              <a:sym typeface="Merriweather"/>
            </a:endParaRPr>
          </a:p>
          <a:p>
            <a:pPr indent="0" lvl="0" marL="0" rtl="0" algn="l">
              <a:spcBef>
                <a:spcPts val="0"/>
              </a:spcBef>
              <a:spcAft>
                <a:spcPts val="0"/>
              </a:spcAft>
              <a:buNone/>
            </a:pPr>
            <a:r>
              <a:t/>
            </a:r>
            <a:endParaRPr b="1" sz="1500">
              <a:solidFill>
                <a:srgbClr val="F3F3F3"/>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b="1" sz="1500">
              <a:solidFill>
                <a:srgbClr val="F3F3F3"/>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0"/>
          <p:cNvPicPr preferRelativeResize="0"/>
          <p:nvPr/>
        </p:nvPicPr>
        <p:blipFill rotWithShape="1">
          <a:blip r:embed="rId3">
            <a:alphaModFix/>
          </a:blip>
          <a:srcRect b="0" l="0" r="0" t="0"/>
          <a:stretch/>
        </p:blipFill>
        <p:spPr>
          <a:xfrm>
            <a:off x="0" y="778900"/>
            <a:ext cx="9144000" cy="4364600"/>
          </a:xfrm>
          <a:prstGeom prst="rect">
            <a:avLst/>
          </a:prstGeom>
          <a:noFill/>
          <a:ln>
            <a:noFill/>
          </a:ln>
        </p:spPr>
      </p:pic>
      <p:sp>
        <p:nvSpPr>
          <p:cNvPr id="128" name="Google Shape;128;p10"/>
          <p:cNvSpPr txBox="1"/>
          <p:nvPr/>
        </p:nvSpPr>
        <p:spPr>
          <a:xfrm>
            <a:off x="152400" y="0"/>
            <a:ext cx="8562600" cy="6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Merriweather"/>
                <a:ea typeface="Merriweather"/>
                <a:cs typeface="Merriweather"/>
                <a:sym typeface="Merriweather"/>
              </a:rPr>
              <a:t>     </a:t>
            </a:r>
            <a:r>
              <a:rPr b="1" i="0" lang="en" sz="2000" u="none" cap="none" strike="noStrike">
                <a:solidFill>
                  <a:srgbClr val="000000"/>
                </a:solidFill>
                <a:latin typeface="Merriweather"/>
                <a:ea typeface="Merriweather"/>
                <a:cs typeface="Merriweather"/>
                <a:sym typeface="Merriweather"/>
              </a:rPr>
              <a:t>  FOR : BASIC MATERIALS, CONSUMER CYCLICAL,</a:t>
            </a:r>
            <a:endParaRPr b="1" i="0" sz="2000" u="none"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     ENERGY &amp; FINANCIAL SERVICES SECTORS</a:t>
            </a:r>
            <a:endParaRPr b="1" i="0" sz="1700" u="none"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741B47"/>
              </a:solidFill>
              <a:highlight>
                <a:srgbClr val="FFFF00"/>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p:nvPr/>
        </p:nvSpPr>
        <p:spPr>
          <a:xfrm>
            <a:off x="2323300" y="112200"/>
            <a:ext cx="4566000" cy="8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Merriweather"/>
                <a:ea typeface="Merriweather"/>
                <a:cs typeface="Merriweather"/>
                <a:sym typeface="Merriweather"/>
              </a:rPr>
              <a:t>DATA PRE-PROCESSING</a:t>
            </a:r>
            <a:endParaRPr b="1" i="0" sz="1200" u="none" cap="none" strike="noStrike">
              <a:solidFill>
                <a:srgbClr val="073763"/>
              </a:solidFill>
              <a:latin typeface="Merriweather"/>
              <a:ea typeface="Merriweather"/>
              <a:cs typeface="Merriweather"/>
              <a:sym typeface="Merriweather"/>
            </a:endParaRPr>
          </a:p>
        </p:txBody>
      </p:sp>
      <p:sp>
        <p:nvSpPr>
          <p:cNvPr id="134" name="Google Shape;134;p11"/>
          <p:cNvSpPr/>
          <p:nvPr/>
        </p:nvSpPr>
        <p:spPr>
          <a:xfrm>
            <a:off x="4473750" y="1035925"/>
            <a:ext cx="196500" cy="30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3496950" y="1369250"/>
            <a:ext cx="2089800" cy="6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Merriweather"/>
                <a:ea typeface="Merriweather"/>
                <a:cs typeface="Merriweather"/>
                <a:sym typeface="Merriweather"/>
              </a:rPr>
              <a:t>DATA CLEANING</a:t>
            </a:r>
            <a:endParaRPr b="1" i="0" sz="1700" u="none" cap="none" strike="noStrike">
              <a:solidFill>
                <a:srgbClr val="000000"/>
              </a:solidFill>
              <a:latin typeface="Merriweather"/>
              <a:ea typeface="Merriweather"/>
              <a:cs typeface="Merriweather"/>
              <a:sym typeface="Merriweather"/>
            </a:endParaRPr>
          </a:p>
        </p:txBody>
      </p:sp>
      <p:sp>
        <p:nvSpPr>
          <p:cNvPr id="136" name="Google Shape;136;p11"/>
          <p:cNvSpPr/>
          <p:nvPr/>
        </p:nvSpPr>
        <p:spPr>
          <a:xfrm>
            <a:off x="4473750" y="3025325"/>
            <a:ext cx="196500" cy="30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1"/>
          <p:cNvSpPr/>
          <p:nvPr/>
        </p:nvSpPr>
        <p:spPr>
          <a:xfrm>
            <a:off x="4473750" y="4029650"/>
            <a:ext cx="196500" cy="30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1"/>
          <p:cNvSpPr/>
          <p:nvPr/>
        </p:nvSpPr>
        <p:spPr>
          <a:xfrm>
            <a:off x="4473750" y="2025775"/>
            <a:ext cx="196500" cy="30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a:off x="3048500" y="4377450"/>
            <a:ext cx="3075300" cy="6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Merriweather"/>
                <a:ea typeface="Merriweather"/>
                <a:cs typeface="Merriweather"/>
                <a:sym typeface="Merriweather"/>
              </a:rPr>
              <a:t>DATA TRANSFORMATION</a:t>
            </a:r>
            <a:endParaRPr b="1" i="0" sz="1700" u="none" cap="none" strike="noStrike">
              <a:solidFill>
                <a:srgbClr val="000000"/>
              </a:solidFill>
              <a:latin typeface="Merriweather"/>
              <a:ea typeface="Merriweather"/>
              <a:cs typeface="Merriweather"/>
              <a:sym typeface="Merriweather"/>
            </a:endParaRPr>
          </a:p>
        </p:txBody>
      </p:sp>
      <p:sp>
        <p:nvSpPr>
          <p:cNvPr id="140" name="Google Shape;140;p11"/>
          <p:cNvSpPr/>
          <p:nvPr/>
        </p:nvSpPr>
        <p:spPr>
          <a:xfrm>
            <a:off x="3048500" y="3368350"/>
            <a:ext cx="2994900" cy="6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Merriweather"/>
                <a:ea typeface="Merriweather"/>
                <a:cs typeface="Merriweather"/>
                <a:sym typeface="Merriweather"/>
              </a:rPr>
              <a:t>FEATURE ENGINEERING</a:t>
            </a:r>
            <a:endParaRPr b="1" i="0" sz="1700" u="none" cap="none" strike="noStrike">
              <a:solidFill>
                <a:srgbClr val="000000"/>
              </a:solidFill>
              <a:latin typeface="Merriweather"/>
              <a:ea typeface="Merriweather"/>
              <a:cs typeface="Merriweather"/>
              <a:sym typeface="Merriweather"/>
            </a:endParaRPr>
          </a:p>
        </p:txBody>
      </p:sp>
      <p:sp>
        <p:nvSpPr>
          <p:cNvPr id="141" name="Google Shape;141;p11"/>
          <p:cNvSpPr/>
          <p:nvPr/>
        </p:nvSpPr>
        <p:spPr>
          <a:xfrm>
            <a:off x="3138450" y="2368800"/>
            <a:ext cx="2806800" cy="6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Merriweather"/>
                <a:ea typeface="Merriweather"/>
                <a:cs typeface="Merriweather"/>
                <a:sym typeface="Merriweather"/>
              </a:rPr>
              <a:t>OUTLIER TREATMENT</a:t>
            </a:r>
            <a:endParaRPr b="1" i="0" sz="17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nvSpPr>
        <p:spPr>
          <a:xfrm>
            <a:off x="309175" y="154575"/>
            <a:ext cx="8038500" cy="47361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Merriweather"/>
              <a:buAutoNum type="arabicPeriod"/>
            </a:pPr>
            <a:r>
              <a:rPr b="1" i="0" lang="en" sz="2100" u="none" cap="none" strike="noStrike">
                <a:solidFill>
                  <a:srgbClr val="000000"/>
                </a:solidFill>
                <a:latin typeface="Merriweather"/>
                <a:ea typeface="Merriweather"/>
                <a:cs typeface="Merriweather"/>
                <a:sym typeface="Merriweather"/>
              </a:rPr>
              <a:t>Data Cleaning</a:t>
            </a:r>
            <a:endParaRPr b="1" i="0" sz="21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741B47"/>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741B47"/>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We removed the unwanted columns that were semantically similar to other columns.We also removed columns which had very low variance.</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In this process we were able to reduce the no of columns from 225 to 181.</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 On web scraping the missing data, we found 50 column detail for most of the companies that were missing.</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For the remaining 131 columns (181-50) we calculated its value based on the exact formula    For eg :-</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         Book Value per Share =Total asset-total liabilities  / Weighted Average    Shs Out (Dil)</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         Total asset, total liabilities and Weighted Average Shs Out (Dil) were given in those 50        </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         columns and accordingly we calculated the Book value per share</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Remaining missing values were then imputed with KNN Imputer.</a:t>
            </a:r>
            <a:endParaRPr b="1" i="0" sz="1500" u="none" cap="none" strike="noStrike">
              <a:solidFill>
                <a:srgbClr val="0000FF"/>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500"/>
              <a:buFont typeface="Arial"/>
              <a:buNone/>
            </a:pPr>
            <a:r>
              <a:rPr b="1" i="1" lang="en" sz="1500" u="none" cap="none" strike="noStrike">
                <a:solidFill>
                  <a:srgbClr val="0000FF"/>
                </a:solidFill>
                <a:latin typeface="Times New Roman"/>
                <a:ea typeface="Times New Roman"/>
                <a:cs typeface="Times New Roman"/>
                <a:sym typeface="Times New Roman"/>
              </a:rPr>
              <a:t>         After this step, there were 20,794 rows &amp; 181 columns </a:t>
            </a:r>
            <a:endParaRPr b="1" i="0" sz="1700" u="none" cap="none" strike="noStrike">
              <a:solidFill>
                <a:srgbClr val="0000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nvSpPr>
        <p:spPr>
          <a:xfrm>
            <a:off x="98400" y="60575"/>
            <a:ext cx="8947200" cy="50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Merriweather"/>
                <a:ea typeface="Merriweather"/>
                <a:cs typeface="Merriweather"/>
                <a:sym typeface="Merriweather"/>
              </a:rPr>
              <a:t>2.</a:t>
            </a:r>
            <a:r>
              <a:rPr b="1" i="0" lang="en" sz="1800" u="none" cap="none" strike="noStrike">
                <a:solidFill>
                  <a:srgbClr val="000000"/>
                </a:solidFill>
                <a:latin typeface="Times New Roman"/>
                <a:ea typeface="Times New Roman"/>
                <a:cs typeface="Times New Roman"/>
                <a:sym typeface="Times New Roman"/>
              </a:rPr>
              <a:t> </a:t>
            </a:r>
            <a:r>
              <a:rPr b="1" i="0" lang="en" sz="2100" u="none" cap="none" strike="noStrike">
                <a:solidFill>
                  <a:srgbClr val="000000"/>
                </a:solidFill>
                <a:highlight>
                  <a:srgbClr val="FFFFFF"/>
                </a:highlight>
                <a:latin typeface="Merriweather"/>
                <a:ea typeface="Merriweather"/>
                <a:cs typeface="Merriweather"/>
                <a:sym typeface="Merriweather"/>
              </a:rPr>
              <a:t>Outlier Treatment</a:t>
            </a:r>
            <a:endParaRPr b="1" i="0" sz="2100" u="none" cap="none" strike="noStrike">
              <a:solidFill>
                <a:srgbClr val="000000"/>
              </a:solidFill>
              <a:highlight>
                <a:srgbClr val="FFFFFF"/>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highlight>
                  <a:srgbClr val="FFFFFF"/>
                </a:highlight>
                <a:latin typeface="Times New Roman"/>
                <a:ea typeface="Times New Roman"/>
                <a:cs typeface="Times New Roman"/>
                <a:sym typeface="Times New Roman"/>
              </a:rPr>
              <a:t>2.1 </a:t>
            </a:r>
            <a:r>
              <a:rPr b="1" i="0" lang="en" sz="1800" u="none" cap="none" strike="noStrike">
                <a:solidFill>
                  <a:srgbClr val="000000"/>
                </a:solidFill>
                <a:highlight>
                  <a:srgbClr val="FFFFFF"/>
                </a:highlight>
                <a:latin typeface="Times New Roman"/>
                <a:ea typeface="Times New Roman"/>
                <a:cs typeface="Times New Roman"/>
                <a:sym typeface="Times New Roman"/>
              </a:rPr>
              <a:t>Removing outliers using pyOD</a:t>
            </a:r>
            <a:endParaRPr b="1" i="0" sz="1300" u="none" cap="none" strike="noStrike">
              <a:solidFill>
                <a:srgbClr val="C27B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73763"/>
                </a:solidFill>
                <a:latin typeface="Times New Roman"/>
                <a:ea typeface="Times New Roman"/>
                <a:cs typeface="Times New Roman"/>
                <a:sym typeface="Times New Roman"/>
              </a:rPr>
              <a:t>What is pyOD?</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PyOD is an open-source Python toolbox for performing scalable outlier detection on multivariate data. It provides access to a wide range of outlier detection algorithms, including well established outlier ensembles </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73763"/>
                </a:solidFill>
                <a:latin typeface="Times New Roman"/>
                <a:ea typeface="Times New Roman"/>
                <a:cs typeface="Times New Roman"/>
                <a:sym typeface="Times New Roman"/>
              </a:rPr>
              <a:t>How are we using pyOD ?</a:t>
            </a:r>
            <a:endParaRPr b="1" i="0" sz="1500" u="none" cap="none" strike="noStrike">
              <a:solidFill>
                <a:srgbClr val="073763"/>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We would be aggregating the result of  seven different  outlier detection algorithms in pyOD, So that the outliers detected are more robust to mistakes made by any one algorithm.</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Outlier fraction of 0.1 is used in each method as a threshold to decide the number of outliers.</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Angle-based Outlier Detection (ABOD), Cluster-based Local Outlier Factor (CBLOF), Feature Bagging, Histogram-based Outlier Detection (HBOS), Isolation Forest, KNN, Average KNN have been taken into account.</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73763"/>
                </a:solidFill>
                <a:latin typeface="Times New Roman"/>
                <a:ea typeface="Times New Roman"/>
                <a:cs typeface="Times New Roman"/>
                <a:sym typeface="Times New Roman"/>
              </a:rPr>
              <a:t>Final result after their application:</a:t>
            </a:r>
            <a:endParaRPr b="1" i="0" sz="1500" u="none" cap="none" strike="noStrike">
              <a:solidFill>
                <a:srgbClr val="073763"/>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We removed 870 companies in which at least 5 out of 7 methods depicted that the corresponding company is an outlier.</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Char char="●"/>
            </a:pPr>
            <a:r>
              <a:rPr b="1" i="0" lang="en" sz="1500" u="none" cap="none" strike="noStrike">
                <a:solidFill>
                  <a:srgbClr val="0000FF"/>
                </a:solidFill>
                <a:latin typeface="Times New Roman"/>
                <a:ea typeface="Times New Roman"/>
                <a:cs typeface="Times New Roman"/>
                <a:sym typeface="Times New Roman"/>
              </a:rPr>
              <a:t>The outlier companies removed corresponds  to approximately 4% of the total companies.</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73763"/>
                </a:solidFill>
                <a:highlight>
                  <a:srgbClr val="FFFFFF"/>
                </a:highlight>
                <a:latin typeface="Times New Roman"/>
                <a:ea typeface="Times New Roman"/>
                <a:cs typeface="Times New Roman"/>
                <a:sym typeface="Times New Roman"/>
              </a:rPr>
              <a:t>2.2 </a:t>
            </a:r>
            <a:r>
              <a:rPr b="1" i="0" lang="en" sz="1700" u="none" cap="none" strike="noStrike">
                <a:solidFill>
                  <a:srgbClr val="1C4587"/>
                </a:solidFill>
                <a:highlight>
                  <a:srgbClr val="FFFFFF"/>
                </a:highlight>
                <a:latin typeface="Times New Roman"/>
                <a:ea typeface="Times New Roman"/>
                <a:cs typeface="Times New Roman"/>
                <a:sym typeface="Times New Roman"/>
              </a:rPr>
              <a:t>Replacing the outlier by upper or lower cap</a:t>
            </a:r>
            <a:endParaRPr b="1" i="0" sz="1700" u="none" cap="none" strike="noStrike">
              <a:solidFill>
                <a:srgbClr val="1C4587"/>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After removing the outliers using the above methods,we would be capping all the remaining outliers beyond the 0.1 and 0.9 percentile value with corresponding lower or upper cap.</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nvSpPr>
        <p:spPr>
          <a:xfrm>
            <a:off x="292800" y="102125"/>
            <a:ext cx="8558400" cy="477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0000"/>
                </a:solidFill>
                <a:highlight>
                  <a:srgbClr val="FFFFFF"/>
                </a:highlight>
                <a:latin typeface="Merriweather"/>
                <a:ea typeface="Merriweather"/>
                <a:cs typeface="Merriweather"/>
                <a:sym typeface="Merriweather"/>
              </a:rPr>
              <a:t>3. Feature Engineering</a:t>
            </a:r>
            <a:endParaRPr b="1" i="0" sz="2100" u="none" cap="none" strike="noStrike">
              <a:solidFill>
                <a:srgbClr val="000000"/>
              </a:solidFill>
              <a:highlight>
                <a:srgbClr val="FFFFFF"/>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Times New Roman"/>
                <a:ea typeface="Times New Roman"/>
                <a:cs typeface="Times New Roman"/>
                <a:sym typeface="Times New Roman"/>
              </a:rPr>
              <a:t>3.1 Statistical Analysis - To identify similar input columns</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57" name="Google Shape;157;p14"/>
          <p:cNvSpPr/>
          <p:nvPr/>
        </p:nvSpPr>
        <p:spPr>
          <a:xfrm>
            <a:off x="938975" y="3349625"/>
            <a:ext cx="2775000" cy="1039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rgbClr val="38761D"/>
                </a:solidFill>
                <a:latin typeface="Times New Roman"/>
                <a:ea typeface="Times New Roman"/>
                <a:cs typeface="Times New Roman"/>
                <a:sym typeface="Times New Roman"/>
              </a:rPr>
              <a:t>The columns we removed through the above process were in sync with our domain knowledge.</a:t>
            </a:r>
            <a:endParaRPr b="1" i="0" sz="1800" u="none" cap="none" strike="noStrike">
              <a:solidFill>
                <a:srgbClr val="38761D"/>
              </a:solidFill>
              <a:latin typeface="Times New Roman"/>
              <a:ea typeface="Times New Roman"/>
              <a:cs typeface="Times New Roman"/>
              <a:sym typeface="Times New Roman"/>
            </a:endParaRPr>
          </a:p>
        </p:txBody>
      </p:sp>
      <p:sp>
        <p:nvSpPr>
          <p:cNvPr id="158" name="Google Shape;158;p14"/>
          <p:cNvSpPr/>
          <p:nvPr/>
        </p:nvSpPr>
        <p:spPr>
          <a:xfrm>
            <a:off x="5570975" y="3324800"/>
            <a:ext cx="2661300" cy="1039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38761D"/>
                </a:solidFill>
                <a:latin typeface="Times New Roman"/>
                <a:ea typeface="Times New Roman"/>
                <a:cs typeface="Times New Roman"/>
                <a:sym typeface="Times New Roman"/>
              </a:rPr>
              <a:t>Based on this analysis, we were able to remove 25 columns</a:t>
            </a:r>
            <a:endParaRPr b="1" i="0" sz="1800" u="none" cap="none" strike="noStrike">
              <a:solidFill>
                <a:srgbClr val="38761D"/>
              </a:solidFill>
              <a:latin typeface="Times New Roman"/>
              <a:ea typeface="Times New Roman"/>
              <a:cs typeface="Times New Roman"/>
              <a:sym typeface="Times New Roman"/>
            </a:endParaRPr>
          </a:p>
        </p:txBody>
      </p:sp>
      <p:sp>
        <p:nvSpPr>
          <p:cNvPr id="159" name="Google Shape;159;p14"/>
          <p:cNvSpPr/>
          <p:nvPr/>
        </p:nvSpPr>
        <p:spPr>
          <a:xfrm>
            <a:off x="5514125" y="1141425"/>
            <a:ext cx="2775000" cy="1114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38761D"/>
                </a:solidFill>
                <a:latin typeface="Times New Roman"/>
                <a:ea typeface="Times New Roman"/>
                <a:cs typeface="Times New Roman"/>
                <a:sym typeface="Times New Roman"/>
              </a:rPr>
              <a:t>Identifying the pair  of input columns which have more than 0.9 correlation</a:t>
            </a:r>
            <a:endParaRPr b="1" i="0" sz="1800" u="none" cap="none" strike="noStrike">
              <a:solidFill>
                <a:srgbClr val="38761D"/>
              </a:solidFill>
              <a:latin typeface="Times New Roman"/>
              <a:ea typeface="Times New Roman"/>
              <a:cs typeface="Times New Roman"/>
              <a:sym typeface="Times New Roman"/>
            </a:endParaRPr>
          </a:p>
        </p:txBody>
      </p:sp>
      <p:sp>
        <p:nvSpPr>
          <p:cNvPr id="160" name="Google Shape;160;p14"/>
          <p:cNvSpPr/>
          <p:nvPr/>
        </p:nvSpPr>
        <p:spPr>
          <a:xfrm>
            <a:off x="938975" y="1235525"/>
            <a:ext cx="2775000" cy="1114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rgbClr val="38761D"/>
                </a:solidFill>
                <a:latin typeface="Times New Roman"/>
                <a:ea typeface="Times New Roman"/>
                <a:cs typeface="Times New Roman"/>
                <a:sym typeface="Times New Roman"/>
              </a:rPr>
              <a:t>Applying pearson correlation between all the possible combination of numerical input columns</a:t>
            </a:r>
            <a:endParaRPr b="1" i="0" sz="2000" u="none" cap="none" strike="noStrike">
              <a:solidFill>
                <a:srgbClr val="38761D"/>
              </a:solidFill>
              <a:latin typeface="Arial"/>
              <a:ea typeface="Arial"/>
              <a:cs typeface="Arial"/>
              <a:sym typeface="Arial"/>
            </a:endParaRPr>
          </a:p>
        </p:txBody>
      </p:sp>
      <p:sp>
        <p:nvSpPr>
          <p:cNvPr id="161" name="Google Shape;161;p14"/>
          <p:cNvSpPr/>
          <p:nvPr/>
        </p:nvSpPr>
        <p:spPr>
          <a:xfrm>
            <a:off x="4214588" y="1610675"/>
            <a:ext cx="798900" cy="36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4243025" y="3699950"/>
            <a:ext cx="798900" cy="364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6776225" y="2426163"/>
            <a:ext cx="364500" cy="72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txBox="1"/>
          <p:nvPr/>
        </p:nvSpPr>
        <p:spPr>
          <a:xfrm>
            <a:off x="828575" y="4596200"/>
            <a:ext cx="3186900" cy="36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highlight>
                  <a:srgbClr val="FFFFFF"/>
                </a:highlight>
                <a:latin typeface="Merriweather"/>
                <a:ea typeface="Merriweather"/>
                <a:cs typeface="Merriweather"/>
                <a:sym typeface="Merriweather"/>
              </a:rPr>
              <a:t>Note: Now we have 154 columns</a:t>
            </a:r>
            <a:endParaRPr b="1"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nvSpPr>
        <p:spPr>
          <a:xfrm>
            <a:off x="98100" y="112125"/>
            <a:ext cx="6278700" cy="61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000" u="none" cap="none" strike="noStrike">
                <a:solidFill>
                  <a:srgbClr val="000000"/>
                </a:solidFill>
                <a:latin typeface="Merriweather"/>
                <a:ea typeface="Merriweather"/>
                <a:cs typeface="Merriweather"/>
                <a:sym typeface="Merriweather"/>
              </a:rPr>
              <a:t>FEATURE SELECTION - To Identify Least                   Important Features</a:t>
            </a:r>
            <a:endParaRPr b="1" i="0" sz="2200" u="none" cap="none" strike="noStrike">
              <a:solidFill>
                <a:srgbClr val="000000"/>
              </a:solidFill>
              <a:latin typeface="Merriweather"/>
              <a:ea typeface="Merriweather"/>
              <a:cs typeface="Merriweather"/>
              <a:sym typeface="Merriweather"/>
            </a:endParaRPr>
          </a:p>
        </p:txBody>
      </p:sp>
      <p:sp>
        <p:nvSpPr>
          <p:cNvPr id="170" name="Google Shape;170;p15"/>
          <p:cNvSpPr/>
          <p:nvPr/>
        </p:nvSpPr>
        <p:spPr>
          <a:xfrm>
            <a:off x="350400" y="846050"/>
            <a:ext cx="5774100" cy="20691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rgbClr val="990000"/>
                </a:solidFill>
                <a:latin typeface="Times New Roman"/>
                <a:ea typeface="Times New Roman"/>
                <a:cs typeface="Times New Roman"/>
                <a:sym typeface="Times New Roman"/>
              </a:rPr>
              <a:t>Univariate Feature Selection</a:t>
            </a:r>
            <a:endParaRPr b="0" i="0" sz="1500" u="none" cap="none" strike="noStrike">
              <a:solidFill>
                <a:srgbClr val="99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38761D"/>
              </a:buClr>
              <a:buSzPts val="1300"/>
              <a:buFont typeface="Times New Roman"/>
              <a:buAutoNum type="arabicPeriod"/>
            </a:pPr>
            <a:r>
              <a:rPr b="1" i="0" lang="en" sz="1300" u="none" cap="none" strike="noStrike">
                <a:solidFill>
                  <a:srgbClr val="38761D"/>
                </a:solidFill>
                <a:highlight>
                  <a:srgbClr val="EFEFEF"/>
                </a:highlight>
                <a:latin typeface="Times New Roman"/>
                <a:ea typeface="Times New Roman"/>
                <a:cs typeface="Times New Roman"/>
                <a:sym typeface="Times New Roman"/>
              </a:rPr>
              <a:t>We compare each feature to the target variable(Class), to see whether there is any statistically significant relationship between them</a:t>
            </a:r>
            <a:endParaRPr b="1" i="0" sz="1300" u="none" cap="none" strike="noStrike">
              <a:solidFill>
                <a:srgbClr val="38761D"/>
              </a:solidFill>
              <a:highlight>
                <a:srgbClr val="EFEFEF"/>
              </a:highlight>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38761D"/>
              </a:buClr>
              <a:buSzPts val="1300"/>
              <a:buFont typeface="Times New Roman"/>
              <a:buAutoNum type="arabicPeriod"/>
            </a:pPr>
            <a:r>
              <a:rPr b="1" i="0" lang="en" sz="1300" u="none" cap="none" strike="noStrike">
                <a:solidFill>
                  <a:srgbClr val="38761D"/>
                </a:solidFill>
                <a:highlight>
                  <a:srgbClr val="EFEFEF"/>
                </a:highlight>
                <a:latin typeface="Times New Roman"/>
                <a:ea typeface="Times New Roman"/>
                <a:cs typeface="Times New Roman"/>
                <a:sym typeface="Times New Roman"/>
              </a:rPr>
              <a:t> We are using two different univariate feature selection method- f test and  mutual information classification test</a:t>
            </a:r>
            <a:endParaRPr b="1" i="0" sz="1300" u="none" cap="none" strike="noStrike">
              <a:solidFill>
                <a:srgbClr val="38761D"/>
              </a:solidFill>
              <a:highlight>
                <a:srgbClr val="EFEFE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415800" y="2816725"/>
            <a:ext cx="5774100" cy="20691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rgbClr val="990000"/>
                </a:solidFill>
                <a:latin typeface="Times New Roman"/>
                <a:ea typeface="Times New Roman"/>
                <a:cs typeface="Times New Roman"/>
                <a:sym typeface="Times New Roman"/>
              </a:rPr>
              <a:t>Recursive feature elimination using models</a:t>
            </a:r>
            <a:endParaRPr b="1" i="0" sz="1500" u="none" cap="none" strike="noStrike">
              <a:solidFill>
                <a:srgbClr val="99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38761D"/>
              </a:buClr>
              <a:buSzPts val="1300"/>
              <a:buFont typeface="Times New Roman"/>
              <a:buAutoNum type="arabicPeriod"/>
            </a:pPr>
            <a:r>
              <a:rPr b="1" i="0" lang="en" sz="1300" u="none" cap="none" strike="noStrike">
                <a:solidFill>
                  <a:srgbClr val="38761D"/>
                </a:solidFill>
                <a:highlight>
                  <a:srgbClr val="EFEFEF"/>
                </a:highlight>
                <a:latin typeface="Times New Roman"/>
                <a:ea typeface="Times New Roman"/>
                <a:cs typeface="Times New Roman"/>
                <a:sym typeface="Times New Roman"/>
              </a:rPr>
              <a:t>Compared to univariate feature selection, model-based feature selection consider all feature at once, thus can capture interactions.</a:t>
            </a:r>
            <a:endParaRPr b="1" i="0" sz="1300" u="none" cap="none" strike="noStrike">
              <a:solidFill>
                <a:srgbClr val="38761D"/>
              </a:solidFill>
              <a:highlight>
                <a:srgbClr val="EFEFEF"/>
              </a:highlight>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38761D"/>
              </a:buClr>
              <a:buSzPts val="1300"/>
              <a:buFont typeface="Times New Roman"/>
              <a:buAutoNum type="arabicPeriod"/>
            </a:pPr>
            <a:r>
              <a:rPr b="1" i="0" lang="en" sz="1300" u="none" cap="none" strike="noStrike">
                <a:solidFill>
                  <a:srgbClr val="38761D"/>
                </a:solidFill>
                <a:highlight>
                  <a:srgbClr val="EFEFEF"/>
                </a:highlight>
                <a:latin typeface="Times New Roman"/>
                <a:ea typeface="Times New Roman"/>
                <a:cs typeface="Times New Roman"/>
                <a:sym typeface="Times New Roman"/>
              </a:rPr>
              <a:t> We are using two different models- Logistic Regression and Random   Forest Classifier  as a recursive feature selector</a:t>
            </a:r>
            <a:endParaRPr b="1" i="0" sz="1300" u="none" cap="none" strike="noStrike">
              <a:solidFill>
                <a:srgbClr val="38761D"/>
              </a:solidFill>
              <a:highlight>
                <a:srgbClr val="EFEFE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8761D"/>
              </a:solidFill>
              <a:latin typeface="Arial"/>
              <a:ea typeface="Arial"/>
              <a:cs typeface="Arial"/>
              <a:sym typeface="Arial"/>
            </a:endParaRPr>
          </a:p>
        </p:txBody>
      </p:sp>
      <p:sp>
        <p:nvSpPr>
          <p:cNvPr id="172" name="Google Shape;172;p15"/>
          <p:cNvSpPr txBox="1"/>
          <p:nvPr/>
        </p:nvSpPr>
        <p:spPr>
          <a:xfrm>
            <a:off x="6699175" y="168200"/>
            <a:ext cx="2228400" cy="44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sng" cap="none" strike="noStrike">
                <a:solidFill>
                  <a:srgbClr val="0000FF"/>
                </a:solidFill>
                <a:latin typeface="Times New Roman"/>
                <a:ea typeface="Times New Roman"/>
                <a:cs typeface="Times New Roman"/>
                <a:sym typeface="Times New Roman"/>
              </a:rPr>
              <a:t>NOTE-</a:t>
            </a:r>
            <a:endParaRPr b="1" i="0" sz="1400" u="sng"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FF"/>
                </a:solidFill>
                <a:latin typeface="Times New Roman"/>
                <a:ea typeface="Times New Roman"/>
                <a:cs typeface="Times New Roman"/>
                <a:sym typeface="Times New Roman"/>
              </a:rPr>
              <a:t>In each of the 4 methods the top 90 out of 150 columns were selected</a:t>
            </a:r>
            <a:endParaRPr b="1" i="0" sz="14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FF"/>
                </a:solidFill>
                <a:latin typeface="Times New Roman"/>
                <a:ea typeface="Times New Roman"/>
                <a:cs typeface="Times New Roman"/>
                <a:sym typeface="Times New Roman"/>
              </a:rPr>
              <a:t>To make this robust to the mistake made by any one of the models, We identified the least important column which was not selected by at least 3 out of the 4 methods.</a:t>
            </a:r>
            <a:endParaRPr b="1" i="0" sz="14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 sz="1400" u="sng" cap="none" strike="noStrike">
                <a:solidFill>
                  <a:srgbClr val="0000FF"/>
                </a:solidFill>
                <a:latin typeface="Times New Roman"/>
                <a:ea typeface="Times New Roman"/>
                <a:cs typeface="Times New Roman"/>
                <a:sym typeface="Times New Roman"/>
              </a:rPr>
              <a:t>Final result</a:t>
            </a:r>
            <a:endParaRPr b="1" i="0" sz="1400" u="sng"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FF"/>
                </a:solidFill>
                <a:latin typeface="Times New Roman"/>
                <a:ea typeface="Times New Roman"/>
                <a:cs typeface="Times New Roman"/>
                <a:sym typeface="Times New Roman"/>
              </a:rPr>
              <a:t>On combining the result obtained from the above method with domain knowledge, We were able to remove 10 more  columns.</a:t>
            </a:r>
            <a:endParaRPr b="1" i="0" sz="14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F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1" lang="en" sz="1400" u="none" cap="none" strike="noStrike">
                <a:solidFill>
                  <a:srgbClr val="741B47"/>
                </a:solidFill>
                <a:highlight>
                  <a:srgbClr val="FFFFFF"/>
                </a:highlight>
                <a:latin typeface="Times New Roman"/>
                <a:ea typeface="Times New Roman"/>
                <a:cs typeface="Times New Roman"/>
                <a:sym typeface="Times New Roman"/>
              </a:rPr>
              <a:t>Note: Now we have 144 columns</a:t>
            </a:r>
            <a:endParaRPr b="1" i="0" sz="1600" u="none" cap="none" strike="noStrike">
              <a:solidFill>
                <a:srgbClr val="741B47"/>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nvSpPr>
        <p:spPr>
          <a:xfrm>
            <a:off x="492525" y="309175"/>
            <a:ext cx="8421900" cy="466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sng" cap="none" strike="noStrike">
              <a:solidFill>
                <a:srgbClr val="20124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Lato"/>
              <a:ea typeface="Lato"/>
              <a:cs typeface="Lato"/>
              <a:sym typeface="Lato"/>
            </a:endParaRPr>
          </a:p>
        </p:txBody>
      </p:sp>
      <p:sp>
        <p:nvSpPr>
          <p:cNvPr id="178" name="Google Shape;178;p16"/>
          <p:cNvSpPr/>
          <p:nvPr/>
        </p:nvSpPr>
        <p:spPr>
          <a:xfrm>
            <a:off x="2151875" y="448500"/>
            <a:ext cx="4968900" cy="64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20124D"/>
                </a:solidFill>
                <a:latin typeface="Merriweather"/>
                <a:ea typeface="Merriweather"/>
                <a:cs typeface="Merriweather"/>
                <a:sym typeface="Merriweather"/>
              </a:rPr>
              <a:t>DATA TRANSFORMATION</a:t>
            </a:r>
            <a:endParaRPr b="0" i="0" sz="1400" u="none" cap="none" strike="noStrike">
              <a:solidFill>
                <a:srgbClr val="000000"/>
              </a:solidFill>
              <a:latin typeface="Merriweather"/>
              <a:ea typeface="Merriweather"/>
              <a:cs typeface="Merriweather"/>
              <a:sym typeface="Merriweather"/>
            </a:endParaRPr>
          </a:p>
        </p:txBody>
      </p:sp>
      <p:sp>
        <p:nvSpPr>
          <p:cNvPr id="179" name="Google Shape;179;p16"/>
          <p:cNvSpPr/>
          <p:nvPr/>
        </p:nvSpPr>
        <p:spPr>
          <a:xfrm>
            <a:off x="492525" y="2809850"/>
            <a:ext cx="2440500" cy="180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chemeClr val="dk1"/>
                </a:solidFill>
                <a:latin typeface="Times New Roman"/>
                <a:ea typeface="Times New Roman"/>
                <a:cs typeface="Times New Roman"/>
                <a:sym typeface="Times New Roman"/>
              </a:rPr>
              <a:t>4.1 Binning the numerical features </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chemeClr val="dk1"/>
                </a:solidFill>
                <a:latin typeface="Times New Roman"/>
                <a:ea typeface="Times New Roman"/>
                <a:cs typeface="Times New Roman"/>
                <a:sym typeface="Times New Roman"/>
              </a:rPr>
              <a:t>First we identified the columns which denoted growth. There were 15 such columns.These columns were binned at 5 levels.</a:t>
            </a:r>
            <a:endParaRPr b="0" i="0" sz="1700" u="none" cap="none" strike="noStrike">
              <a:solidFill>
                <a:srgbClr val="000000"/>
              </a:solidFill>
              <a:latin typeface="Times New Roman"/>
              <a:ea typeface="Times New Roman"/>
              <a:cs typeface="Times New Roman"/>
              <a:sym typeface="Times New Roman"/>
            </a:endParaRPr>
          </a:p>
        </p:txBody>
      </p:sp>
      <p:sp>
        <p:nvSpPr>
          <p:cNvPr id="180" name="Google Shape;180;p16"/>
          <p:cNvSpPr/>
          <p:nvPr/>
        </p:nvSpPr>
        <p:spPr>
          <a:xfrm>
            <a:off x="3435075" y="2803000"/>
            <a:ext cx="2536800" cy="180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chemeClr val="dk1"/>
                </a:solidFill>
                <a:latin typeface="Times New Roman"/>
                <a:ea typeface="Times New Roman"/>
                <a:cs typeface="Times New Roman"/>
                <a:sym typeface="Times New Roman"/>
              </a:rPr>
              <a:t>4.2 One hot encoding the categorical features</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chemeClr val="dk1"/>
                </a:solidFill>
                <a:latin typeface="Times New Roman"/>
                <a:ea typeface="Times New Roman"/>
                <a:cs typeface="Times New Roman"/>
                <a:sym typeface="Times New Roman"/>
              </a:rPr>
              <a:t>Only Sector columns were one hot encoded</a:t>
            </a:r>
            <a:r>
              <a:rPr b="0" i="0" lang="en" sz="1600" u="none" cap="none" strike="noStrike">
                <a:solidFill>
                  <a:schemeClr val="dk1"/>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p:txBody>
      </p:sp>
      <p:sp>
        <p:nvSpPr>
          <p:cNvPr id="181" name="Google Shape;181;p16"/>
          <p:cNvSpPr/>
          <p:nvPr/>
        </p:nvSpPr>
        <p:spPr>
          <a:xfrm>
            <a:off x="6378550" y="2803000"/>
            <a:ext cx="2301900" cy="180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500" u="none" cap="none" strike="noStrike">
                <a:solidFill>
                  <a:schemeClr val="dk1"/>
                </a:solidFill>
                <a:latin typeface="Times New Roman"/>
                <a:ea typeface="Times New Roman"/>
                <a:cs typeface="Times New Roman"/>
                <a:sym typeface="Times New Roman"/>
              </a:rPr>
              <a:t>4.3 Scaling and Normalisation</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chemeClr val="dk1"/>
                </a:solidFill>
                <a:latin typeface="Times New Roman"/>
                <a:ea typeface="Times New Roman"/>
                <a:cs typeface="Times New Roman"/>
                <a:sym typeface="Times New Roman"/>
              </a:rPr>
              <a:t>All the numerical features were scaled using Standard Scaler</a:t>
            </a:r>
            <a:endParaRPr b="0" i="0" sz="1700" u="none" cap="none" strike="noStrike">
              <a:solidFill>
                <a:srgbClr val="000000"/>
              </a:solidFill>
              <a:latin typeface="Times New Roman"/>
              <a:ea typeface="Times New Roman"/>
              <a:cs typeface="Times New Roman"/>
              <a:sym typeface="Times New Roman"/>
            </a:endParaRPr>
          </a:p>
        </p:txBody>
      </p:sp>
      <p:sp>
        <p:nvSpPr>
          <p:cNvPr id="182" name="Google Shape;182;p16"/>
          <p:cNvSpPr/>
          <p:nvPr/>
        </p:nvSpPr>
        <p:spPr>
          <a:xfrm>
            <a:off x="1653775" y="1331425"/>
            <a:ext cx="868800" cy="124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4216750" y="1327988"/>
            <a:ext cx="868800" cy="124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6779725" y="1327988"/>
            <a:ext cx="868800" cy="124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6"/>
          <p:cNvSpPr txBox="1"/>
          <p:nvPr/>
        </p:nvSpPr>
        <p:spPr>
          <a:xfrm>
            <a:off x="1653775" y="52907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Merriweather"/>
                <a:ea typeface="Merriweather"/>
                <a:cs typeface="Merriweather"/>
                <a:sym typeface="Merriweather"/>
              </a:rPr>
              <a:t>4.</a:t>
            </a:r>
            <a:endParaRPr b="1" i="0" sz="23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9db7cc44ef_0_0"/>
          <p:cNvSpPr txBox="1"/>
          <p:nvPr>
            <p:ph type="title"/>
          </p:nvPr>
        </p:nvSpPr>
        <p:spPr>
          <a:xfrm>
            <a:off x="243775" y="24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Base Model Training</a:t>
            </a:r>
            <a:endParaRPr/>
          </a:p>
        </p:txBody>
      </p:sp>
      <p:pic>
        <p:nvPicPr>
          <p:cNvPr id="191" name="Google Shape;191;g9db7cc44ef_0_0"/>
          <p:cNvPicPr preferRelativeResize="0"/>
          <p:nvPr/>
        </p:nvPicPr>
        <p:blipFill rotWithShape="1">
          <a:blip r:embed="rId3">
            <a:alphaModFix/>
          </a:blip>
          <a:srcRect b="0" l="0" r="0" t="0"/>
          <a:stretch/>
        </p:blipFill>
        <p:spPr>
          <a:xfrm>
            <a:off x="122250" y="904425"/>
            <a:ext cx="6319799" cy="1499775"/>
          </a:xfrm>
          <a:prstGeom prst="rect">
            <a:avLst/>
          </a:prstGeom>
          <a:noFill/>
          <a:ln>
            <a:noFill/>
          </a:ln>
        </p:spPr>
      </p:pic>
      <p:pic>
        <p:nvPicPr>
          <p:cNvPr id="192" name="Google Shape;192;g9db7cc44ef_0_0"/>
          <p:cNvPicPr preferRelativeResize="0"/>
          <p:nvPr/>
        </p:nvPicPr>
        <p:blipFill rotWithShape="1">
          <a:blip r:embed="rId4">
            <a:alphaModFix/>
          </a:blip>
          <a:srcRect b="0" l="0" r="0" t="0"/>
          <a:stretch/>
        </p:blipFill>
        <p:spPr>
          <a:xfrm>
            <a:off x="122250" y="2512675"/>
            <a:ext cx="4321475" cy="251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9dd404bd3a_0_0"/>
          <p:cNvSpPr txBox="1"/>
          <p:nvPr>
            <p:ph type="title"/>
          </p:nvPr>
        </p:nvSpPr>
        <p:spPr>
          <a:xfrm>
            <a:off x="243775" y="24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t>Base Model- Performance on Test Data</a:t>
            </a:r>
            <a:endParaRPr sz="2500"/>
          </a:p>
        </p:txBody>
      </p:sp>
      <p:sp>
        <p:nvSpPr>
          <p:cNvPr id="198" name="Google Shape;198;g9dd404bd3a_0_0"/>
          <p:cNvSpPr txBox="1"/>
          <p:nvPr/>
        </p:nvSpPr>
        <p:spPr>
          <a:xfrm>
            <a:off x="349375" y="3998350"/>
            <a:ext cx="3969300" cy="5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Threshold is 0.5</a:t>
            </a:r>
            <a:endParaRPr b="0" i="1" sz="1400" u="none" cap="none" strike="noStrike">
              <a:solidFill>
                <a:srgbClr val="000000"/>
              </a:solidFill>
              <a:latin typeface="Arial"/>
              <a:ea typeface="Arial"/>
              <a:cs typeface="Arial"/>
              <a:sym typeface="Arial"/>
            </a:endParaRPr>
          </a:p>
        </p:txBody>
      </p:sp>
      <p:pic>
        <p:nvPicPr>
          <p:cNvPr id="199" name="Google Shape;199;g9dd404bd3a_0_0"/>
          <p:cNvPicPr preferRelativeResize="0"/>
          <p:nvPr/>
        </p:nvPicPr>
        <p:blipFill rotWithShape="1">
          <a:blip r:embed="rId3">
            <a:alphaModFix/>
          </a:blip>
          <a:srcRect b="0" l="0" r="0" t="0"/>
          <a:stretch/>
        </p:blipFill>
        <p:spPr>
          <a:xfrm>
            <a:off x="158150" y="899224"/>
            <a:ext cx="4703249" cy="1154665"/>
          </a:xfrm>
          <a:prstGeom prst="rect">
            <a:avLst/>
          </a:prstGeom>
          <a:noFill/>
          <a:ln>
            <a:noFill/>
          </a:ln>
        </p:spPr>
      </p:pic>
      <p:pic>
        <p:nvPicPr>
          <p:cNvPr id="200" name="Google Shape;200;g9dd404bd3a_0_0"/>
          <p:cNvPicPr preferRelativeResize="0"/>
          <p:nvPr/>
        </p:nvPicPr>
        <p:blipFill rotWithShape="1">
          <a:blip r:embed="rId4">
            <a:alphaModFix/>
          </a:blip>
          <a:srcRect b="0" l="0" r="0" t="0"/>
          <a:stretch/>
        </p:blipFill>
        <p:spPr>
          <a:xfrm>
            <a:off x="243775" y="2373525"/>
            <a:ext cx="4524499" cy="1488950"/>
          </a:xfrm>
          <a:prstGeom prst="rect">
            <a:avLst/>
          </a:prstGeom>
          <a:noFill/>
          <a:ln>
            <a:noFill/>
          </a:ln>
        </p:spPr>
      </p:pic>
      <p:pic>
        <p:nvPicPr>
          <p:cNvPr id="201" name="Google Shape;201;g9dd404bd3a_0_0"/>
          <p:cNvPicPr preferRelativeResize="0"/>
          <p:nvPr/>
        </p:nvPicPr>
        <p:blipFill rotWithShape="1">
          <a:blip r:embed="rId5">
            <a:alphaModFix/>
          </a:blip>
          <a:srcRect b="0" l="0" r="0" t="0"/>
          <a:stretch/>
        </p:blipFill>
        <p:spPr>
          <a:xfrm>
            <a:off x="5013799" y="966325"/>
            <a:ext cx="3977801" cy="1863526"/>
          </a:xfrm>
          <a:prstGeom prst="rect">
            <a:avLst/>
          </a:prstGeom>
          <a:noFill/>
          <a:ln>
            <a:noFill/>
          </a:ln>
        </p:spPr>
      </p:pic>
      <p:pic>
        <p:nvPicPr>
          <p:cNvPr id="202" name="Google Shape;202;g9dd404bd3a_0_0"/>
          <p:cNvPicPr preferRelativeResize="0"/>
          <p:nvPr/>
        </p:nvPicPr>
        <p:blipFill rotWithShape="1">
          <a:blip r:embed="rId6">
            <a:alphaModFix/>
          </a:blip>
          <a:srcRect b="0" l="0" r="0" t="0"/>
          <a:stretch/>
        </p:blipFill>
        <p:spPr>
          <a:xfrm>
            <a:off x="5127350" y="3217275"/>
            <a:ext cx="3750700" cy="44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9ddb8bed6c_0_19"/>
          <p:cNvSpPr txBox="1"/>
          <p:nvPr>
            <p:ph type="title"/>
          </p:nvPr>
        </p:nvSpPr>
        <p:spPr>
          <a:xfrm>
            <a:off x="243775" y="24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Random Forest Classifier Model Training</a:t>
            </a:r>
            <a:endParaRPr/>
          </a:p>
        </p:txBody>
      </p:sp>
      <p:pic>
        <p:nvPicPr>
          <p:cNvPr id="208" name="Google Shape;208;g9ddb8bed6c_0_19"/>
          <p:cNvPicPr preferRelativeResize="0"/>
          <p:nvPr/>
        </p:nvPicPr>
        <p:blipFill rotWithShape="1">
          <a:blip r:embed="rId3">
            <a:alphaModFix/>
          </a:blip>
          <a:srcRect b="0" l="0" r="0" t="0"/>
          <a:stretch/>
        </p:blipFill>
        <p:spPr>
          <a:xfrm>
            <a:off x="292300" y="869300"/>
            <a:ext cx="4953000" cy="1876425"/>
          </a:xfrm>
          <a:prstGeom prst="rect">
            <a:avLst/>
          </a:prstGeom>
          <a:noFill/>
          <a:ln>
            <a:noFill/>
          </a:ln>
        </p:spPr>
      </p:pic>
      <p:pic>
        <p:nvPicPr>
          <p:cNvPr id="209" name="Google Shape;209;g9ddb8bed6c_0_19"/>
          <p:cNvPicPr preferRelativeResize="0"/>
          <p:nvPr/>
        </p:nvPicPr>
        <p:blipFill rotWithShape="1">
          <a:blip r:embed="rId4">
            <a:alphaModFix/>
          </a:blip>
          <a:srcRect b="0" l="0" r="0" t="0"/>
          <a:stretch/>
        </p:blipFill>
        <p:spPr>
          <a:xfrm>
            <a:off x="152400" y="3111650"/>
            <a:ext cx="5092900" cy="1301340"/>
          </a:xfrm>
          <a:prstGeom prst="rect">
            <a:avLst/>
          </a:prstGeom>
          <a:noFill/>
          <a:ln>
            <a:noFill/>
          </a:ln>
        </p:spPr>
      </p:pic>
      <p:pic>
        <p:nvPicPr>
          <p:cNvPr id="210" name="Google Shape;210;g9ddb8bed6c_0_19"/>
          <p:cNvPicPr preferRelativeResize="0"/>
          <p:nvPr/>
        </p:nvPicPr>
        <p:blipFill rotWithShape="1">
          <a:blip r:embed="rId5">
            <a:alphaModFix/>
          </a:blip>
          <a:srcRect b="0" l="0" r="0" t="0"/>
          <a:stretch/>
        </p:blipFill>
        <p:spPr>
          <a:xfrm>
            <a:off x="5417125" y="937775"/>
            <a:ext cx="3430150" cy="29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163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300">
                <a:solidFill>
                  <a:srgbClr val="000000"/>
                </a:solidFill>
                <a:latin typeface="Merriweather"/>
                <a:ea typeface="Merriweather"/>
                <a:cs typeface="Merriweather"/>
                <a:sym typeface="Merriweather"/>
              </a:rPr>
              <a:t>PROJECT SYNOPSIS</a:t>
            </a:r>
            <a:endParaRPr b="1" sz="2300">
              <a:solidFill>
                <a:srgbClr val="000000"/>
              </a:solidFill>
              <a:latin typeface="Merriweather"/>
              <a:ea typeface="Merriweather"/>
              <a:cs typeface="Merriweather"/>
              <a:sym typeface="Merriweather"/>
            </a:endParaRPr>
          </a:p>
        </p:txBody>
      </p:sp>
      <p:pic>
        <p:nvPicPr>
          <p:cNvPr id="63" name="Google Shape;63;p2"/>
          <p:cNvPicPr preferRelativeResize="0"/>
          <p:nvPr/>
        </p:nvPicPr>
        <p:blipFill rotWithShape="1">
          <a:blip r:embed="rId3">
            <a:alphaModFix/>
          </a:blip>
          <a:srcRect b="0" l="0" r="0" t="0"/>
          <a:stretch/>
        </p:blipFill>
        <p:spPr>
          <a:xfrm>
            <a:off x="6689350" y="163950"/>
            <a:ext cx="2454650" cy="1486176"/>
          </a:xfrm>
          <a:prstGeom prst="rect">
            <a:avLst/>
          </a:prstGeom>
          <a:noFill/>
          <a:ln>
            <a:noFill/>
          </a:ln>
        </p:spPr>
      </p:pic>
      <p:sp>
        <p:nvSpPr>
          <p:cNvPr id="64" name="Google Shape;64;p2"/>
          <p:cNvSpPr txBox="1"/>
          <p:nvPr>
            <p:ph idx="1" type="body"/>
          </p:nvPr>
        </p:nvSpPr>
        <p:spPr>
          <a:xfrm>
            <a:off x="311700" y="736650"/>
            <a:ext cx="8520600" cy="42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FF0000"/>
                </a:solidFill>
                <a:latin typeface="Times New Roman"/>
                <a:ea typeface="Times New Roman"/>
                <a:cs typeface="Times New Roman"/>
                <a:sym typeface="Times New Roman"/>
              </a:rPr>
              <a:t>PROBLEM STATEMENT</a:t>
            </a:r>
            <a:endParaRPr b="1" sz="2000">
              <a:solidFill>
                <a:srgbClr val="FF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500">
                <a:solidFill>
                  <a:srgbClr val="0000FF"/>
                </a:solidFill>
                <a:latin typeface="Times New Roman"/>
                <a:ea typeface="Times New Roman"/>
                <a:cs typeface="Times New Roman"/>
                <a:sym typeface="Times New Roman"/>
              </a:rPr>
              <a:t>To predict the stock price change based on the financial data </a:t>
            </a:r>
            <a:endParaRPr b="1" sz="1500">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500">
                <a:solidFill>
                  <a:srgbClr val="0000FF"/>
                </a:solidFill>
                <a:latin typeface="Times New Roman"/>
                <a:ea typeface="Times New Roman"/>
                <a:cs typeface="Times New Roman"/>
                <a:sym typeface="Times New Roman"/>
              </a:rPr>
              <a:t>of the previous year.</a:t>
            </a:r>
            <a:endParaRPr b="1" sz="1500">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500">
                <a:solidFill>
                  <a:srgbClr val="0000FF"/>
                </a:solidFill>
                <a:latin typeface="Times New Roman"/>
                <a:ea typeface="Times New Roman"/>
                <a:cs typeface="Times New Roman"/>
                <a:sym typeface="Times New Roman"/>
              </a:rPr>
              <a:t>For each stock, if the </a:t>
            </a:r>
            <a:r>
              <a:rPr b="1" lang="en" sz="1600">
                <a:solidFill>
                  <a:srgbClr val="0000FF"/>
                </a:solidFill>
                <a:highlight>
                  <a:srgbClr val="FFE599"/>
                </a:highlight>
                <a:latin typeface="Times New Roman"/>
                <a:ea typeface="Times New Roman"/>
                <a:cs typeface="Times New Roman"/>
                <a:sym typeface="Times New Roman"/>
              </a:rPr>
              <a:t> CLASS = 1</a:t>
            </a:r>
            <a:r>
              <a:rPr b="1" lang="en" sz="1500">
                <a:solidFill>
                  <a:srgbClr val="0000FF"/>
                </a:solidFill>
                <a:latin typeface="Times New Roman"/>
                <a:ea typeface="Times New Roman"/>
                <a:cs typeface="Times New Roman"/>
                <a:sym typeface="Times New Roman"/>
              </a:rPr>
              <a:t>. From a trading perspective, the </a:t>
            </a:r>
            <a:r>
              <a:rPr b="1" lang="en" sz="1500">
                <a:solidFill>
                  <a:srgbClr val="0000FF"/>
                </a:solidFill>
                <a:highlight>
                  <a:srgbClr val="F4F4F4"/>
                </a:highlight>
                <a:latin typeface="Times New Roman"/>
                <a:ea typeface="Times New Roman"/>
                <a:cs typeface="Times New Roman"/>
                <a:sym typeface="Times New Roman"/>
              </a:rPr>
              <a:t>1</a:t>
            </a:r>
            <a:r>
              <a:rPr b="1" lang="en" sz="1500">
                <a:solidFill>
                  <a:srgbClr val="0000FF"/>
                </a:solidFill>
                <a:latin typeface="Times New Roman"/>
                <a:ea typeface="Times New Roman"/>
                <a:cs typeface="Times New Roman"/>
                <a:sym typeface="Times New Roman"/>
              </a:rPr>
              <a:t> identifies those stocks that hypothetically, a trader should BUY at the start of the year and sell at the end of the year for a profit.</a:t>
            </a:r>
            <a:endParaRPr b="1" sz="1500">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500">
                <a:solidFill>
                  <a:srgbClr val="0000FF"/>
                </a:solidFill>
                <a:latin typeface="Times New Roman"/>
                <a:ea typeface="Times New Roman"/>
                <a:cs typeface="Times New Roman"/>
                <a:sym typeface="Times New Roman"/>
              </a:rPr>
              <a:t>For each stock, if the  </a:t>
            </a:r>
            <a:r>
              <a:rPr b="1" lang="en" sz="1600">
                <a:solidFill>
                  <a:srgbClr val="0000FF"/>
                </a:solidFill>
                <a:highlight>
                  <a:srgbClr val="FFE599"/>
                </a:highlight>
                <a:latin typeface="Times New Roman"/>
                <a:ea typeface="Times New Roman"/>
                <a:cs typeface="Times New Roman"/>
                <a:sym typeface="Times New Roman"/>
              </a:rPr>
              <a:t>CLASS = 0</a:t>
            </a:r>
            <a:r>
              <a:rPr b="1" lang="en" sz="1500">
                <a:solidFill>
                  <a:srgbClr val="0000FF"/>
                </a:solidFill>
                <a:latin typeface="Times New Roman"/>
                <a:ea typeface="Times New Roman"/>
                <a:cs typeface="Times New Roman"/>
                <a:sym typeface="Times New Roman"/>
              </a:rPr>
              <a:t>. From a trading perspective, the </a:t>
            </a:r>
            <a:r>
              <a:rPr b="1" lang="en" sz="1500">
                <a:solidFill>
                  <a:srgbClr val="0000FF"/>
                </a:solidFill>
                <a:highlight>
                  <a:srgbClr val="F4F4F4"/>
                </a:highlight>
                <a:latin typeface="Times New Roman"/>
                <a:ea typeface="Times New Roman"/>
                <a:cs typeface="Times New Roman"/>
                <a:sym typeface="Times New Roman"/>
              </a:rPr>
              <a:t>0</a:t>
            </a:r>
            <a:r>
              <a:rPr b="1" lang="en" sz="1500">
                <a:solidFill>
                  <a:srgbClr val="0000FF"/>
                </a:solidFill>
                <a:latin typeface="Times New Roman"/>
                <a:ea typeface="Times New Roman"/>
                <a:cs typeface="Times New Roman"/>
                <a:sym typeface="Times New Roman"/>
              </a:rPr>
              <a:t> identifies those stocks that hypothetically, a trader should NOT BUY, since their value will decrease that indicates a loss of capital.</a:t>
            </a:r>
            <a:endParaRPr b="1" sz="1500">
              <a:solidFill>
                <a:srgbClr val="0000FF"/>
              </a:solidFill>
              <a:latin typeface="Times New Roman"/>
              <a:ea typeface="Times New Roman"/>
              <a:cs typeface="Times New Roman"/>
              <a:sym typeface="Times New Roman"/>
            </a:endParaRPr>
          </a:p>
          <a:p>
            <a:pPr indent="0" lvl="0" marL="0" rtl="0" algn="l">
              <a:lnSpc>
                <a:spcPct val="115000"/>
              </a:lnSpc>
              <a:spcBef>
                <a:spcPts val="300"/>
              </a:spcBef>
              <a:spcAft>
                <a:spcPts val="0"/>
              </a:spcAft>
              <a:buSzPts val="1800"/>
              <a:buNone/>
            </a:pPr>
            <a:r>
              <a:rPr b="1" lang="en" sz="2000">
                <a:solidFill>
                  <a:srgbClr val="FF0000"/>
                </a:solidFill>
                <a:latin typeface="Times New Roman"/>
                <a:ea typeface="Times New Roman"/>
                <a:cs typeface="Times New Roman"/>
                <a:sym typeface="Times New Roman"/>
              </a:rPr>
              <a:t>PROJECT OUTCOME</a:t>
            </a:r>
            <a:endParaRPr b="1" sz="2000">
              <a:solidFill>
                <a:srgbClr val="FF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500">
                <a:solidFill>
                  <a:srgbClr val="0000FF"/>
                </a:solidFill>
                <a:latin typeface="Times New Roman"/>
                <a:ea typeface="Times New Roman"/>
                <a:cs typeface="Times New Roman"/>
                <a:sym typeface="Times New Roman"/>
              </a:rPr>
              <a:t>The aim of the project is to efficiently analyse and predict whether an investor should buy a stock or not. Therefore, we are trying to build a model with more than </a:t>
            </a:r>
            <a:r>
              <a:rPr lang="en" sz="1600">
                <a:solidFill>
                  <a:srgbClr val="0000FF"/>
                </a:solidFill>
                <a:latin typeface="Impact"/>
                <a:ea typeface="Impact"/>
                <a:cs typeface="Impact"/>
                <a:sym typeface="Impact"/>
              </a:rPr>
              <a:t>200+ financial indicators</a:t>
            </a:r>
            <a:r>
              <a:rPr b="1" lang="en" sz="1500">
                <a:solidFill>
                  <a:srgbClr val="0000FF"/>
                </a:solidFill>
                <a:latin typeface="Times New Roman"/>
                <a:ea typeface="Times New Roman"/>
                <a:cs typeface="Times New Roman"/>
                <a:sym typeface="Times New Roman"/>
              </a:rPr>
              <a:t> of a company in order to make informed investment decisions by the investors with ease. This would specially empower the small investor which can’t afford extensive research. This would automate the whole investing process which currently is very research intensive or rely on heuristics as mentioned above.</a:t>
            </a:r>
            <a:br>
              <a:rPr b="1" lang="en" sz="1500">
                <a:solidFill>
                  <a:srgbClr val="0000FF"/>
                </a:solidFill>
                <a:latin typeface="Times New Roman"/>
                <a:ea typeface="Times New Roman"/>
                <a:cs typeface="Times New Roman"/>
                <a:sym typeface="Times New Roman"/>
              </a:rPr>
            </a:br>
            <a:endParaRPr b="1" sz="1500">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sz="1400">
              <a:solidFill>
                <a:srgbClr val="93C47D"/>
              </a:solidFill>
              <a:latin typeface="Times New Roman"/>
              <a:ea typeface="Times New Roman"/>
              <a:cs typeface="Times New Roman"/>
              <a:sym typeface="Times New Roman"/>
            </a:endParaRPr>
          </a:p>
          <a:p>
            <a:pPr indent="0" lvl="0" marL="0" rtl="0" algn="l">
              <a:lnSpc>
                <a:spcPct val="115000"/>
              </a:lnSpc>
              <a:spcBef>
                <a:spcPts val="300"/>
              </a:spcBef>
              <a:spcAft>
                <a:spcPts val="0"/>
              </a:spcAft>
              <a:buSzPts val="1800"/>
              <a:buNone/>
            </a:pPr>
            <a:r>
              <a:t/>
            </a:r>
            <a:endParaRPr b="1" sz="1400">
              <a:solidFill>
                <a:srgbClr val="93C47D"/>
              </a:solidFill>
              <a:latin typeface="Times New Roman"/>
              <a:ea typeface="Times New Roman"/>
              <a:cs typeface="Times New Roman"/>
              <a:sym typeface="Times New Roman"/>
            </a:endParaRPr>
          </a:p>
          <a:p>
            <a:pPr indent="0" lvl="0" marL="0" rtl="0" algn="l">
              <a:lnSpc>
                <a:spcPct val="115000"/>
              </a:lnSpc>
              <a:spcBef>
                <a:spcPts val="300"/>
              </a:spcBef>
              <a:spcAft>
                <a:spcPts val="0"/>
              </a:spcAft>
              <a:buClr>
                <a:schemeClr val="dk1"/>
              </a:buClr>
              <a:buSzPts val="1100"/>
              <a:buFont typeface="Arial"/>
              <a:buNone/>
            </a:pPr>
            <a:r>
              <a:rPr b="1" lang="en" sz="1400">
                <a:solidFill>
                  <a:srgbClr val="93C47D"/>
                </a:solidFill>
                <a:latin typeface="Times New Roman"/>
                <a:ea typeface="Times New Roman"/>
                <a:cs typeface="Times New Roman"/>
                <a:sym typeface="Times New Roman"/>
              </a:rPr>
              <a:t> </a:t>
            </a:r>
            <a:endParaRPr b="1" sz="1400">
              <a:solidFill>
                <a:srgbClr val="93C47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00">
              <a:solidFill>
                <a:srgbClr val="93C47D"/>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b="1" sz="1400">
              <a:solidFill>
                <a:srgbClr val="93C47D"/>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g9ddb8bed6c_0_28"/>
          <p:cNvPicPr preferRelativeResize="0"/>
          <p:nvPr/>
        </p:nvPicPr>
        <p:blipFill rotWithShape="1">
          <a:blip r:embed="rId3">
            <a:alphaModFix/>
          </a:blip>
          <a:srcRect b="0" l="0" r="0" t="0"/>
          <a:stretch/>
        </p:blipFill>
        <p:spPr>
          <a:xfrm>
            <a:off x="149675" y="743700"/>
            <a:ext cx="4711726" cy="906100"/>
          </a:xfrm>
          <a:prstGeom prst="rect">
            <a:avLst/>
          </a:prstGeom>
          <a:noFill/>
          <a:ln>
            <a:noFill/>
          </a:ln>
        </p:spPr>
      </p:pic>
      <p:pic>
        <p:nvPicPr>
          <p:cNvPr id="216" name="Google Shape;216;g9ddb8bed6c_0_28"/>
          <p:cNvPicPr preferRelativeResize="0"/>
          <p:nvPr/>
        </p:nvPicPr>
        <p:blipFill rotWithShape="1">
          <a:blip r:embed="rId4">
            <a:alphaModFix/>
          </a:blip>
          <a:srcRect b="0" l="0" r="0" t="0"/>
          <a:stretch/>
        </p:blipFill>
        <p:spPr>
          <a:xfrm>
            <a:off x="244125" y="2267325"/>
            <a:ext cx="4373025" cy="1478700"/>
          </a:xfrm>
          <a:prstGeom prst="rect">
            <a:avLst/>
          </a:prstGeom>
          <a:noFill/>
          <a:ln>
            <a:noFill/>
          </a:ln>
        </p:spPr>
      </p:pic>
      <p:pic>
        <p:nvPicPr>
          <p:cNvPr id="217" name="Google Shape;217;g9ddb8bed6c_0_28"/>
          <p:cNvPicPr preferRelativeResize="0"/>
          <p:nvPr/>
        </p:nvPicPr>
        <p:blipFill rotWithShape="1">
          <a:blip r:embed="rId5">
            <a:alphaModFix/>
          </a:blip>
          <a:srcRect b="0" l="0" r="0" t="0"/>
          <a:stretch/>
        </p:blipFill>
        <p:spPr>
          <a:xfrm>
            <a:off x="4861400" y="857950"/>
            <a:ext cx="4282599" cy="2063150"/>
          </a:xfrm>
          <a:prstGeom prst="rect">
            <a:avLst/>
          </a:prstGeom>
          <a:noFill/>
          <a:ln>
            <a:noFill/>
          </a:ln>
        </p:spPr>
      </p:pic>
      <p:pic>
        <p:nvPicPr>
          <p:cNvPr id="218" name="Google Shape;218;g9ddb8bed6c_0_28"/>
          <p:cNvPicPr preferRelativeResize="0"/>
          <p:nvPr/>
        </p:nvPicPr>
        <p:blipFill rotWithShape="1">
          <a:blip r:embed="rId6">
            <a:alphaModFix/>
          </a:blip>
          <a:srcRect b="0" l="0" r="0" t="0"/>
          <a:stretch/>
        </p:blipFill>
        <p:spPr>
          <a:xfrm>
            <a:off x="5121200" y="3073525"/>
            <a:ext cx="3830401" cy="546325"/>
          </a:xfrm>
          <a:prstGeom prst="rect">
            <a:avLst/>
          </a:prstGeom>
          <a:noFill/>
          <a:ln>
            <a:noFill/>
          </a:ln>
        </p:spPr>
      </p:pic>
      <p:sp>
        <p:nvSpPr>
          <p:cNvPr id="219" name="Google Shape;219;g9ddb8bed6c_0_28"/>
          <p:cNvSpPr txBox="1"/>
          <p:nvPr>
            <p:ph type="title"/>
          </p:nvPr>
        </p:nvSpPr>
        <p:spPr>
          <a:xfrm>
            <a:off x="243775" y="24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Random Forest Classifier-</a:t>
            </a:r>
            <a:r>
              <a:rPr lang="en"/>
              <a:t> </a:t>
            </a:r>
            <a:r>
              <a:rPr lang="en" sz="2400"/>
              <a:t>Performance on Test Data</a:t>
            </a:r>
            <a:endParaRPr sz="2400"/>
          </a:p>
        </p:txBody>
      </p:sp>
      <p:sp>
        <p:nvSpPr>
          <p:cNvPr id="220" name="Google Shape;220;g9ddb8bed6c_0_28"/>
          <p:cNvSpPr txBox="1"/>
          <p:nvPr/>
        </p:nvSpPr>
        <p:spPr>
          <a:xfrm>
            <a:off x="349375" y="3998350"/>
            <a:ext cx="3969300" cy="5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Threshold is 0.5</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9dd404bd3a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u="sng">
                <a:latin typeface="Calibri"/>
                <a:ea typeface="Calibri"/>
                <a:cs typeface="Calibri"/>
                <a:sym typeface="Calibri"/>
              </a:rPr>
              <a:t>Precision &amp; Recall Tradeoff</a:t>
            </a:r>
            <a:endParaRPr/>
          </a:p>
        </p:txBody>
      </p:sp>
      <p:sp>
        <p:nvSpPr>
          <p:cNvPr id="226" name="Google Shape;226;g9dd404bd3a_0_5"/>
          <p:cNvSpPr txBox="1"/>
          <p:nvPr>
            <p:ph idx="1" type="body"/>
          </p:nvPr>
        </p:nvSpPr>
        <p:spPr>
          <a:xfrm>
            <a:off x="311700" y="1152475"/>
            <a:ext cx="5190900" cy="3525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Our problem is to pick the stocks that belong to class 1. In the process of doing so if we classify some stocks which belong to class 1 as a class 0 Then this won’t be so detrimental since it won’t result in any loss of  money. It is a missed opportunity but from a investor perspective we only want to identify few stocks which will surely increase rather than predicting all the stocks correctly</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On the contrary , if we classify a stock belonging to class 0 as class 1. Then this would lead to loss of money as we would invest in a stock which share price decreases. Hence it is a more detrimental problem.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800"/>
              <a:buNone/>
            </a:pPr>
            <a:r>
              <a:rPr lang="en" sz="1200">
                <a:solidFill>
                  <a:schemeClr val="dk1"/>
                </a:solidFill>
                <a:latin typeface="Calibri"/>
                <a:ea typeface="Calibri"/>
                <a:cs typeface="Calibri"/>
                <a:sym typeface="Calibri"/>
              </a:rPr>
              <a:t>Therefore in this context, we are more interested in decreasing our false positive rate  and ready to accept the trade off of True positive rate decreasing. The main metric that we would optimise is the precision of model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800"/>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1"/>
                </a:solidFill>
                <a:latin typeface="Calibri"/>
                <a:ea typeface="Calibri"/>
                <a:cs typeface="Calibri"/>
                <a:sym typeface="Calibri"/>
              </a:rPr>
              <a:t>Therefore we chose a threshold of 0.7 as shown in adjacent figure</a:t>
            </a:r>
            <a:endParaRPr i="1"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800"/>
              <a:buNone/>
            </a:pPr>
            <a:r>
              <a:t/>
            </a:r>
            <a:endParaRPr/>
          </a:p>
        </p:txBody>
      </p:sp>
      <p:pic>
        <p:nvPicPr>
          <p:cNvPr id="227" name="Google Shape;227;g9dd404bd3a_0_5"/>
          <p:cNvPicPr preferRelativeResize="0"/>
          <p:nvPr/>
        </p:nvPicPr>
        <p:blipFill rotWithShape="1">
          <a:blip r:embed="rId3">
            <a:alphaModFix/>
          </a:blip>
          <a:srcRect b="0" l="0" r="0" t="0"/>
          <a:stretch/>
        </p:blipFill>
        <p:spPr>
          <a:xfrm>
            <a:off x="5645950" y="1152475"/>
            <a:ext cx="3419601" cy="1380450"/>
          </a:xfrm>
          <a:prstGeom prst="rect">
            <a:avLst/>
          </a:prstGeom>
          <a:noFill/>
          <a:ln>
            <a:noFill/>
          </a:ln>
        </p:spPr>
      </p:pic>
      <p:pic>
        <p:nvPicPr>
          <p:cNvPr id="228" name="Google Shape;228;g9dd404bd3a_0_5"/>
          <p:cNvPicPr preferRelativeResize="0"/>
          <p:nvPr/>
        </p:nvPicPr>
        <p:blipFill rotWithShape="1">
          <a:blip r:embed="rId4">
            <a:alphaModFix/>
          </a:blip>
          <a:srcRect b="0" l="0" r="0" t="0"/>
          <a:stretch/>
        </p:blipFill>
        <p:spPr>
          <a:xfrm>
            <a:off x="5645950" y="2925075"/>
            <a:ext cx="3276250" cy="1690300"/>
          </a:xfrm>
          <a:prstGeom prst="rect">
            <a:avLst/>
          </a:prstGeom>
          <a:noFill/>
          <a:ln>
            <a:noFill/>
          </a:ln>
        </p:spPr>
      </p:pic>
      <p:sp>
        <p:nvSpPr>
          <p:cNvPr id="229" name="Google Shape;229;g9dd404bd3a_0_5"/>
          <p:cNvSpPr txBox="1"/>
          <p:nvPr/>
        </p:nvSpPr>
        <p:spPr>
          <a:xfrm>
            <a:off x="5560825" y="4677775"/>
            <a:ext cx="31833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For Random Forest Classifier</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9ddb8bed6c_0_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Light GBM &amp; Ensemble</a:t>
            </a:r>
            <a:endParaRPr/>
          </a:p>
        </p:txBody>
      </p:sp>
      <p:pic>
        <p:nvPicPr>
          <p:cNvPr id="235" name="Google Shape;235;g9ddb8bed6c_0_44"/>
          <p:cNvPicPr preferRelativeResize="0"/>
          <p:nvPr/>
        </p:nvPicPr>
        <p:blipFill rotWithShape="1">
          <a:blip r:embed="rId3">
            <a:alphaModFix/>
          </a:blip>
          <a:srcRect b="0" l="0" r="0" t="0"/>
          <a:stretch/>
        </p:blipFill>
        <p:spPr>
          <a:xfrm>
            <a:off x="152400" y="1268525"/>
            <a:ext cx="4262073" cy="2513525"/>
          </a:xfrm>
          <a:prstGeom prst="rect">
            <a:avLst/>
          </a:prstGeom>
          <a:noFill/>
          <a:ln>
            <a:noFill/>
          </a:ln>
        </p:spPr>
      </p:pic>
      <p:pic>
        <p:nvPicPr>
          <p:cNvPr id="236" name="Google Shape;236;g9ddb8bed6c_0_44"/>
          <p:cNvPicPr preferRelativeResize="0"/>
          <p:nvPr/>
        </p:nvPicPr>
        <p:blipFill rotWithShape="1">
          <a:blip r:embed="rId4">
            <a:alphaModFix/>
          </a:blip>
          <a:srcRect b="0" l="0" r="0" t="0"/>
          <a:stretch/>
        </p:blipFill>
        <p:spPr>
          <a:xfrm>
            <a:off x="4572000" y="1329550"/>
            <a:ext cx="4396175" cy="2347600"/>
          </a:xfrm>
          <a:prstGeom prst="rect">
            <a:avLst/>
          </a:prstGeom>
          <a:noFill/>
          <a:ln>
            <a:noFill/>
          </a:ln>
        </p:spPr>
      </p:pic>
      <p:sp>
        <p:nvSpPr>
          <p:cNvPr id="237" name="Google Shape;237;g9ddb8bed6c_0_44"/>
          <p:cNvSpPr txBox="1"/>
          <p:nvPr/>
        </p:nvSpPr>
        <p:spPr>
          <a:xfrm>
            <a:off x="1018975" y="3872175"/>
            <a:ext cx="1659600" cy="25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Light GBM</a:t>
            </a:r>
            <a:endParaRPr b="1" i="0" sz="1400" u="none" cap="none" strike="noStrike">
              <a:solidFill>
                <a:srgbClr val="000000"/>
              </a:solidFill>
              <a:latin typeface="Arial"/>
              <a:ea typeface="Arial"/>
              <a:cs typeface="Arial"/>
              <a:sym typeface="Arial"/>
            </a:endParaRPr>
          </a:p>
        </p:txBody>
      </p:sp>
      <p:sp>
        <p:nvSpPr>
          <p:cNvPr id="238" name="Google Shape;238;g9ddb8bed6c_0_44"/>
          <p:cNvSpPr txBox="1"/>
          <p:nvPr/>
        </p:nvSpPr>
        <p:spPr>
          <a:xfrm>
            <a:off x="5221150" y="3794550"/>
            <a:ext cx="1989600" cy="33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Ensemble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Dashboard 2" id="243" name="Google Shape;243;g9ddb8bed6c_0_62"/>
          <p:cNvPicPr preferRelativeResize="0"/>
          <p:nvPr/>
        </p:nvPicPr>
        <p:blipFill rotWithShape="1">
          <a:blip r:embed="rId3">
            <a:alphaModFix/>
          </a:blip>
          <a:srcRect b="0" l="0" r="0" t="0"/>
          <a:stretch/>
        </p:blipFill>
        <p:spPr>
          <a:xfrm>
            <a:off x="145575" y="335275"/>
            <a:ext cx="8229599" cy="4740899"/>
          </a:xfrm>
          <a:prstGeom prst="rect">
            <a:avLst/>
          </a:prstGeom>
          <a:noFill/>
          <a:ln>
            <a:noFill/>
          </a:ln>
        </p:spPr>
      </p:pic>
      <p:sp>
        <p:nvSpPr>
          <p:cNvPr id="244" name="Google Shape;244;g9ddb8bed6c_0_62"/>
          <p:cNvSpPr txBox="1"/>
          <p:nvPr/>
        </p:nvSpPr>
        <p:spPr>
          <a:xfrm>
            <a:off x="145575" y="0"/>
            <a:ext cx="7501800" cy="2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Comparison of All Models on Test Data</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Dashboard 3" id="249" name="Google Shape;249;g9ddb8bed6c_0_141"/>
          <p:cNvPicPr preferRelativeResize="0"/>
          <p:nvPr/>
        </p:nvPicPr>
        <p:blipFill rotWithShape="1">
          <a:blip r:embed="rId3">
            <a:alphaModFix/>
          </a:blip>
          <a:srcRect b="0" l="0" r="0" t="0"/>
          <a:stretch/>
        </p:blipFill>
        <p:spPr>
          <a:xfrm>
            <a:off x="240400" y="431075"/>
            <a:ext cx="7192342" cy="4143351"/>
          </a:xfrm>
          <a:prstGeom prst="rect">
            <a:avLst/>
          </a:prstGeom>
          <a:noFill/>
          <a:ln>
            <a:noFill/>
          </a:ln>
        </p:spPr>
      </p:pic>
      <p:sp>
        <p:nvSpPr>
          <p:cNvPr id="250" name="Google Shape;250;g9ddb8bed6c_0_141"/>
          <p:cNvSpPr txBox="1"/>
          <p:nvPr/>
        </p:nvSpPr>
        <p:spPr>
          <a:xfrm>
            <a:off x="145575" y="58225"/>
            <a:ext cx="7501800" cy="2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Precision of All models on Test Data</a:t>
            </a:r>
            <a:endParaRPr b="1" i="0" sz="1500" u="none" cap="none" strike="noStrike">
              <a:solidFill>
                <a:srgbClr val="000000"/>
              </a:solidFill>
              <a:latin typeface="Arial"/>
              <a:ea typeface="Arial"/>
              <a:cs typeface="Arial"/>
              <a:sym typeface="Arial"/>
            </a:endParaRPr>
          </a:p>
        </p:txBody>
      </p:sp>
      <p:sp>
        <p:nvSpPr>
          <p:cNvPr id="251" name="Google Shape;251;g9ddb8bed6c_0_141"/>
          <p:cNvSpPr txBox="1"/>
          <p:nvPr/>
        </p:nvSpPr>
        <p:spPr>
          <a:xfrm>
            <a:off x="240400" y="4512675"/>
            <a:ext cx="7872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alibri"/>
                <a:ea typeface="Calibri"/>
                <a:cs typeface="Calibri"/>
                <a:sym typeface="Calibri"/>
              </a:rPr>
              <a:t>The precision score mentioned is for 0.5 threshold in logistic regression and 0.7 for remaining 3 models (for reason mentioned before) </a:t>
            </a:r>
            <a:endParaRPr b="0" i="0" sz="11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alibri"/>
                <a:ea typeface="Calibri"/>
                <a:cs typeface="Calibri"/>
                <a:sym typeface="Calibri"/>
              </a:rPr>
              <a:t>For Ensemble model we only have 14% chance of making mistake while picking the stocks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1"/>
          <p:cNvPicPr preferRelativeResize="0"/>
          <p:nvPr/>
        </p:nvPicPr>
        <p:blipFill rotWithShape="1">
          <a:blip r:embed="rId3">
            <a:alphaModFix/>
          </a:blip>
          <a:srcRect b="0" l="0" r="0" t="0"/>
          <a:stretch/>
        </p:blipFill>
        <p:spPr>
          <a:xfrm>
            <a:off x="76200" y="0"/>
            <a:ext cx="89916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216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300">
                <a:solidFill>
                  <a:srgbClr val="000000"/>
                </a:solidFill>
                <a:latin typeface="Merriweather"/>
                <a:ea typeface="Merriweather"/>
                <a:cs typeface="Merriweather"/>
                <a:sym typeface="Merriweather"/>
              </a:rPr>
              <a:t>DATA INFORMATION</a:t>
            </a:r>
            <a:endParaRPr sz="3600">
              <a:solidFill>
                <a:srgbClr val="000000"/>
              </a:solidFill>
              <a:latin typeface="Merriweather"/>
              <a:ea typeface="Merriweather"/>
              <a:cs typeface="Merriweather"/>
              <a:sym typeface="Merriweather"/>
            </a:endParaRPr>
          </a:p>
        </p:txBody>
      </p:sp>
      <p:sp>
        <p:nvSpPr>
          <p:cNvPr id="70" name="Google Shape;70;p3"/>
          <p:cNvSpPr txBox="1"/>
          <p:nvPr>
            <p:ph idx="1" type="body"/>
          </p:nvPr>
        </p:nvSpPr>
        <p:spPr>
          <a:xfrm>
            <a:off x="311700" y="789425"/>
            <a:ext cx="8520600" cy="42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0000FF"/>
                </a:solidFill>
                <a:highlight>
                  <a:srgbClr val="FFFFFF"/>
                </a:highlight>
                <a:latin typeface="Times New Roman"/>
                <a:ea typeface="Times New Roman"/>
                <a:cs typeface="Times New Roman"/>
                <a:sym typeface="Times New Roman"/>
              </a:rPr>
              <a:t>Dataset contains 200+ financial indicator features, that are commonly found in the 10-K filings each publicly traded company releases yearly, for a alot of US stocks (on average, 4000 stocks are listed in each year dataset). We have 5 years of data (2014-2018). So total of 20,000 rows (approx).</a:t>
            </a:r>
            <a:endParaRPr b="1" sz="1500">
              <a:solidFill>
                <a:srgbClr val="0000F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500">
              <a:solidFill>
                <a:srgbClr val="0000FF"/>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SzPts val="1800"/>
              <a:buNone/>
            </a:pPr>
            <a:r>
              <a:rPr b="1" lang="en" sz="1500">
                <a:solidFill>
                  <a:srgbClr val="0000FF"/>
                </a:solidFill>
                <a:highlight>
                  <a:srgbClr val="FFFFFF"/>
                </a:highlight>
                <a:latin typeface="Times New Roman"/>
                <a:ea typeface="Times New Roman"/>
                <a:cs typeface="Times New Roman"/>
                <a:sym typeface="Times New Roman"/>
              </a:rPr>
              <a:t>Features of the dataset includes information present in BALANCE SHEET, CASH FLOW and INCOME STATEMENT. Some of the features are:-</a:t>
            </a:r>
            <a:endParaRPr b="1" sz="1500">
              <a:solidFill>
                <a:srgbClr val="0000FF"/>
              </a:solidFill>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SzPts val="1800"/>
              <a:buNone/>
            </a:pPr>
            <a:r>
              <a:t/>
            </a:r>
            <a:endParaRPr b="1" sz="1500">
              <a:solidFill>
                <a:srgbClr val="B6D7A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b="1" sz="2200">
              <a:solidFill>
                <a:srgbClr val="B6D7A8"/>
              </a:solidFill>
              <a:latin typeface="Times New Roman"/>
              <a:ea typeface="Times New Roman"/>
              <a:cs typeface="Times New Roman"/>
              <a:sym typeface="Times New Roman"/>
            </a:endParaRPr>
          </a:p>
        </p:txBody>
      </p:sp>
      <p:sp>
        <p:nvSpPr>
          <p:cNvPr id="71" name="Google Shape;71;p3"/>
          <p:cNvSpPr/>
          <p:nvPr/>
        </p:nvSpPr>
        <p:spPr>
          <a:xfrm>
            <a:off x="238900" y="2993375"/>
            <a:ext cx="2009700" cy="477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FF00FF"/>
              </a:buClr>
              <a:buSzPts val="1500"/>
              <a:buFont typeface="Times New Roman"/>
              <a:buChar char="❖"/>
            </a:pPr>
            <a:r>
              <a:rPr b="1" i="0" lang="en" sz="1500" u="none" cap="none" strike="noStrike">
                <a:solidFill>
                  <a:srgbClr val="FF00FF"/>
                </a:solidFill>
                <a:highlight>
                  <a:schemeClr val="lt1"/>
                </a:highlight>
                <a:latin typeface="Times New Roman"/>
                <a:ea typeface="Times New Roman"/>
                <a:cs typeface="Times New Roman"/>
                <a:sym typeface="Times New Roman"/>
              </a:rPr>
              <a:t>EBITDA</a:t>
            </a:r>
            <a:endParaRPr b="0" i="0" sz="1400" u="none" cap="none" strike="noStrike">
              <a:solidFill>
                <a:srgbClr val="FF00FF"/>
              </a:solidFill>
              <a:latin typeface="Arial"/>
              <a:ea typeface="Arial"/>
              <a:cs typeface="Arial"/>
              <a:sym typeface="Arial"/>
            </a:endParaRPr>
          </a:p>
        </p:txBody>
      </p:sp>
      <p:sp>
        <p:nvSpPr>
          <p:cNvPr id="72" name="Google Shape;72;p3"/>
          <p:cNvSpPr/>
          <p:nvPr/>
        </p:nvSpPr>
        <p:spPr>
          <a:xfrm>
            <a:off x="238900" y="4199925"/>
            <a:ext cx="2009700" cy="477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FF00FF"/>
              </a:buClr>
              <a:buSzPts val="1500"/>
              <a:buFont typeface="Times New Roman"/>
              <a:buChar char="❖"/>
            </a:pPr>
            <a:r>
              <a:rPr b="1" i="0" lang="en" sz="1500" u="none" cap="none" strike="noStrike">
                <a:solidFill>
                  <a:srgbClr val="FF00FF"/>
                </a:solidFill>
                <a:highlight>
                  <a:srgbClr val="FFFFFF"/>
                </a:highlight>
                <a:latin typeface="Times New Roman"/>
                <a:ea typeface="Times New Roman"/>
                <a:cs typeface="Times New Roman"/>
                <a:sym typeface="Times New Roman"/>
              </a:rPr>
              <a:t>P/E Ratio</a:t>
            </a:r>
            <a:endParaRPr b="0" i="0" sz="1400" u="none" cap="none" strike="noStrike">
              <a:solidFill>
                <a:srgbClr val="FF00FF"/>
              </a:solidFill>
              <a:latin typeface="Arial"/>
              <a:ea typeface="Arial"/>
              <a:cs typeface="Arial"/>
              <a:sym typeface="Arial"/>
            </a:endParaRPr>
          </a:p>
        </p:txBody>
      </p:sp>
      <p:sp>
        <p:nvSpPr>
          <p:cNvPr id="73" name="Google Shape;73;p3"/>
          <p:cNvSpPr/>
          <p:nvPr/>
        </p:nvSpPr>
        <p:spPr>
          <a:xfrm>
            <a:off x="3033150" y="4199925"/>
            <a:ext cx="2068200" cy="477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FF00FF"/>
              </a:buClr>
              <a:buSzPts val="1500"/>
              <a:buFont typeface="Times New Roman"/>
              <a:buChar char="❖"/>
            </a:pPr>
            <a:r>
              <a:rPr b="1" i="0" lang="en" sz="1500" u="none" cap="none" strike="noStrike">
                <a:solidFill>
                  <a:srgbClr val="FF00FF"/>
                </a:solidFill>
                <a:highlight>
                  <a:srgbClr val="FFFFFF"/>
                </a:highlight>
                <a:latin typeface="Times New Roman"/>
                <a:ea typeface="Times New Roman"/>
                <a:cs typeface="Times New Roman"/>
                <a:sym typeface="Times New Roman"/>
              </a:rPr>
              <a:t>Cash Ratio</a:t>
            </a:r>
            <a:endParaRPr b="0" i="0" sz="1400" u="none" cap="none" strike="noStrike">
              <a:solidFill>
                <a:srgbClr val="FF00FF"/>
              </a:solidFill>
              <a:latin typeface="Arial"/>
              <a:ea typeface="Arial"/>
              <a:cs typeface="Arial"/>
              <a:sym typeface="Arial"/>
            </a:endParaRPr>
          </a:p>
        </p:txBody>
      </p:sp>
      <p:sp>
        <p:nvSpPr>
          <p:cNvPr id="74" name="Google Shape;74;p3"/>
          <p:cNvSpPr/>
          <p:nvPr/>
        </p:nvSpPr>
        <p:spPr>
          <a:xfrm>
            <a:off x="5989800" y="4199925"/>
            <a:ext cx="2940900" cy="477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FF00FF"/>
              </a:buClr>
              <a:buSzPts val="1500"/>
              <a:buFont typeface="Times New Roman"/>
              <a:buChar char="❖"/>
            </a:pPr>
            <a:r>
              <a:rPr b="1" i="0" lang="en" sz="1500" u="none" cap="none" strike="noStrike">
                <a:solidFill>
                  <a:srgbClr val="FF00FF"/>
                </a:solidFill>
                <a:highlight>
                  <a:srgbClr val="FFFFFF"/>
                </a:highlight>
                <a:latin typeface="Times New Roman"/>
                <a:ea typeface="Times New Roman"/>
                <a:cs typeface="Times New Roman"/>
                <a:sym typeface="Times New Roman"/>
              </a:rPr>
              <a:t>Interest Coverage Ratio</a:t>
            </a:r>
            <a:endParaRPr b="0" i="0" sz="1400" u="none" cap="none" strike="noStrike">
              <a:solidFill>
                <a:srgbClr val="FF00FF"/>
              </a:solidFill>
              <a:latin typeface="Arial"/>
              <a:ea typeface="Arial"/>
              <a:cs typeface="Arial"/>
              <a:sym typeface="Arial"/>
            </a:endParaRPr>
          </a:p>
        </p:txBody>
      </p:sp>
      <p:sp>
        <p:nvSpPr>
          <p:cNvPr id="75" name="Google Shape;75;p3"/>
          <p:cNvSpPr/>
          <p:nvPr/>
        </p:nvSpPr>
        <p:spPr>
          <a:xfrm>
            <a:off x="2974550" y="2993375"/>
            <a:ext cx="2068200" cy="477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FF00FF"/>
              </a:buClr>
              <a:buSzPts val="1500"/>
              <a:buFont typeface="Times New Roman"/>
              <a:buChar char="❖"/>
            </a:pPr>
            <a:r>
              <a:rPr b="1" i="0" lang="en" sz="1500" u="none" cap="none" strike="noStrike">
                <a:solidFill>
                  <a:srgbClr val="FF00FF"/>
                </a:solidFill>
                <a:highlight>
                  <a:srgbClr val="FFFFFF"/>
                </a:highlight>
                <a:latin typeface="Times New Roman"/>
                <a:ea typeface="Times New Roman"/>
                <a:cs typeface="Times New Roman"/>
                <a:sym typeface="Times New Roman"/>
              </a:rPr>
              <a:t>Total Assets</a:t>
            </a:r>
            <a:endParaRPr b="0" i="0" sz="1400" u="none" cap="none" strike="noStrike">
              <a:solidFill>
                <a:srgbClr val="FF00FF"/>
              </a:solidFill>
              <a:latin typeface="Arial"/>
              <a:ea typeface="Arial"/>
              <a:cs typeface="Arial"/>
              <a:sym typeface="Arial"/>
            </a:endParaRPr>
          </a:p>
        </p:txBody>
      </p:sp>
      <p:sp>
        <p:nvSpPr>
          <p:cNvPr id="76" name="Google Shape;76;p3"/>
          <p:cNvSpPr/>
          <p:nvPr/>
        </p:nvSpPr>
        <p:spPr>
          <a:xfrm>
            <a:off x="5989800" y="2993375"/>
            <a:ext cx="2766300" cy="477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FF00FF"/>
              </a:buClr>
              <a:buSzPts val="1500"/>
              <a:buFont typeface="Times New Roman"/>
              <a:buChar char="❖"/>
            </a:pPr>
            <a:r>
              <a:rPr b="1" i="0" lang="en" sz="1500" u="none" cap="none" strike="noStrike">
                <a:solidFill>
                  <a:srgbClr val="FF00FF"/>
                </a:solidFill>
                <a:highlight>
                  <a:srgbClr val="FFFFFF"/>
                </a:highlight>
                <a:latin typeface="Times New Roman"/>
                <a:ea typeface="Times New Roman"/>
                <a:cs typeface="Times New Roman"/>
                <a:sym typeface="Times New Roman"/>
              </a:rPr>
              <a:t>Operating Cash Flow </a:t>
            </a:r>
            <a:endParaRPr b="0" i="0" sz="1400" u="none" cap="none" strike="noStrike">
              <a:solidFill>
                <a:srgbClr val="FF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230800" y="183250"/>
            <a:ext cx="6380100" cy="41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300">
                <a:latin typeface="Merriweather"/>
                <a:ea typeface="Merriweather"/>
                <a:cs typeface="Merriweather"/>
                <a:sym typeface="Merriweather"/>
              </a:rPr>
              <a:t>EXPLORATORY DATA ANALYSIS </a:t>
            </a:r>
            <a:endParaRPr b="1" sz="2300">
              <a:latin typeface="Merriweather"/>
              <a:ea typeface="Merriweather"/>
              <a:cs typeface="Merriweather"/>
              <a:sym typeface="Merriweather"/>
            </a:endParaRPr>
          </a:p>
        </p:txBody>
      </p:sp>
      <p:sp>
        <p:nvSpPr>
          <p:cNvPr id="82" name="Google Shape;82;p4"/>
          <p:cNvSpPr txBox="1"/>
          <p:nvPr>
            <p:ph idx="1" type="body"/>
          </p:nvPr>
        </p:nvSpPr>
        <p:spPr>
          <a:xfrm>
            <a:off x="126475" y="601700"/>
            <a:ext cx="8881500" cy="45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2000">
                <a:solidFill>
                  <a:srgbClr val="FF0000"/>
                </a:solidFill>
                <a:latin typeface="Times New Roman"/>
                <a:ea typeface="Times New Roman"/>
                <a:cs typeface="Times New Roman"/>
                <a:sym typeface="Times New Roman"/>
              </a:rPr>
              <a:t>  Sector and Cap Size Govern the Dynamic</a:t>
            </a:r>
            <a:endParaRPr b="1" sz="2000">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b="1" lang="en" sz="2000">
                <a:solidFill>
                  <a:srgbClr val="FF0000"/>
                </a:solidFill>
                <a:latin typeface="Times New Roman"/>
                <a:ea typeface="Times New Roman"/>
                <a:cs typeface="Times New Roman"/>
                <a:sym typeface="Times New Roman"/>
              </a:rPr>
              <a:t>  Price and Earning Analysis</a:t>
            </a:r>
            <a:endParaRPr b="1" sz="2000">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b="1" sz="1500">
              <a:solidFill>
                <a:srgbClr val="000000"/>
              </a:solidFill>
              <a:latin typeface="Calibri"/>
              <a:ea typeface="Calibri"/>
              <a:cs typeface="Calibri"/>
              <a:sym typeface="Calibri"/>
            </a:endParaRPr>
          </a:p>
          <a:p>
            <a:pPr indent="0" lvl="0" marL="0" rtl="0" algn="l">
              <a:lnSpc>
                <a:spcPct val="115000"/>
              </a:lnSpc>
              <a:spcBef>
                <a:spcPts val="0"/>
              </a:spcBef>
              <a:spcAft>
                <a:spcPts val="1600"/>
              </a:spcAft>
              <a:buSzPts val="1800"/>
              <a:buNone/>
            </a:pPr>
            <a:r>
              <a:t/>
            </a:r>
            <a:endParaRPr/>
          </a:p>
        </p:txBody>
      </p:sp>
      <p:pic>
        <p:nvPicPr>
          <p:cNvPr id="83" name="Google Shape;83;p4"/>
          <p:cNvPicPr preferRelativeResize="0"/>
          <p:nvPr/>
        </p:nvPicPr>
        <p:blipFill rotWithShape="1">
          <a:blip r:embed="rId3">
            <a:alphaModFix/>
          </a:blip>
          <a:srcRect b="0" l="0" r="0" t="0"/>
          <a:stretch/>
        </p:blipFill>
        <p:spPr>
          <a:xfrm>
            <a:off x="0" y="1407300"/>
            <a:ext cx="5984826" cy="3668800"/>
          </a:xfrm>
          <a:prstGeom prst="rect">
            <a:avLst/>
          </a:prstGeom>
          <a:noFill/>
          <a:ln>
            <a:noFill/>
          </a:ln>
        </p:spPr>
      </p:pic>
      <p:sp>
        <p:nvSpPr>
          <p:cNvPr id="84" name="Google Shape;84;p4"/>
          <p:cNvSpPr txBox="1"/>
          <p:nvPr/>
        </p:nvSpPr>
        <p:spPr>
          <a:xfrm>
            <a:off x="6042775" y="75900"/>
            <a:ext cx="2965200" cy="4991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0000FF"/>
              </a:buClr>
              <a:buSzPts val="1200"/>
              <a:buFont typeface="Lato"/>
              <a:buChar char="●"/>
            </a:pPr>
            <a:r>
              <a:rPr b="1" i="0" lang="en" sz="1200" u="none" cap="none" strike="noStrike">
                <a:solidFill>
                  <a:srgbClr val="0000FF"/>
                </a:solidFill>
                <a:latin typeface="Times New Roman"/>
                <a:ea typeface="Times New Roman"/>
                <a:cs typeface="Times New Roman"/>
                <a:sym typeface="Times New Roman"/>
              </a:rPr>
              <a:t>Analysing average profitability of sectors across different cap size(Indicated by ROE &amp; EBITDA Margin)</a:t>
            </a:r>
            <a:endParaRPr b="1" i="0" sz="1200" u="none" cap="none" strike="noStrike">
              <a:solidFill>
                <a:srgbClr val="0000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latin typeface="Times New Roman"/>
                <a:ea typeface="Times New Roman"/>
                <a:cs typeface="Times New Roman"/>
                <a:sym typeface="Times New Roman"/>
              </a:rPr>
              <a:t>Analysing undervaluation or overvaluation of a sector across different cap size(by P/E ratio)</a:t>
            </a:r>
            <a:endParaRPr b="1" i="0" sz="1100" u="none" cap="none" strike="noStrike">
              <a:solidFill>
                <a:srgbClr val="EA99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accent2"/>
                </a:solidFill>
                <a:latin typeface="Times New Roman"/>
                <a:ea typeface="Times New Roman"/>
                <a:cs typeface="Times New Roman"/>
                <a:sym typeface="Times New Roman"/>
              </a:rPr>
              <a:t>INFERENCES :</a:t>
            </a:r>
            <a:endParaRPr b="1" i="1" sz="1200" u="none" cap="none" strike="noStrike">
              <a:solidFill>
                <a:schemeClr val="accen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741B47"/>
                </a:solidFill>
                <a:latin typeface="Times New Roman"/>
                <a:ea typeface="Times New Roman"/>
                <a:cs typeface="Times New Roman"/>
                <a:sym typeface="Times New Roman"/>
              </a:rPr>
              <a:t>LARGE CAP STOCKS</a:t>
            </a:r>
            <a:endParaRPr b="1" i="0" sz="1200" u="none" cap="none" strike="noStrike">
              <a:solidFill>
                <a:srgbClr val="741B47"/>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latin typeface="Times New Roman"/>
                <a:ea typeface="Times New Roman"/>
                <a:cs typeface="Times New Roman"/>
                <a:sym typeface="Times New Roman"/>
              </a:rPr>
              <a:t>In large cap,  the majority of the sectors are Blue indicating that Return on equity is high for these stocks. Therefore the investors are also buying these stocks more and driving it’s P/E ratio high in comparison to small cap stocks.</a:t>
            </a:r>
            <a:endParaRPr b="1" i="0" sz="1200" u="none" cap="none" strike="noStrike">
              <a:solidFill>
                <a:srgbClr val="0000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latin typeface="Times New Roman"/>
                <a:ea typeface="Times New Roman"/>
                <a:cs typeface="Times New Roman"/>
                <a:sym typeface="Times New Roman"/>
              </a:rPr>
              <a:t>Due to this high ROE on average, These large cap stocks are also referred to as  Blue chip stocks </a:t>
            </a:r>
            <a:endParaRPr b="1" i="0" sz="105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SMALL CAP STOCKS</a:t>
            </a:r>
            <a:endParaRPr b="1" i="0" sz="1200" u="none" cap="none" strike="noStrike">
              <a:solidFill>
                <a:schemeClr val="dk1"/>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latin typeface="Times New Roman"/>
                <a:ea typeface="Times New Roman"/>
                <a:cs typeface="Times New Roman"/>
                <a:sym typeface="Times New Roman"/>
              </a:rPr>
              <a:t>Across sectors, there is more variability in the small cap sector . This indicates that the level of uncertainty is more in small companies since they are in the growth stage and still figuring out their business model/niche.</a:t>
            </a:r>
            <a:endParaRPr b="1" i="0" sz="1200" u="sng" cap="none" strike="noStrike">
              <a:solidFill>
                <a:srgbClr val="0000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100"/>
              <a:buFont typeface="Arial"/>
              <a:buNone/>
            </a:pPr>
            <a:r>
              <a:t/>
            </a:r>
            <a:endParaRPr b="1" i="0" sz="1100" u="sng" cap="none" strike="noStrike">
              <a:solidFill>
                <a:srgbClr val="EA999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5"/>
          <p:cNvPicPr preferRelativeResize="0"/>
          <p:nvPr/>
        </p:nvPicPr>
        <p:blipFill rotWithShape="1">
          <a:blip r:embed="rId3">
            <a:alphaModFix/>
          </a:blip>
          <a:srcRect b="0" l="0" r="0" t="0"/>
          <a:stretch/>
        </p:blipFill>
        <p:spPr>
          <a:xfrm>
            <a:off x="152400" y="778900"/>
            <a:ext cx="5131626" cy="4292500"/>
          </a:xfrm>
          <a:prstGeom prst="rect">
            <a:avLst/>
          </a:prstGeom>
          <a:noFill/>
          <a:ln>
            <a:noFill/>
          </a:ln>
        </p:spPr>
      </p:pic>
      <p:sp>
        <p:nvSpPr>
          <p:cNvPr id="90" name="Google Shape;90;p5"/>
          <p:cNvSpPr txBox="1"/>
          <p:nvPr/>
        </p:nvSpPr>
        <p:spPr>
          <a:xfrm>
            <a:off x="252950" y="140525"/>
            <a:ext cx="46890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Merriweather"/>
                <a:ea typeface="Merriweather"/>
                <a:cs typeface="Merriweather"/>
                <a:sym typeface="Merriweather"/>
              </a:rPr>
              <a:t>REVENUE &amp; EXPENSE</a:t>
            </a:r>
            <a:endParaRPr b="1" i="0" sz="23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p:txBody>
      </p:sp>
      <p:sp>
        <p:nvSpPr>
          <p:cNvPr id="91" name="Google Shape;91;p5"/>
          <p:cNvSpPr txBox="1"/>
          <p:nvPr/>
        </p:nvSpPr>
        <p:spPr>
          <a:xfrm>
            <a:off x="5284025" y="0"/>
            <a:ext cx="36819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Times New Roman"/>
                <a:ea typeface="Times New Roman"/>
                <a:cs typeface="Times New Roman"/>
                <a:sym typeface="Times New Roman"/>
              </a:rPr>
              <a:t>There are 4 major type of Expenses -</a:t>
            </a:r>
            <a:endParaRPr b="1" i="0" sz="15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FF"/>
              </a:buClr>
              <a:buSzPts val="1100"/>
              <a:buFont typeface="Times New Roman"/>
              <a:buChar char="●"/>
            </a:pPr>
            <a:r>
              <a:rPr b="1" i="0" lang="en" sz="1200" u="none" cap="none" strike="noStrike">
                <a:solidFill>
                  <a:srgbClr val="000000"/>
                </a:solidFill>
                <a:latin typeface="Times New Roman"/>
                <a:ea typeface="Times New Roman"/>
                <a:cs typeface="Times New Roman"/>
                <a:sym typeface="Times New Roman"/>
              </a:rPr>
              <a:t>COST OF REVENUE</a:t>
            </a:r>
            <a:r>
              <a:rPr b="1" i="0" lang="en" sz="1100" u="none" cap="none" strike="noStrike">
                <a:solidFill>
                  <a:srgbClr val="000000"/>
                </a:solidFill>
                <a:latin typeface="Times New Roman"/>
                <a:ea typeface="Times New Roman"/>
                <a:cs typeface="Times New Roman"/>
                <a:sym typeface="Times New Roman"/>
              </a:rPr>
              <a:t>:</a:t>
            </a:r>
            <a:r>
              <a:rPr b="1" i="0" lang="en" sz="1200" u="none" cap="none" strike="noStrike">
                <a:solidFill>
                  <a:srgbClr val="EA9999"/>
                </a:solidFill>
                <a:latin typeface="Times New Roman"/>
                <a:ea typeface="Times New Roman"/>
                <a:cs typeface="Times New Roman"/>
                <a:sym typeface="Times New Roman"/>
              </a:rPr>
              <a:t> </a:t>
            </a:r>
            <a:r>
              <a:rPr b="1" i="0" lang="en" sz="1200" u="none" cap="none" strike="noStrike">
                <a:solidFill>
                  <a:srgbClr val="0000FF"/>
                </a:solidFill>
                <a:latin typeface="Times New Roman"/>
                <a:ea typeface="Times New Roman"/>
                <a:cs typeface="Times New Roman"/>
                <a:sym typeface="Times New Roman"/>
              </a:rPr>
              <a:t>It</a:t>
            </a:r>
            <a:r>
              <a:rPr b="1" i="0" lang="en" sz="1200" u="none" cap="none" strike="noStrike">
                <a:solidFill>
                  <a:srgbClr val="EA9999"/>
                </a:solidFill>
                <a:latin typeface="Times New Roman"/>
                <a:ea typeface="Times New Roman"/>
                <a:cs typeface="Times New Roman"/>
                <a:sym typeface="Times New Roman"/>
              </a:rPr>
              <a:t> </a:t>
            </a:r>
            <a:r>
              <a:rPr b="1" i="0" lang="en" sz="1200" u="none" cap="none" strike="noStrike">
                <a:solidFill>
                  <a:srgbClr val="0000FF"/>
                </a:solidFill>
                <a:highlight>
                  <a:srgbClr val="FFFFFF"/>
                </a:highlight>
                <a:latin typeface="Times New Roman"/>
                <a:ea typeface="Times New Roman"/>
                <a:cs typeface="Times New Roman"/>
                <a:sym typeface="Times New Roman"/>
              </a:rPr>
              <a:t>represents the direct costs associated with the goods and services provided</a:t>
            </a:r>
            <a:endParaRPr b="1" i="0" sz="1200" u="none" cap="none" strike="noStrike">
              <a:solidFill>
                <a:srgbClr val="0000FF"/>
              </a:solidFill>
              <a:highlight>
                <a:srgbClr val="FFFFFF"/>
              </a:highlight>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FF"/>
              </a:buClr>
              <a:buSzPts val="1100"/>
              <a:buFont typeface="Times New Roman"/>
              <a:buChar char="●"/>
            </a:pPr>
            <a:r>
              <a:rPr b="1" i="0" lang="en" sz="1200" u="none" cap="none" strike="noStrike">
                <a:solidFill>
                  <a:srgbClr val="000000"/>
                </a:solidFill>
                <a:highlight>
                  <a:srgbClr val="FFFFFF"/>
                </a:highlight>
                <a:latin typeface="Times New Roman"/>
                <a:ea typeface="Times New Roman"/>
                <a:cs typeface="Times New Roman"/>
                <a:sym typeface="Times New Roman"/>
              </a:rPr>
              <a:t>OPERATING EXPENSE</a:t>
            </a:r>
            <a:r>
              <a:rPr b="1" i="0" lang="en" sz="1100" u="none" cap="none" strike="noStrike">
                <a:solidFill>
                  <a:srgbClr val="000000"/>
                </a:solidFill>
                <a:highlight>
                  <a:srgbClr val="FFFFFF"/>
                </a:highlight>
                <a:latin typeface="Times New Roman"/>
                <a:ea typeface="Times New Roman"/>
                <a:cs typeface="Times New Roman"/>
                <a:sym typeface="Times New Roman"/>
              </a:rPr>
              <a:t>:</a:t>
            </a:r>
            <a:r>
              <a:rPr b="1" i="0" lang="en" sz="1200" u="none" cap="none" strike="noStrike">
                <a:solidFill>
                  <a:srgbClr val="EA9999"/>
                </a:solidFill>
                <a:highlight>
                  <a:srgbClr val="FFFFFF"/>
                </a:highlight>
                <a:latin typeface="Times New Roman"/>
                <a:ea typeface="Times New Roman"/>
                <a:cs typeface="Times New Roman"/>
                <a:sym typeface="Times New Roman"/>
              </a:rPr>
              <a:t> </a:t>
            </a:r>
            <a:r>
              <a:rPr b="1" i="0" lang="en" sz="1200" u="none" cap="none" strike="noStrike">
                <a:solidFill>
                  <a:srgbClr val="0000FF"/>
                </a:solidFill>
                <a:highlight>
                  <a:srgbClr val="FFFFFF"/>
                </a:highlight>
                <a:latin typeface="Times New Roman"/>
                <a:ea typeface="Times New Roman"/>
                <a:cs typeface="Times New Roman"/>
                <a:sym typeface="Times New Roman"/>
              </a:rPr>
              <a:t>It refers to expenditures that are not directly tied to the production of goods or services, such as rent, utilities, office supplies, marketing &amp; R&amp;D</a:t>
            </a:r>
            <a:endParaRPr b="1" i="0" sz="1200" u="none" cap="none" strike="noStrike">
              <a:solidFill>
                <a:srgbClr val="0000FF"/>
              </a:solidFill>
              <a:highlight>
                <a:srgbClr val="FFFFFF"/>
              </a:highlight>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FF"/>
              </a:buClr>
              <a:buSzPts val="1100"/>
              <a:buFont typeface="Times New Roman"/>
              <a:buChar char="●"/>
            </a:pPr>
            <a:r>
              <a:rPr b="1" i="0" lang="en" sz="1200" u="none" cap="none" strike="noStrike">
                <a:solidFill>
                  <a:srgbClr val="000000"/>
                </a:solidFill>
                <a:highlight>
                  <a:srgbClr val="FFFFFF"/>
                </a:highlight>
                <a:latin typeface="Times New Roman"/>
                <a:ea typeface="Times New Roman"/>
                <a:cs typeface="Times New Roman"/>
                <a:sym typeface="Times New Roman"/>
              </a:rPr>
              <a:t>DEPRECIATION &amp; AMORTIZATION</a:t>
            </a:r>
            <a:r>
              <a:rPr b="1" i="0" lang="en" sz="1100" u="none" cap="none" strike="noStrike">
                <a:solidFill>
                  <a:srgbClr val="000000"/>
                </a:solidFill>
                <a:highlight>
                  <a:srgbClr val="FFFFFF"/>
                </a:highlight>
                <a:latin typeface="Times New Roman"/>
                <a:ea typeface="Times New Roman"/>
                <a:cs typeface="Times New Roman"/>
                <a:sym typeface="Times New Roman"/>
              </a:rPr>
              <a:t>:</a:t>
            </a:r>
            <a:r>
              <a:rPr b="1" i="0" lang="en" sz="1100" u="none" cap="none" strike="noStrike">
                <a:solidFill>
                  <a:srgbClr val="EA9999"/>
                </a:solidFill>
                <a:highlight>
                  <a:srgbClr val="FFFFFF"/>
                </a:highlight>
                <a:latin typeface="Times New Roman"/>
                <a:ea typeface="Times New Roman"/>
                <a:cs typeface="Times New Roman"/>
                <a:sym typeface="Times New Roman"/>
              </a:rPr>
              <a:t> </a:t>
            </a:r>
            <a:r>
              <a:rPr b="1" i="0" lang="en" sz="1200" u="none" cap="none" strike="noStrike">
                <a:solidFill>
                  <a:srgbClr val="0000FF"/>
                </a:solidFill>
                <a:highlight>
                  <a:srgbClr val="FFFFFF"/>
                </a:highlight>
                <a:latin typeface="Times New Roman"/>
                <a:ea typeface="Times New Roman"/>
                <a:cs typeface="Times New Roman"/>
                <a:sym typeface="Times New Roman"/>
              </a:rPr>
              <a:t>Depreciation represents the cost of capital assets on the balance sheet being used over time, and amortization is the similar cost of using intangible assets</a:t>
            </a:r>
            <a:r>
              <a:rPr b="1" i="0" lang="en" sz="1200" u="none" cap="none" strike="noStrike">
                <a:solidFill>
                  <a:srgbClr val="EA9999"/>
                </a:solidFill>
                <a:highlight>
                  <a:srgbClr val="FFFFFF"/>
                </a:highlight>
                <a:latin typeface="Times New Roman"/>
                <a:ea typeface="Times New Roman"/>
                <a:cs typeface="Times New Roman"/>
                <a:sym typeface="Times New Roman"/>
              </a:rPr>
              <a:t>.</a:t>
            </a:r>
            <a:endParaRPr b="1" i="0" sz="1200" u="none" cap="none" strike="noStrike">
              <a:solidFill>
                <a:srgbClr val="EA9999"/>
              </a:solidFill>
              <a:highlight>
                <a:srgbClr val="FFFFFF"/>
              </a:highlight>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FF"/>
              </a:buClr>
              <a:buSzPts val="1100"/>
              <a:buFont typeface="Times New Roman"/>
              <a:buChar char="●"/>
            </a:pPr>
            <a:r>
              <a:rPr b="1" i="0" lang="en" sz="1200" u="none" cap="none" strike="noStrike">
                <a:solidFill>
                  <a:srgbClr val="000000"/>
                </a:solidFill>
                <a:highlight>
                  <a:srgbClr val="FFFFFF"/>
                </a:highlight>
                <a:latin typeface="Times New Roman"/>
                <a:ea typeface="Times New Roman"/>
                <a:cs typeface="Times New Roman"/>
                <a:sym typeface="Times New Roman"/>
              </a:rPr>
              <a:t>INTEREST &amp; INCOME TAX EXPENSE</a:t>
            </a:r>
            <a:r>
              <a:rPr b="1" i="0" lang="en" sz="1100" u="none" cap="none" strike="noStrike">
                <a:solidFill>
                  <a:srgbClr val="000000"/>
                </a:solidFill>
                <a:highlight>
                  <a:srgbClr val="FFFFFF"/>
                </a:highlight>
                <a:latin typeface="Times New Roman"/>
                <a:ea typeface="Times New Roman"/>
                <a:cs typeface="Times New Roman"/>
                <a:sym typeface="Times New Roman"/>
              </a:rPr>
              <a:t>:</a:t>
            </a:r>
            <a:r>
              <a:rPr b="1" i="0" lang="en" sz="1100" u="none" cap="none" strike="noStrike">
                <a:solidFill>
                  <a:srgbClr val="EA9999"/>
                </a:solidFill>
                <a:highlight>
                  <a:srgbClr val="FFFFFF"/>
                </a:highlight>
                <a:latin typeface="Times New Roman"/>
                <a:ea typeface="Times New Roman"/>
                <a:cs typeface="Times New Roman"/>
                <a:sym typeface="Times New Roman"/>
              </a:rPr>
              <a:t> </a:t>
            </a:r>
            <a:r>
              <a:rPr b="1" i="0" lang="en" sz="1100" u="none" cap="none" strike="noStrike">
                <a:solidFill>
                  <a:srgbClr val="0000FF"/>
                </a:solidFill>
                <a:highlight>
                  <a:srgbClr val="FFFFFF"/>
                </a:highlight>
                <a:latin typeface="Times New Roman"/>
                <a:ea typeface="Times New Roman"/>
                <a:cs typeface="Times New Roman"/>
                <a:sym typeface="Times New Roman"/>
              </a:rPr>
              <a:t>Interest expense relates to the cost of borrowing money.</a:t>
            </a:r>
            <a:endParaRPr b="1" i="0" sz="1100" u="none" cap="none" strike="noStrike">
              <a:solidFill>
                <a:srgbClr val="0000F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1" lang="en" sz="1400" u="none" cap="none" strike="noStrike">
                <a:solidFill>
                  <a:srgbClr val="000000"/>
                </a:solidFill>
                <a:highlight>
                  <a:srgbClr val="FFFFFF"/>
                </a:highlight>
                <a:latin typeface="Times New Roman"/>
                <a:ea typeface="Times New Roman"/>
                <a:cs typeface="Times New Roman"/>
                <a:sym typeface="Times New Roman"/>
              </a:rPr>
              <a:t>INFERENCES</a:t>
            </a:r>
            <a:endParaRPr b="1" i="1" sz="1400" u="none" cap="none" strike="noStrike">
              <a:solidFill>
                <a:srgbClr val="000000"/>
              </a:solidFill>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highlight>
                  <a:schemeClr val="lt1"/>
                </a:highlight>
                <a:latin typeface="Times New Roman"/>
                <a:ea typeface="Times New Roman"/>
                <a:cs typeface="Times New Roman"/>
                <a:sym typeface="Times New Roman"/>
              </a:rPr>
              <a:t>Some sectors are more capital intensive then other. Therefore various metrics like total debt, working capital will be highly</a:t>
            </a:r>
            <a:r>
              <a:rPr b="1" i="0" lang="en" sz="1200" u="none" cap="none" strike="noStrike">
                <a:solidFill>
                  <a:srgbClr val="EA9999"/>
                </a:solidFill>
                <a:highlight>
                  <a:schemeClr val="lt1"/>
                </a:highlight>
                <a:latin typeface="Times New Roman"/>
                <a:ea typeface="Times New Roman"/>
                <a:cs typeface="Times New Roman"/>
                <a:sym typeface="Times New Roman"/>
              </a:rPr>
              <a:t> </a:t>
            </a:r>
            <a:r>
              <a:rPr b="1" i="0" lang="en" sz="1200" u="none" cap="none" strike="noStrike">
                <a:solidFill>
                  <a:srgbClr val="741B47"/>
                </a:solidFill>
                <a:highlight>
                  <a:schemeClr val="lt1"/>
                </a:highlight>
                <a:latin typeface="Times New Roman"/>
                <a:ea typeface="Times New Roman"/>
                <a:cs typeface="Times New Roman"/>
                <a:sym typeface="Times New Roman"/>
              </a:rPr>
              <a:t>sector dependent.</a:t>
            </a:r>
            <a:endParaRPr b="1" i="0" sz="1200" u="none" cap="none" strike="noStrike">
              <a:solidFill>
                <a:srgbClr val="741B47"/>
              </a:solidFill>
              <a:highlight>
                <a:schemeClr val="lt1"/>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highlight>
                  <a:schemeClr val="lt1"/>
                </a:highlight>
                <a:latin typeface="Times New Roman"/>
                <a:ea typeface="Times New Roman"/>
                <a:cs typeface="Times New Roman"/>
                <a:sym typeface="Times New Roman"/>
              </a:rPr>
              <a:t>The proportion of different type of  expenses varies across the sector due to different dynamics and this could be used as a anomaly detector to figure out the companies that is not following the overall trend of expense in their sector</a:t>
            </a:r>
            <a:endParaRPr b="1" i="0" sz="1200" u="none" cap="none" strike="noStrike">
              <a:solidFill>
                <a:srgbClr val="0000FF"/>
              </a:solidFill>
              <a:highlight>
                <a:schemeClr val="lt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EA999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EA999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Dashboard 3" id="96" name="Google Shape;96;p6"/>
          <p:cNvPicPr preferRelativeResize="0"/>
          <p:nvPr/>
        </p:nvPicPr>
        <p:blipFill rotWithShape="1">
          <a:blip r:embed="rId3">
            <a:alphaModFix/>
          </a:blip>
          <a:srcRect b="0" l="0" r="0" t="0"/>
          <a:stretch/>
        </p:blipFill>
        <p:spPr>
          <a:xfrm>
            <a:off x="59525" y="960640"/>
            <a:ext cx="5657400" cy="3318585"/>
          </a:xfrm>
          <a:prstGeom prst="rect">
            <a:avLst/>
          </a:prstGeom>
          <a:noFill/>
          <a:ln>
            <a:noFill/>
          </a:ln>
        </p:spPr>
      </p:pic>
      <p:sp>
        <p:nvSpPr>
          <p:cNvPr id="97" name="Google Shape;97;p6"/>
          <p:cNvSpPr txBox="1"/>
          <p:nvPr/>
        </p:nvSpPr>
        <p:spPr>
          <a:xfrm>
            <a:off x="216875" y="0"/>
            <a:ext cx="5657400" cy="9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Merriweather"/>
                <a:ea typeface="Merriweather"/>
                <a:cs typeface="Merriweather"/>
                <a:sym typeface="Merriweather"/>
              </a:rPr>
              <a:t>IDENTIFYING IMPORTANT DISCRIMINATING FACTOR BY ANALYZING COMPANIES HAVING HIGH EBITDA MARGIN</a:t>
            </a:r>
            <a:endParaRPr b="1" i="0" sz="2200" u="none" cap="none" strike="noStrike">
              <a:solidFill>
                <a:srgbClr val="000000"/>
              </a:solidFill>
              <a:latin typeface="Merriweather"/>
              <a:ea typeface="Merriweather"/>
              <a:cs typeface="Merriweather"/>
              <a:sym typeface="Merriweather"/>
            </a:endParaRPr>
          </a:p>
        </p:txBody>
      </p:sp>
      <p:sp>
        <p:nvSpPr>
          <p:cNvPr id="98" name="Google Shape;98;p6"/>
          <p:cNvSpPr txBox="1"/>
          <p:nvPr/>
        </p:nvSpPr>
        <p:spPr>
          <a:xfrm>
            <a:off x="5438625" y="238900"/>
            <a:ext cx="3499200" cy="469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 name="Google Shape;99;p6"/>
          <p:cNvSpPr txBox="1"/>
          <p:nvPr/>
        </p:nvSpPr>
        <p:spPr>
          <a:xfrm>
            <a:off x="59525" y="4255525"/>
            <a:ext cx="5459100" cy="9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0124D"/>
                </a:solidFill>
                <a:highlight>
                  <a:srgbClr val="76A5AF"/>
                </a:highlight>
                <a:latin typeface="Calibri"/>
                <a:ea typeface="Calibri"/>
                <a:cs typeface="Calibri"/>
                <a:sym typeface="Calibri"/>
              </a:rPr>
              <a:t>Note</a:t>
            </a:r>
            <a:endParaRPr b="1" i="0" sz="1200" u="none" cap="none" strike="noStrike">
              <a:solidFill>
                <a:srgbClr val="20124D"/>
              </a:solidFill>
              <a:highlight>
                <a:srgbClr val="76A5A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0124D"/>
                </a:solidFill>
                <a:highlight>
                  <a:srgbClr val="76A5AF"/>
                </a:highlight>
                <a:latin typeface="Calibri"/>
                <a:ea typeface="Calibri"/>
                <a:cs typeface="Calibri"/>
                <a:sym typeface="Calibri"/>
              </a:rPr>
              <a:t>Class 0</a:t>
            </a:r>
            <a:r>
              <a:rPr b="0" i="0" lang="en" sz="1200" u="none" cap="none" strike="noStrike">
                <a:solidFill>
                  <a:srgbClr val="20124D"/>
                </a:solidFill>
                <a:highlight>
                  <a:srgbClr val="76A5AF"/>
                </a:highlight>
                <a:latin typeface="Calibri"/>
                <a:ea typeface="Calibri"/>
                <a:cs typeface="Calibri"/>
                <a:sym typeface="Calibri"/>
              </a:rPr>
              <a:t>: Stocks which share price has decreased in the following year</a:t>
            </a:r>
            <a:endParaRPr b="0" i="0" sz="1200" u="none" cap="none" strike="noStrike">
              <a:solidFill>
                <a:srgbClr val="20124D"/>
              </a:solidFill>
              <a:highlight>
                <a:srgbClr val="76A5A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0124D"/>
                </a:solidFill>
                <a:highlight>
                  <a:srgbClr val="76A5AF"/>
                </a:highlight>
                <a:latin typeface="Calibri"/>
                <a:ea typeface="Calibri"/>
                <a:cs typeface="Calibri"/>
                <a:sym typeface="Calibri"/>
              </a:rPr>
              <a:t>Class 1</a:t>
            </a:r>
            <a:r>
              <a:rPr b="0" i="0" lang="en" sz="1200" u="none" cap="none" strike="noStrike">
                <a:solidFill>
                  <a:srgbClr val="20124D"/>
                </a:solidFill>
                <a:highlight>
                  <a:srgbClr val="76A5AF"/>
                </a:highlight>
                <a:latin typeface="Calibri"/>
                <a:ea typeface="Calibri"/>
                <a:cs typeface="Calibri"/>
                <a:sym typeface="Calibri"/>
              </a:rPr>
              <a:t>: Stocks which share price have increased in the following year</a:t>
            </a:r>
            <a:endParaRPr b="0" i="0" sz="1200" u="none" cap="none" strike="noStrike">
              <a:solidFill>
                <a:srgbClr val="20124D"/>
              </a:solidFill>
              <a:highlight>
                <a:srgbClr val="76A5A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0124D"/>
                </a:solidFill>
                <a:highlight>
                  <a:srgbClr val="76A5AF"/>
                </a:highlight>
                <a:latin typeface="Calibri"/>
                <a:ea typeface="Calibri"/>
                <a:cs typeface="Calibri"/>
                <a:sym typeface="Calibri"/>
              </a:rPr>
              <a:t>EBITDA</a:t>
            </a:r>
            <a:r>
              <a:rPr b="0" i="0" lang="en" sz="1200" u="none" cap="none" strike="noStrike">
                <a:solidFill>
                  <a:srgbClr val="20124D"/>
                </a:solidFill>
                <a:highlight>
                  <a:srgbClr val="76A5AF"/>
                </a:highlight>
                <a:latin typeface="Calibri"/>
                <a:ea typeface="Calibri"/>
                <a:cs typeface="Calibri"/>
                <a:sym typeface="Calibri"/>
              </a:rPr>
              <a:t>: Earnings before interest, taxes, depreciation and amortization</a:t>
            </a:r>
            <a:endParaRPr b="0" i="0" sz="1200" u="none" cap="none" strike="noStrike">
              <a:solidFill>
                <a:srgbClr val="20124D"/>
              </a:solidFill>
              <a:highlight>
                <a:srgbClr val="76A5A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0124D"/>
              </a:solidFill>
              <a:highlight>
                <a:srgbClr val="76A5A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0124D"/>
              </a:solidFill>
              <a:highlight>
                <a:srgbClr val="76A5A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0124D"/>
              </a:solidFill>
              <a:highlight>
                <a:srgbClr val="76A5AF"/>
              </a:highlight>
              <a:latin typeface="Lato"/>
              <a:ea typeface="Lato"/>
              <a:cs typeface="Lato"/>
              <a:sym typeface="Lato"/>
            </a:endParaRPr>
          </a:p>
        </p:txBody>
      </p:sp>
      <p:sp>
        <p:nvSpPr>
          <p:cNvPr id="100" name="Google Shape;100;p6"/>
          <p:cNvSpPr txBox="1"/>
          <p:nvPr/>
        </p:nvSpPr>
        <p:spPr>
          <a:xfrm>
            <a:off x="5732125" y="0"/>
            <a:ext cx="3290100" cy="5045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latin typeface="Times New Roman"/>
                <a:ea typeface="Times New Roman"/>
                <a:cs typeface="Times New Roman"/>
                <a:sym typeface="Times New Roman"/>
              </a:rPr>
              <a:t>Here we are doing exploratory analysis by seeing only those companies that have high EBITDA Margin (15-60%) . </a:t>
            </a:r>
            <a:endParaRPr b="1" i="0" sz="1200" u="none" cap="none" strike="noStrike">
              <a:solidFill>
                <a:srgbClr val="0000F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1" i="0" lang="en" sz="1200" u="none" cap="none" strike="noStrike">
                <a:solidFill>
                  <a:srgbClr val="0000FF"/>
                </a:solidFill>
                <a:latin typeface="Times New Roman"/>
                <a:ea typeface="Times New Roman"/>
                <a:cs typeface="Times New Roman"/>
                <a:sym typeface="Times New Roman"/>
              </a:rPr>
              <a:t>Intuitively, Mostly the companies belonging here have class 1(green color)</a:t>
            </a:r>
            <a:endParaRPr b="1" i="0" sz="1200" u="none" cap="none" strike="noStrike">
              <a:solidFill>
                <a:srgbClr val="0000FF"/>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FF"/>
              </a:buClr>
              <a:buSzPts val="1200"/>
              <a:buFont typeface="Times New Roman"/>
              <a:buChar char="●"/>
            </a:pPr>
            <a:r>
              <a:rPr b="1" i="0" lang="en" sz="1200" u="none" cap="none" strike="noStrike">
                <a:solidFill>
                  <a:srgbClr val="0000FF"/>
                </a:solidFill>
                <a:latin typeface="Times New Roman"/>
                <a:ea typeface="Times New Roman"/>
                <a:cs typeface="Times New Roman"/>
                <a:sym typeface="Times New Roman"/>
              </a:rPr>
              <a:t>But the idea behind making this graph is to individually analyze the companies which belong to class 0 in spite of having a high EBITDA Margin. In the process of finding the reason why these companies belong to class 0. We would discover other variables that are important along with EBITDA Margin </a:t>
            </a:r>
            <a:endParaRPr b="1" i="0" sz="12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000000"/>
                </a:solidFill>
                <a:latin typeface="Times New Roman"/>
                <a:ea typeface="Times New Roman"/>
                <a:cs typeface="Times New Roman"/>
                <a:sym typeface="Times New Roman"/>
              </a:rPr>
              <a:t>INFERENCES </a:t>
            </a:r>
            <a:endParaRPr b="1" i="1"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Times New Roman"/>
                <a:ea typeface="Times New Roman"/>
                <a:cs typeface="Times New Roman"/>
                <a:sym typeface="Times New Roman"/>
              </a:rPr>
              <a:t>There are two major reason because of which    the companies belong to class 0 in spite of having high EBITDA Margin</a:t>
            </a:r>
            <a:endParaRPr b="0" i="0" sz="1300" u="none" cap="none" strike="noStrike">
              <a:solidFill>
                <a:srgbClr val="00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0000FF"/>
              </a:buClr>
              <a:buSzPts val="1300"/>
              <a:buFont typeface="Times New Roman"/>
              <a:buChar char="●"/>
            </a:pPr>
            <a:r>
              <a:rPr b="0" i="0" lang="en" sz="1300" u="sng" cap="none" strike="noStrike">
                <a:solidFill>
                  <a:srgbClr val="000000"/>
                </a:solidFill>
                <a:latin typeface="Times New Roman"/>
                <a:ea typeface="Times New Roman"/>
                <a:cs typeface="Times New Roman"/>
                <a:sym typeface="Times New Roman"/>
              </a:rPr>
              <a:t>Low Current Ratio</a:t>
            </a:r>
            <a:r>
              <a:rPr b="0" i="0" lang="en" sz="1300" u="none" cap="none" strike="noStrike">
                <a:solidFill>
                  <a:srgbClr val="C27BA0"/>
                </a:solidFill>
                <a:latin typeface="Times New Roman"/>
                <a:ea typeface="Times New Roman"/>
                <a:cs typeface="Times New Roman"/>
                <a:sym typeface="Times New Roman"/>
              </a:rPr>
              <a:t>:</a:t>
            </a:r>
            <a:r>
              <a:rPr b="1" i="0" lang="en" sz="1200" u="none" cap="none" strike="noStrike">
                <a:solidFill>
                  <a:srgbClr val="C27BA0"/>
                </a:solidFill>
                <a:latin typeface="Times New Roman"/>
                <a:ea typeface="Times New Roman"/>
                <a:cs typeface="Times New Roman"/>
                <a:sym typeface="Times New Roman"/>
              </a:rPr>
              <a:t> </a:t>
            </a:r>
            <a:r>
              <a:rPr b="1" i="0" lang="en" sz="1200" u="none" cap="none" strike="noStrike">
                <a:solidFill>
                  <a:srgbClr val="0000FF"/>
                </a:solidFill>
                <a:highlight>
                  <a:schemeClr val="lt1"/>
                </a:highlight>
                <a:latin typeface="Times New Roman"/>
                <a:ea typeface="Times New Roman"/>
                <a:cs typeface="Times New Roman"/>
                <a:sym typeface="Times New Roman"/>
              </a:rPr>
              <a:t>The current ratio is a liquidity ratio that measures a company's ability to pay short-term obligations . Low values indicates the weak financial stability due to insufficient cash</a:t>
            </a:r>
            <a:endParaRPr b="1" i="0" sz="1200" u="none" cap="none" strike="noStrike">
              <a:solidFill>
                <a:srgbClr val="0000FF"/>
              </a:solidFill>
              <a:highlight>
                <a:schemeClr val="lt1"/>
              </a:highlight>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0000FF"/>
              </a:buClr>
              <a:buSzPts val="1300"/>
              <a:buFont typeface="Times New Roman"/>
              <a:buChar char="●"/>
            </a:pPr>
            <a:r>
              <a:rPr b="0" i="0" lang="en" sz="1300" u="sng" cap="none" strike="noStrike">
                <a:solidFill>
                  <a:srgbClr val="000000"/>
                </a:solidFill>
                <a:latin typeface="Times New Roman"/>
                <a:ea typeface="Times New Roman"/>
                <a:cs typeface="Times New Roman"/>
                <a:sym typeface="Times New Roman"/>
              </a:rPr>
              <a:t>High P/E ratio</a:t>
            </a:r>
            <a:r>
              <a:rPr b="0" i="0" lang="en" sz="1300" u="none" cap="none" strike="noStrike">
                <a:solidFill>
                  <a:srgbClr val="C27BA0"/>
                </a:solidFill>
                <a:latin typeface="Times New Roman"/>
                <a:ea typeface="Times New Roman"/>
                <a:cs typeface="Times New Roman"/>
                <a:sym typeface="Times New Roman"/>
              </a:rPr>
              <a:t>: </a:t>
            </a:r>
            <a:r>
              <a:rPr b="1" i="0" lang="en" sz="1200" u="none" cap="none" strike="noStrike">
                <a:solidFill>
                  <a:srgbClr val="0000FF"/>
                </a:solidFill>
                <a:latin typeface="Times New Roman"/>
                <a:ea typeface="Times New Roman"/>
                <a:cs typeface="Times New Roman"/>
                <a:sym typeface="Times New Roman"/>
              </a:rPr>
              <a:t>generally indicates that the stock has become over valued therefore due to market correction, it’s share price has decreased</a:t>
            </a:r>
            <a:endParaRPr b="1" i="0" sz="12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C27BA0"/>
              </a:solidFill>
              <a:latin typeface="Times New Roman"/>
              <a:ea typeface="Times New Roman"/>
              <a:cs typeface="Times New Roman"/>
              <a:sym typeface="Times New Roman"/>
            </a:endParaRPr>
          </a:p>
        </p:txBody>
      </p:sp>
      <p:sp>
        <p:nvSpPr>
          <p:cNvPr id="101" name="Google Shape;101;p6"/>
          <p:cNvSpPr txBox="1"/>
          <p:nvPr/>
        </p:nvSpPr>
        <p:spPr>
          <a:xfrm>
            <a:off x="2894150" y="941700"/>
            <a:ext cx="1065300" cy="22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Calibri"/>
                <a:ea typeface="Calibri"/>
                <a:cs typeface="Calibri"/>
                <a:sym typeface="Calibri"/>
              </a:rPr>
              <a:t>High P/E Ratio (81)</a:t>
            </a:r>
            <a:endParaRPr b="0" i="0" sz="900" u="none" cap="none" strike="noStrike">
              <a:solidFill>
                <a:srgbClr val="000000"/>
              </a:solidFill>
              <a:latin typeface="Calibri"/>
              <a:ea typeface="Calibri"/>
              <a:cs typeface="Calibri"/>
              <a:sym typeface="Calibri"/>
            </a:endParaRPr>
          </a:p>
        </p:txBody>
      </p:sp>
      <p:cxnSp>
        <p:nvCxnSpPr>
          <p:cNvPr id="102" name="Google Shape;102;p6"/>
          <p:cNvCxnSpPr>
            <a:endCxn id="101" idx="1"/>
          </p:cNvCxnSpPr>
          <p:nvPr/>
        </p:nvCxnSpPr>
        <p:spPr>
          <a:xfrm flipH="1" rot="10800000">
            <a:off x="2115650" y="1053150"/>
            <a:ext cx="778500" cy="169800"/>
          </a:xfrm>
          <a:prstGeom prst="straightConnector1">
            <a:avLst/>
          </a:prstGeom>
          <a:noFill/>
          <a:ln cap="flat" cmpd="sng" w="9525">
            <a:solidFill>
              <a:schemeClr val="dk2"/>
            </a:solidFill>
            <a:prstDash val="solid"/>
            <a:round/>
            <a:headEnd len="sm" w="sm" type="none"/>
            <a:tailEnd len="sm" w="sm" type="none"/>
          </a:ln>
        </p:spPr>
      </p:cxnSp>
      <p:sp>
        <p:nvSpPr>
          <p:cNvPr id="103" name="Google Shape;103;p6"/>
          <p:cNvSpPr txBox="1"/>
          <p:nvPr/>
        </p:nvSpPr>
        <p:spPr>
          <a:xfrm>
            <a:off x="4466975" y="4298175"/>
            <a:ext cx="1210200" cy="48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Low current ratio (0.6)</a:t>
            </a:r>
            <a:endParaRPr b="0" i="0" sz="1100" u="none" cap="none" strike="noStrike">
              <a:solidFill>
                <a:srgbClr val="000000"/>
              </a:solidFill>
              <a:latin typeface="Calibri"/>
              <a:ea typeface="Calibri"/>
              <a:cs typeface="Calibri"/>
              <a:sym typeface="Calibri"/>
            </a:endParaRPr>
          </a:p>
        </p:txBody>
      </p:sp>
      <p:cxnSp>
        <p:nvCxnSpPr>
          <p:cNvPr id="104" name="Google Shape;104;p6"/>
          <p:cNvCxnSpPr>
            <a:endCxn id="103" idx="1"/>
          </p:cNvCxnSpPr>
          <p:nvPr/>
        </p:nvCxnSpPr>
        <p:spPr>
          <a:xfrm>
            <a:off x="1737275" y="2358225"/>
            <a:ext cx="2729700" cy="2182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nvSpPr>
        <p:spPr>
          <a:xfrm>
            <a:off x="282025" y="107725"/>
            <a:ext cx="3967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Merriweather"/>
                <a:ea typeface="Merriweather"/>
                <a:cs typeface="Merriweather"/>
                <a:sym typeface="Merriweather"/>
              </a:rPr>
              <a:t>INFERENCES</a:t>
            </a:r>
            <a:endParaRPr b="1" i="0" sz="2300" u="none" cap="none" strike="noStrike">
              <a:solidFill>
                <a:srgbClr val="000000"/>
              </a:solidFill>
              <a:latin typeface="Merriweather"/>
              <a:ea typeface="Merriweather"/>
              <a:cs typeface="Merriweather"/>
              <a:sym typeface="Merriweather"/>
            </a:endParaRPr>
          </a:p>
        </p:txBody>
      </p:sp>
      <p:sp>
        <p:nvSpPr>
          <p:cNvPr id="110" name="Google Shape;110;p7"/>
          <p:cNvSpPr txBox="1"/>
          <p:nvPr/>
        </p:nvSpPr>
        <p:spPr>
          <a:xfrm>
            <a:off x="98975" y="501325"/>
            <a:ext cx="8731200" cy="4494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Based on exploratory data analysis done till now</a:t>
            </a:r>
            <a:r>
              <a:rPr b="1" i="0" lang="en" sz="1400" u="none" cap="none" strike="noStrike">
                <a:solidFill>
                  <a:srgbClr val="000000"/>
                </a:solidFill>
                <a:latin typeface="Times New Roman"/>
                <a:ea typeface="Times New Roman"/>
                <a:cs typeface="Times New Roman"/>
                <a:sym typeface="Times New Roman"/>
              </a:rPr>
              <a:t>-</a:t>
            </a:r>
            <a:endParaRPr b="1" i="0" sz="14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AutoNum type="arabicPeriod"/>
            </a:pPr>
            <a:r>
              <a:rPr b="1" i="0" lang="en" sz="1500" u="none" cap="none" strike="noStrike">
                <a:solidFill>
                  <a:srgbClr val="0000FF"/>
                </a:solidFill>
                <a:latin typeface="Times New Roman"/>
                <a:ea typeface="Times New Roman"/>
                <a:cs typeface="Times New Roman"/>
                <a:sym typeface="Times New Roman"/>
              </a:rPr>
              <a:t>We conclude that sector and Cap size(Large, mid, small) are important categories that govern the</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          dynamics of a company. </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          Therefore,on analysis of  which factors  discriminate between class 0 &amp; 1, we should see it  </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          separately for each sector and cap size.</a:t>
            </a:r>
            <a:endParaRPr b="1" i="0" sz="1500" u="none" cap="none" strike="noStrike">
              <a:solidFill>
                <a:srgbClr val="0000FF"/>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FF"/>
              </a:buClr>
              <a:buSzPts val="1500"/>
              <a:buFont typeface="Times New Roman"/>
              <a:buAutoNum type="arabicPeriod"/>
            </a:pPr>
            <a:r>
              <a:rPr b="1" i="0" lang="en" sz="1500" u="none" cap="none" strike="noStrike">
                <a:solidFill>
                  <a:srgbClr val="0000FF"/>
                </a:solidFill>
                <a:latin typeface="Times New Roman"/>
                <a:ea typeface="Times New Roman"/>
                <a:cs typeface="Times New Roman"/>
                <a:sym typeface="Times New Roman"/>
              </a:rPr>
              <a:t>There are 200+ features in this dataset, We will visualize the discriminating power across class for  the 4 most important factors:-</a:t>
            </a:r>
            <a:endParaRPr b="1" i="0" sz="1500" u="none" cap="none" strike="noStrike">
              <a:solidFill>
                <a:srgbClr val="0000FF"/>
              </a:solidFill>
              <a:latin typeface="Times New Roman"/>
              <a:ea typeface="Times New Roman"/>
              <a:cs typeface="Times New Roman"/>
              <a:sym typeface="Times New Roman"/>
            </a:endParaRPr>
          </a:p>
          <a:p>
            <a:pPr indent="-323850" lvl="0" marL="914400" marR="0" rtl="0" algn="l">
              <a:lnSpc>
                <a:spcPct val="100000"/>
              </a:lnSpc>
              <a:spcBef>
                <a:spcPts val="0"/>
              </a:spcBef>
              <a:spcAft>
                <a:spcPts val="0"/>
              </a:spcAft>
              <a:buClr>
                <a:srgbClr val="741B47"/>
              </a:buClr>
              <a:buSzPts val="1500"/>
              <a:buFont typeface="Arial"/>
              <a:buChar char="❖"/>
            </a:pPr>
            <a:r>
              <a:rPr b="1" i="0" lang="en" sz="1500" u="sng" cap="none" strike="noStrike">
                <a:solidFill>
                  <a:srgbClr val="85200C"/>
                </a:solidFill>
                <a:latin typeface="Arial"/>
                <a:ea typeface="Arial"/>
                <a:cs typeface="Arial"/>
                <a:sym typeface="Arial"/>
              </a:rPr>
              <a:t>REVENUE(SALES)</a:t>
            </a:r>
            <a:r>
              <a:rPr b="1" i="0" lang="en" sz="1500" u="none" cap="none" strike="noStrike">
                <a:solidFill>
                  <a:srgbClr val="741B47"/>
                </a:solidFill>
                <a:latin typeface="Times New Roman"/>
                <a:ea typeface="Times New Roman"/>
                <a:cs typeface="Times New Roman"/>
                <a:sym typeface="Times New Roman"/>
              </a:rPr>
              <a:t> - Indicates if there is demand for the product company is offering</a:t>
            </a:r>
            <a:endParaRPr b="1" i="0" sz="1500" u="none" cap="none" strike="noStrike">
              <a:solidFill>
                <a:srgbClr val="741B47"/>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741B47"/>
              </a:solidFill>
              <a:latin typeface="Times New Roman"/>
              <a:ea typeface="Times New Roman"/>
              <a:cs typeface="Times New Roman"/>
              <a:sym typeface="Times New Roman"/>
            </a:endParaRPr>
          </a:p>
          <a:p>
            <a:pPr indent="-323850" lvl="0" marL="914400" marR="0" rtl="0" algn="l">
              <a:lnSpc>
                <a:spcPct val="100000"/>
              </a:lnSpc>
              <a:spcBef>
                <a:spcPts val="0"/>
              </a:spcBef>
              <a:spcAft>
                <a:spcPts val="0"/>
              </a:spcAft>
              <a:buClr>
                <a:srgbClr val="741B47"/>
              </a:buClr>
              <a:buSzPts val="1500"/>
              <a:buFont typeface="Arial"/>
              <a:buChar char="❖"/>
            </a:pPr>
            <a:r>
              <a:rPr b="1" i="0" lang="en" sz="1500" u="sng" cap="none" strike="noStrike">
                <a:solidFill>
                  <a:srgbClr val="783F04"/>
                </a:solidFill>
                <a:latin typeface="Arial"/>
                <a:ea typeface="Arial"/>
                <a:cs typeface="Arial"/>
                <a:sym typeface="Arial"/>
              </a:rPr>
              <a:t>EBITDA</a:t>
            </a:r>
            <a:r>
              <a:rPr b="1" i="0" lang="en" sz="1500" u="none" cap="none" strike="noStrike">
                <a:solidFill>
                  <a:srgbClr val="741B47"/>
                </a:solidFill>
                <a:latin typeface="Times New Roman"/>
                <a:ea typeface="Times New Roman"/>
                <a:cs typeface="Times New Roman"/>
                <a:sym typeface="Times New Roman"/>
              </a:rPr>
              <a:t>- Indicates if business model of the company is profitable</a:t>
            </a:r>
            <a:endParaRPr b="1" i="0" sz="1500" u="none" cap="none" strike="noStrike">
              <a:solidFill>
                <a:srgbClr val="741B47"/>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741B47"/>
              </a:solidFill>
              <a:latin typeface="Times New Roman"/>
              <a:ea typeface="Times New Roman"/>
              <a:cs typeface="Times New Roman"/>
              <a:sym typeface="Times New Roman"/>
            </a:endParaRPr>
          </a:p>
          <a:p>
            <a:pPr indent="-323850" lvl="0" marL="914400" marR="0" rtl="0" algn="l">
              <a:lnSpc>
                <a:spcPct val="100000"/>
              </a:lnSpc>
              <a:spcBef>
                <a:spcPts val="0"/>
              </a:spcBef>
              <a:spcAft>
                <a:spcPts val="0"/>
              </a:spcAft>
              <a:buClr>
                <a:srgbClr val="741B47"/>
              </a:buClr>
              <a:buSzPts val="1500"/>
              <a:buFont typeface="Arial"/>
              <a:buChar char="❖"/>
            </a:pPr>
            <a:r>
              <a:rPr b="1" i="0" lang="en" sz="1500" u="sng" cap="none" strike="noStrike">
                <a:solidFill>
                  <a:srgbClr val="783F04"/>
                </a:solidFill>
                <a:latin typeface="Arial"/>
                <a:ea typeface="Arial"/>
                <a:cs typeface="Arial"/>
                <a:sym typeface="Arial"/>
              </a:rPr>
              <a:t>OPERATING CASH FLOW</a:t>
            </a:r>
            <a:r>
              <a:rPr b="1" i="0" lang="en" sz="1500" u="none" cap="none" strike="noStrike">
                <a:solidFill>
                  <a:srgbClr val="741B47"/>
                </a:solidFill>
                <a:latin typeface="Times New Roman"/>
                <a:ea typeface="Times New Roman"/>
                <a:cs typeface="Times New Roman"/>
                <a:sym typeface="Times New Roman"/>
              </a:rPr>
              <a:t>- Indicates financial stability of the company</a:t>
            </a:r>
            <a:endParaRPr b="1" i="0" sz="1500" u="none" cap="none" strike="noStrike">
              <a:solidFill>
                <a:srgbClr val="741B47"/>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741B47"/>
              </a:solidFill>
              <a:latin typeface="Times New Roman"/>
              <a:ea typeface="Times New Roman"/>
              <a:cs typeface="Times New Roman"/>
              <a:sym typeface="Times New Roman"/>
            </a:endParaRPr>
          </a:p>
          <a:p>
            <a:pPr indent="-323850" lvl="0" marL="914400" marR="0" rtl="0" algn="l">
              <a:lnSpc>
                <a:spcPct val="100000"/>
              </a:lnSpc>
              <a:spcBef>
                <a:spcPts val="0"/>
              </a:spcBef>
              <a:spcAft>
                <a:spcPts val="0"/>
              </a:spcAft>
              <a:buClr>
                <a:srgbClr val="741B47"/>
              </a:buClr>
              <a:buSzPts val="1500"/>
              <a:buFont typeface="Arial"/>
              <a:buChar char="❖"/>
            </a:pPr>
            <a:r>
              <a:rPr b="1" i="0" lang="en" sz="1500" u="sng" cap="none" strike="noStrike">
                <a:solidFill>
                  <a:srgbClr val="783F04"/>
                </a:solidFill>
                <a:latin typeface="Arial"/>
                <a:ea typeface="Arial"/>
                <a:cs typeface="Arial"/>
                <a:sym typeface="Arial"/>
              </a:rPr>
              <a:t>MARKET CAPITALIZATION</a:t>
            </a:r>
            <a:r>
              <a:rPr b="1" i="0" lang="en" sz="1500" u="none" cap="none" strike="noStrike">
                <a:solidFill>
                  <a:srgbClr val="741B47"/>
                </a:solidFill>
                <a:latin typeface="Times New Roman"/>
                <a:ea typeface="Times New Roman"/>
                <a:cs typeface="Times New Roman"/>
                <a:sym typeface="Times New Roman"/>
              </a:rPr>
              <a:t>- Indicates how much the market values the company. This indicates current health as well as expectation of future health</a:t>
            </a:r>
            <a:endParaRPr b="1" i="0" sz="1500" u="none" cap="none" strike="noStrike">
              <a:solidFill>
                <a:srgbClr val="741B47"/>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741B47"/>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These four factors are identified based on the exploratory analysis done till now</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FF"/>
                </a:solidFill>
                <a:latin typeface="Times New Roman"/>
                <a:ea typeface="Times New Roman"/>
                <a:cs typeface="Times New Roman"/>
                <a:sym typeface="Times New Roman"/>
              </a:rPr>
              <a:t>So therefore in the next analysis we would see the discriminating power of these factors across class for each sector and cap size.</a:t>
            </a:r>
            <a:endParaRPr b="1" i="0" sz="15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741B47"/>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741B4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741B4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741B4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741B47"/>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8"/>
          <p:cNvPicPr preferRelativeResize="0"/>
          <p:nvPr/>
        </p:nvPicPr>
        <p:blipFill rotWithShape="1">
          <a:blip r:embed="rId3">
            <a:alphaModFix/>
          </a:blip>
          <a:srcRect b="0" l="0" r="0" t="0"/>
          <a:stretch/>
        </p:blipFill>
        <p:spPr>
          <a:xfrm>
            <a:off x="0" y="698325"/>
            <a:ext cx="9144000" cy="4445175"/>
          </a:xfrm>
          <a:prstGeom prst="rect">
            <a:avLst/>
          </a:prstGeom>
          <a:noFill/>
          <a:ln>
            <a:noFill/>
          </a:ln>
        </p:spPr>
      </p:pic>
      <p:sp>
        <p:nvSpPr>
          <p:cNvPr id="116" name="Google Shape;116;p8"/>
          <p:cNvSpPr txBox="1"/>
          <p:nvPr/>
        </p:nvSpPr>
        <p:spPr>
          <a:xfrm>
            <a:off x="265375" y="-67150"/>
            <a:ext cx="8347800" cy="69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  FOR : CONSUMER DEFENSIVE, </a:t>
            </a:r>
            <a:endParaRPr b="1" i="0" sz="2000" u="none"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  INDUSTRIALS &amp; UTILITIES SECTORS</a:t>
            </a:r>
            <a:endParaRPr b="0" i="0" sz="20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9"/>
          <p:cNvPicPr preferRelativeResize="0"/>
          <p:nvPr/>
        </p:nvPicPr>
        <p:blipFill rotWithShape="1">
          <a:blip r:embed="rId3">
            <a:alphaModFix/>
          </a:blip>
          <a:srcRect b="0" l="0" r="0" t="0"/>
          <a:stretch/>
        </p:blipFill>
        <p:spPr>
          <a:xfrm>
            <a:off x="0" y="792350"/>
            <a:ext cx="9144000" cy="4351150"/>
          </a:xfrm>
          <a:prstGeom prst="rect">
            <a:avLst/>
          </a:prstGeom>
          <a:noFill/>
          <a:ln>
            <a:noFill/>
          </a:ln>
        </p:spPr>
      </p:pic>
      <p:sp>
        <p:nvSpPr>
          <p:cNvPr id="122" name="Google Shape;122;p9"/>
          <p:cNvSpPr txBox="1"/>
          <p:nvPr/>
        </p:nvSpPr>
        <p:spPr>
          <a:xfrm>
            <a:off x="253075" y="0"/>
            <a:ext cx="8506200" cy="71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FOR : REAL ESTATE, COMMUNICATION SERVICES,</a:t>
            </a:r>
            <a:endParaRPr b="1" i="0" sz="2000" u="none"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 TECHNOLOGY &amp; HEALTHCARE SECTORS</a:t>
            </a:r>
            <a:endParaRPr b="1" i="0" sz="17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741B47"/>
              </a:solidFill>
              <a:highlight>
                <a:srgbClr val="FFFF00"/>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