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Nourd Bold" charset="1" panose="00000800000000000000"/>
      <p:regular r:id="rId17"/>
    </p:embeddedFont>
    <p:embeddedFont>
      <p:font typeface="Rubik" charset="1" panose="00000000000000000000"/>
      <p:regular r:id="rId18"/>
    </p:embeddedFont>
    <p:embeddedFont>
      <p:font typeface="Rubik Semi-Bold" charset="1" panose="00000000000000000000"/>
      <p:regular r:id="rId19"/>
    </p:embeddedFont>
    <p:embeddedFont>
      <p:font typeface="Canva Sans Bold Italics" charset="1" panose="020B0803030501040103"/>
      <p:regular r:id="rId20"/>
    </p:embeddedFont>
    <p:embeddedFont>
      <p:font typeface="Canva Sans Bold" charset="1" panose="020B0803030501040103"/>
      <p:regular r:id="rId21"/>
    </p:embeddedFont>
    <p:embeddedFont>
      <p:font typeface="Rubik Bold Italics" charset="1" panose="00000800000000000000"/>
      <p:regular r:id="rId22"/>
    </p:embeddedFont>
    <p:embeddedFont>
      <p:font typeface="Bernoru Expanded" charset="1" panose="00000A05000000000000"/>
      <p:regular r:id="rId23"/>
    </p:embeddedFont>
    <p:embeddedFont>
      <p:font typeface="Gagalin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9.png" Type="http://schemas.openxmlformats.org/officeDocument/2006/relationships/image"/><Relationship Id="rId6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3.png" Type="http://schemas.openxmlformats.org/officeDocument/2006/relationships/image"/><Relationship Id="rId4" Target="../media/image9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3.png" Type="http://schemas.openxmlformats.org/officeDocument/2006/relationships/image"/><Relationship Id="rId8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66260" y="-2469633"/>
            <a:ext cx="16012640" cy="16012640"/>
          </a:xfrm>
          <a:custGeom>
            <a:avLst/>
            <a:gdLst/>
            <a:ahLst/>
            <a:cxnLst/>
            <a:rect r="r" b="b" t="t" l="l"/>
            <a:pathLst>
              <a:path h="16012640" w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56110" y="8811102"/>
            <a:ext cx="2725212" cy="538229"/>
          </a:xfrm>
          <a:custGeom>
            <a:avLst/>
            <a:gdLst/>
            <a:ahLst/>
            <a:cxnLst/>
            <a:rect r="r" b="b" t="t" l="l"/>
            <a:pathLst>
              <a:path h="538229" w="2725212">
                <a:moveTo>
                  <a:pt x="0" y="0"/>
                </a:moveTo>
                <a:lnTo>
                  <a:pt x="2725212" y="0"/>
                </a:lnTo>
                <a:lnTo>
                  <a:pt x="2725212" y="538230"/>
                </a:lnTo>
                <a:lnTo>
                  <a:pt x="0" y="538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81432">
            <a:off x="9849560" y="806750"/>
            <a:ext cx="6668620" cy="7868578"/>
          </a:xfrm>
          <a:custGeom>
            <a:avLst/>
            <a:gdLst/>
            <a:ahLst/>
            <a:cxnLst/>
            <a:rect r="r" b="b" t="t" l="l"/>
            <a:pathLst>
              <a:path h="7868578" w="6668620">
                <a:moveTo>
                  <a:pt x="0" y="0"/>
                </a:moveTo>
                <a:lnTo>
                  <a:pt x="6668619" y="0"/>
                </a:lnTo>
                <a:lnTo>
                  <a:pt x="6668619" y="7868578"/>
                </a:lnTo>
                <a:lnTo>
                  <a:pt x="0" y="7868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73724" y="8206400"/>
            <a:ext cx="1738940" cy="873817"/>
          </a:xfrm>
          <a:custGeom>
            <a:avLst/>
            <a:gdLst/>
            <a:ahLst/>
            <a:cxnLst/>
            <a:rect r="r" b="b" t="t" l="l"/>
            <a:pathLst>
              <a:path h="873817" w="1738940">
                <a:moveTo>
                  <a:pt x="0" y="0"/>
                </a:moveTo>
                <a:lnTo>
                  <a:pt x="1738940" y="0"/>
                </a:lnTo>
                <a:lnTo>
                  <a:pt x="1738940" y="873817"/>
                </a:lnTo>
                <a:lnTo>
                  <a:pt x="0" y="8738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72455" y="8420777"/>
            <a:ext cx="941477" cy="445062"/>
          </a:xfrm>
          <a:custGeom>
            <a:avLst/>
            <a:gdLst/>
            <a:ahLst/>
            <a:cxnLst/>
            <a:rect r="r" b="b" t="t" l="l"/>
            <a:pathLst>
              <a:path h="445062" w="941477">
                <a:moveTo>
                  <a:pt x="0" y="0"/>
                </a:moveTo>
                <a:lnTo>
                  <a:pt x="941478" y="0"/>
                </a:lnTo>
                <a:lnTo>
                  <a:pt x="941478" y="445062"/>
                </a:lnTo>
                <a:lnTo>
                  <a:pt x="0" y="44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93009" y="1733104"/>
            <a:ext cx="7650991" cy="3803583"/>
            <a:chOff x="0" y="0"/>
            <a:chExt cx="10201322" cy="5071444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247650"/>
              <a:ext cx="10201322" cy="23897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999"/>
                </a:lnSpc>
              </a:pPr>
              <a:r>
                <a:rPr lang="en-US" sz="12999" b="true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InAgri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2972769"/>
              <a:ext cx="8058893" cy="2098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Information of Agriculture – Smart Crop Recommendation System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360777" y="6433227"/>
            <a:ext cx="5048488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TEAM NAME- AGRICO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MEMBER ROLL NO-24CSEAIML201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24CSEAIML123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LEARNATHION 4.0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Built With: Google Colab, Python,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Scikit-learn,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Pandas, Matplotlib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43823" y="396557"/>
            <a:ext cx="16144177" cy="9262015"/>
            <a:chOff x="0" y="0"/>
            <a:chExt cx="4251964" cy="2439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51964" cy="2439378"/>
            </a:xfrm>
            <a:custGeom>
              <a:avLst/>
              <a:gdLst/>
              <a:ahLst/>
              <a:cxnLst/>
              <a:rect r="r" b="b" t="t" l="l"/>
              <a:pathLst>
                <a:path h="2439378" w="4251964">
                  <a:moveTo>
                    <a:pt x="37405" y="0"/>
                  </a:moveTo>
                  <a:lnTo>
                    <a:pt x="4214559" y="0"/>
                  </a:lnTo>
                  <a:cubicBezTo>
                    <a:pt x="4224480" y="0"/>
                    <a:pt x="4233994" y="3941"/>
                    <a:pt x="4241009" y="10956"/>
                  </a:cubicBezTo>
                  <a:cubicBezTo>
                    <a:pt x="4248023" y="17970"/>
                    <a:pt x="4251964" y="27484"/>
                    <a:pt x="4251964" y="37405"/>
                  </a:cubicBezTo>
                  <a:lnTo>
                    <a:pt x="4251964" y="2401974"/>
                  </a:lnTo>
                  <a:cubicBezTo>
                    <a:pt x="4251964" y="2411894"/>
                    <a:pt x="4248023" y="2421408"/>
                    <a:pt x="4241009" y="2428423"/>
                  </a:cubicBezTo>
                  <a:cubicBezTo>
                    <a:pt x="4233994" y="2435438"/>
                    <a:pt x="4224480" y="2439378"/>
                    <a:pt x="4214559" y="2439378"/>
                  </a:cubicBezTo>
                  <a:lnTo>
                    <a:pt x="37405" y="2439378"/>
                  </a:lnTo>
                  <a:cubicBezTo>
                    <a:pt x="27484" y="2439378"/>
                    <a:pt x="17970" y="2435438"/>
                    <a:pt x="10956" y="2428423"/>
                  </a:cubicBezTo>
                  <a:cubicBezTo>
                    <a:pt x="3941" y="2421408"/>
                    <a:pt x="0" y="2411894"/>
                    <a:pt x="0" y="2401974"/>
                  </a:cubicBezTo>
                  <a:lnTo>
                    <a:pt x="0" y="37405"/>
                  </a:lnTo>
                  <a:cubicBezTo>
                    <a:pt x="0" y="27484"/>
                    <a:pt x="3941" y="17970"/>
                    <a:pt x="10956" y="10956"/>
                  </a:cubicBezTo>
                  <a:cubicBezTo>
                    <a:pt x="17970" y="3941"/>
                    <a:pt x="27484" y="0"/>
                    <a:pt x="37405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251964" cy="248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61684" y="162148"/>
            <a:ext cx="2669559" cy="2949789"/>
          </a:xfrm>
          <a:custGeom>
            <a:avLst/>
            <a:gdLst/>
            <a:ahLst/>
            <a:cxnLst/>
            <a:rect r="r" b="b" t="t" l="l"/>
            <a:pathLst>
              <a:path h="2949789" w="2669559">
                <a:moveTo>
                  <a:pt x="0" y="0"/>
                </a:moveTo>
                <a:lnTo>
                  <a:pt x="2669559" y="0"/>
                </a:lnTo>
                <a:lnTo>
                  <a:pt x="2669559" y="2949789"/>
                </a:lnTo>
                <a:lnTo>
                  <a:pt x="0" y="29497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11784" y="1765813"/>
            <a:ext cx="8991892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39"/>
              </a:lnSpc>
              <a:spcBef>
                <a:spcPct val="0"/>
              </a:spcBef>
            </a:pPr>
            <a:r>
              <a:rPr lang="en-US" b="true" sz="4699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Machine Learning Model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3111937"/>
            <a:ext cx="2143823" cy="423405"/>
          </a:xfrm>
          <a:custGeom>
            <a:avLst/>
            <a:gdLst/>
            <a:ahLst/>
            <a:cxnLst/>
            <a:rect r="r" b="b" t="t" l="l"/>
            <a:pathLst>
              <a:path h="423405" w="2143823">
                <a:moveTo>
                  <a:pt x="0" y="0"/>
                </a:moveTo>
                <a:lnTo>
                  <a:pt x="2143823" y="0"/>
                </a:lnTo>
                <a:lnTo>
                  <a:pt x="2143823" y="423405"/>
                </a:lnTo>
                <a:lnTo>
                  <a:pt x="0" y="4234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00033" y="2555238"/>
            <a:ext cx="12904654" cy="4022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Algorithm: Random Forest Classifier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Accuracy: 99% on test data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 Features: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N, P, K levels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Temperature, Humidity, Rainfall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Soil pH</a:t>
            </a:r>
          </a:p>
          <a:p>
            <a:pPr algn="l" marL="622666" indent="-311333" lvl="1">
              <a:lnSpc>
                <a:spcPts val="4037"/>
              </a:lnSpc>
              <a:buFont typeface="Arial"/>
              <a:buChar char="•"/>
            </a:pPr>
            <a:r>
              <a:rPr lang="en-US" b="true" sz="288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 Most suitable crop(s)</a:t>
            </a:r>
          </a:p>
          <a:p>
            <a:pPr algn="l">
              <a:lnSpc>
                <a:spcPts val="403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19574" y="704850"/>
            <a:ext cx="9619183" cy="280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28"/>
              </a:lnSpc>
            </a:pPr>
            <a:r>
              <a:rPr lang="en-US" sz="16377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8596" y="4652327"/>
            <a:ext cx="130165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Let’s make agriculture smarter, together.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178289" y="2299869"/>
            <a:ext cx="7808657" cy="6737434"/>
            <a:chOff x="0" y="0"/>
            <a:chExt cx="2056601" cy="17744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56601" cy="1774468"/>
            </a:xfrm>
            <a:custGeom>
              <a:avLst/>
              <a:gdLst/>
              <a:ahLst/>
              <a:cxnLst/>
              <a:rect r="r" b="b" t="t" l="l"/>
              <a:pathLst>
                <a:path h="1774468" w="2056601">
                  <a:moveTo>
                    <a:pt x="49573" y="0"/>
                  </a:moveTo>
                  <a:lnTo>
                    <a:pt x="2007028" y="0"/>
                  </a:lnTo>
                  <a:cubicBezTo>
                    <a:pt x="2034407" y="0"/>
                    <a:pt x="2056601" y="22194"/>
                    <a:pt x="2056601" y="49573"/>
                  </a:cubicBezTo>
                  <a:lnTo>
                    <a:pt x="2056601" y="1724895"/>
                  </a:lnTo>
                  <a:cubicBezTo>
                    <a:pt x="2056601" y="1752274"/>
                    <a:pt x="2034407" y="1774468"/>
                    <a:pt x="2007028" y="1774468"/>
                  </a:cubicBezTo>
                  <a:lnTo>
                    <a:pt x="49573" y="1774468"/>
                  </a:lnTo>
                  <a:cubicBezTo>
                    <a:pt x="22194" y="1774468"/>
                    <a:pt x="0" y="1752274"/>
                    <a:pt x="0" y="1724895"/>
                  </a:cubicBezTo>
                  <a:lnTo>
                    <a:pt x="0" y="49573"/>
                  </a:lnTo>
                  <a:cubicBezTo>
                    <a:pt x="0" y="22194"/>
                    <a:pt x="22194" y="0"/>
                    <a:pt x="49573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056601" cy="1822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61934" y="2671930"/>
            <a:ext cx="3797075" cy="1044196"/>
          </a:xfrm>
          <a:custGeom>
            <a:avLst/>
            <a:gdLst/>
            <a:ahLst/>
            <a:cxnLst/>
            <a:rect r="r" b="b" t="t" l="l"/>
            <a:pathLst>
              <a:path h="1044196" w="3797075">
                <a:moveTo>
                  <a:pt x="0" y="0"/>
                </a:moveTo>
                <a:lnTo>
                  <a:pt x="3797074" y="0"/>
                </a:lnTo>
                <a:lnTo>
                  <a:pt x="3797074" y="1044195"/>
                </a:lnTo>
                <a:lnTo>
                  <a:pt x="0" y="10441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67584" y="3517877"/>
            <a:ext cx="3391716" cy="669864"/>
          </a:xfrm>
          <a:custGeom>
            <a:avLst/>
            <a:gdLst/>
            <a:ahLst/>
            <a:cxnLst/>
            <a:rect r="r" b="b" t="t" l="l"/>
            <a:pathLst>
              <a:path h="669864" w="3391716">
                <a:moveTo>
                  <a:pt x="0" y="0"/>
                </a:moveTo>
                <a:lnTo>
                  <a:pt x="3391716" y="0"/>
                </a:lnTo>
                <a:lnTo>
                  <a:pt x="3391716" y="669864"/>
                </a:lnTo>
                <a:lnTo>
                  <a:pt x="0" y="669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712134" y="396717"/>
            <a:ext cx="2042427" cy="1748829"/>
          </a:xfrm>
          <a:custGeom>
            <a:avLst/>
            <a:gdLst/>
            <a:ahLst/>
            <a:cxnLst/>
            <a:rect r="r" b="b" t="t" l="l"/>
            <a:pathLst>
              <a:path h="1748829" w="2042427">
                <a:moveTo>
                  <a:pt x="0" y="0"/>
                </a:moveTo>
                <a:lnTo>
                  <a:pt x="2042428" y="0"/>
                </a:lnTo>
                <a:lnTo>
                  <a:pt x="2042428" y="1748829"/>
                </a:lnTo>
                <a:lnTo>
                  <a:pt x="0" y="1748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2765" y="1028700"/>
            <a:ext cx="9498286" cy="8619693"/>
            <a:chOff x="0" y="0"/>
            <a:chExt cx="12664382" cy="1149292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12664382" cy="2140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3085"/>
                </a:lnSpc>
              </a:pPr>
              <a:r>
                <a:rPr lang="en-US" b="true" sz="10065" u="none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Overview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680996"/>
              <a:ext cx="12664382" cy="88119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60"/>
                </a:lnSpc>
              </a:pPr>
              <a:r>
                <a:rPr lang="en-US" sz="3757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InAgri (Information of Agriculture) is an intelligent, ML-powered crop advisory system designed to assist farmers and agri-planners in selecting the most suitable crops based on soil health, climate conditions, and profitability.</a:t>
              </a:r>
            </a:p>
            <a:p>
              <a:pPr algn="l">
                <a:lnSpc>
                  <a:spcPts val="5260"/>
                </a:lnSpc>
              </a:pPr>
              <a:r>
                <a:rPr lang="en-US" sz="3757">
                  <a:solidFill>
                    <a:srgbClr val="FFFFFF"/>
                  </a:solidFill>
                  <a:latin typeface="Rubik"/>
                  <a:ea typeface="Rubik"/>
                  <a:cs typeface="Rubik"/>
                  <a:sym typeface="Rubik"/>
                </a:rPr>
                <a:t> Built entirely on Google Colab, InAgri combines data science, agriculture knowledge, and visual dashboards to deliver actionable insights.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417975" y="3866796"/>
            <a:ext cx="7336587" cy="5351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0187" indent="-275094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Empower farmers to make informed crop choices using data</a:t>
            </a:r>
          </a:p>
          <a:p>
            <a:pPr algn="l" marL="550187" indent="-275094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Promote sustainable agriculture through crop rotation insights</a:t>
            </a:r>
          </a:p>
          <a:p>
            <a:pPr algn="l" marL="550187" indent="-275094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Estimate costs and profitability for better planning</a:t>
            </a:r>
          </a:p>
          <a:p>
            <a:pPr algn="l" marL="550187" indent="-275094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Make agri-intelligence accessible to all via a no-install, interactive dashboard</a:t>
            </a:r>
          </a:p>
          <a:p>
            <a:pPr algn="l" marL="550187" indent="-275094" lvl="1">
              <a:lnSpc>
                <a:spcPts val="3567"/>
              </a:lnSpc>
              <a:buFont typeface="Arial"/>
              <a:buChar char="•"/>
            </a:pPr>
            <a:r>
              <a:rPr lang="en-US" sz="2548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 Lay the foundation for a future-ready, real-time AgriTech assistant</a:t>
            </a:r>
          </a:p>
          <a:p>
            <a:pPr algn="l">
              <a:lnSpc>
                <a:spcPts val="3567"/>
              </a:lnSpc>
            </a:pPr>
          </a:p>
          <a:p>
            <a:pPr algn="l">
              <a:lnSpc>
                <a:spcPts val="356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326151" y="2923454"/>
            <a:ext cx="3385984" cy="53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8"/>
              </a:lnSpc>
              <a:spcBef>
                <a:spcPct val="0"/>
              </a:spcBef>
            </a:pPr>
            <a:r>
              <a:rPr lang="en-US" b="true" sz="3498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GOALS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671" y="962025"/>
            <a:ext cx="10990600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PROBLEM STATMENT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02395" y="2585988"/>
            <a:ext cx="13780466" cy="653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</a:pPr>
            <a:r>
              <a:rPr lang="en-US" b="true" sz="3295" i="true" u="sng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Farmers often lack: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Awareness about soil conditions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Knowledge of market trends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Guidance on sustainable farming</a:t>
            </a:r>
          </a:p>
          <a:p>
            <a:pPr algn="l">
              <a:lnSpc>
                <a:spcPts val="5206"/>
              </a:lnSpc>
            </a:pPr>
            <a:r>
              <a:rPr lang="en-US" b="true" sz="3295" i="true" u="sng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This leads to: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yield and profit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Unsuitable crop selection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Soil exhaustion</a:t>
            </a:r>
          </a:p>
          <a:p>
            <a:pPr algn="l" marL="711413" indent="-355706" lvl="1">
              <a:lnSpc>
                <a:spcPts val="5206"/>
              </a:lnSpc>
              <a:buFont typeface="Arial"/>
              <a:buChar char="•"/>
            </a:pPr>
            <a:r>
              <a:rPr lang="en-US" b="true" sz="329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loss of fertility </a:t>
            </a:r>
          </a:p>
          <a:p>
            <a:pPr algn="l">
              <a:lnSpc>
                <a:spcPts val="520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671" y="962025"/>
            <a:ext cx="10990600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SOLUTION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75260" y="2249916"/>
            <a:ext cx="16504951" cy="7160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2"/>
              </a:lnSpc>
            </a:pP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Recommends the Top 3 crops based on soil &amp; weather data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Displays detailed crop information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Calculates cost, revenue &amp; profit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Suggests crop rotation plans for sustainability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Presents everything in a visual, interactive dashboard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API helps the farmer to increase profit after each crop.</a:t>
            </a:r>
          </a:p>
          <a:p>
            <a:pPr algn="l" marL="861255" indent="-430627" lvl="1">
              <a:lnSpc>
                <a:spcPts val="6302"/>
              </a:lnSpc>
              <a:buFont typeface="Arial"/>
              <a:buChar char="•"/>
            </a:pPr>
            <a:r>
              <a:rPr lang="en-US" b="true" sz="398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 the farmer when to plant the crop </a:t>
            </a:r>
          </a:p>
          <a:p>
            <a:pPr algn="l">
              <a:lnSpc>
                <a:spcPts val="630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908550"/>
            <a:ext cx="952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43671" y="2076445"/>
            <a:ext cx="110409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smart agri-intelligence tool that: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34566" y="390527"/>
            <a:ext cx="12018869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Key Features of InAgri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832062"/>
            <a:ext cx="5106813" cy="5791270"/>
            <a:chOff x="0" y="0"/>
            <a:chExt cx="1345004" cy="15252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5004" cy="1525273"/>
            </a:xfrm>
            <a:custGeom>
              <a:avLst/>
              <a:gdLst/>
              <a:ahLst/>
              <a:cxnLst/>
              <a:rect r="r" b="b" t="t" l="l"/>
              <a:pathLst>
                <a:path h="1525273" w="1345004">
                  <a:moveTo>
                    <a:pt x="118248" y="0"/>
                  </a:moveTo>
                  <a:lnTo>
                    <a:pt x="1226756" y="0"/>
                  </a:lnTo>
                  <a:cubicBezTo>
                    <a:pt x="1258118" y="0"/>
                    <a:pt x="1288194" y="12458"/>
                    <a:pt x="1310370" y="34634"/>
                  </a:cubicBezTo>
                  <a:cubicBezTo>
                    <a:pt x="1332546" y="56810"/>
                    <a:pt x="1345004" y="86887"/>
                    <a:pt x="1345004" y="118248"/>
                  </a:cubicBezTo>
                  <a:lnTo>
                    <a:pt x="1345004" y="1407025"/>
                  </a:lnTo>
                  <a:cubicBezTo>
                    <a:pt x="1345004" y="1438386"/>
                    <a:pt x="1332546" y="1468463"/>
                    <a:pt x="1310370" y="1490639"/>
                  </a:cubicBezTo>
                  <a:cubicBezTo>
                    <a:pt x="1288194" y="1512815"/>
                    <a:pt x="1258118" y="1525273"/>
                    <a:pt x="1226756" y="1525273"/>
                  </a:cubicBezTo>
                  <a:lnTo>
                    <a:pt x="118248" y="1525273"/>
                  </a:lnTo>
                  <a:cubicBezTo>
                    <a:pt x="86887" y="1525273"/>
                    <a:pt x="56810" y="1512815"/>
                    <a:pt x="34634" y="1490639"/>
                  </a:cubicBezTo>
                  <a:cubicBezTo>
                    <a:pt x="12458" y="1468463"/>
                    <a:pt x="0" y="1438386"/>
                    <a:pt x="0" y="1407025"/>
                  </a:cubicBezTo>
                  <a:lnTo>
                    <a:pt x="0" y="118248"/>
                  </a:lnTo>
                  <a:cubicBezTo>
                    <a:pt x="0" y="86887"/>
                    <a:pt x="12458" y="56810"/>
                    <a:pt x="34634" y="34634"/>
                  </a:cubicBezTo>
                  <a:cubicBezTo>
                    <a:pt x="56810" y="12458"/>
                    <a:pt x="86887" y="0"/>
                    <a:pt x="11824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45004" cy="1572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1028700" y="7056215"/>
            <a:ext cx="5106813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95436" y="3123054"/>
            <a:ext cx="3373340" cy="1967781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1641275" y="7399115"/>
            <a:ext cx="3881663" cy="845185"/>
            <a:chOff x="0" y="0"/>
            <a:chExt cx="5175551" cy="11269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5175551" cy="4739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60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79755"/>
              <a:ext cx="5175551" cy="5471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90593" y="2832062"/>
            <a:ext cx="5106813" cy="5791270"/>
            <a:chOff x="0" y="0"/>
            <a:chExt cx="1345004" cy="15252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5004" cy="1525273"/>
            </a:xfrm>
            <a:custGeom>
              <a:avLst/>
              <a:gdLst/>
              <a:ahLst/>
              <a:cxnLst/>
              <a:rect r="r" b="b" t="t" l="l"/>
              <a:pathLst>
                <a:path h="1525273" w="1345004">
                  <a:moveTo>
                    <a:pt x="118248" y="0"/>
                  </a:moveTo>
                  <a:lnTo>
                    <a:pt x="1226756" y="0"/>
                  </a:lnTo>
                  <a:cubicBezTo>
                    <a:pt x="1258118" y="0"/>
                    <a:pt x="1288194" y="12458"/>
                    <a:pt x="1310370" y="34634"/>
                  </a:cubicBezTo>
                  <a:cubicBezTo>
                    <a:pt x="1332546" y="56810"/>
                    <a:pt x="1345004" y="86887"/>
                    <a:pt x="1345004" y="118248"/>
                  </a:cubicBezTo>
                  <a:lnTo>
                    <a:pt x="1345004" y="1407025"/>
                  </a:lnTo>
                  <a:cubicBezTo>
                    <a:pt x="1345004" y="1438386"/>
                    <a:pt x="1332546" y="1468463"/>
                    <a:pt x="1310370" y="1490639"/>
                  </a:cubicBezTo>
                  <a:cubicBezTo>
                    <a:pt x="1288194" y="1512815"/>
                    <a:pt x="1258118" y="1525273"/>
                    <a:pt x="1226756" y="1525273"/>
                  </a:cubicBezTo>
                  <a:lnTo>
                    <a:pt x="118248" y="1525273"/>
                  </a:lnTo>
                  <a:cubicBezTo>
                    <a:pt x="86887" y="1525273"/>
                    <a:pt x="56810" y="1512815"/>
                    <a:pt x="34634" y="1490639"/>
                  </a:cubicBezTo>
                  <a:cubicBezTo>
                    <a:pt x="12458" y="1468463"/>
                    <a:pt x="0" y="1438386"/>
                    <a:pt x="0" y="1407025"/>
                  </a:cubicBezTo>
                  <a:lnTo>
                    <a:pt x="0" y="118248"/>
                  </a:lnTo>
                  <a:cubicBezTo>
                    <a:pt x="0" y="86887"/>
                    <a:pt x="12458" y="56810"/>
                    <a:pt x="34634" y="34634"/>
                  </a:cubicBezTo>
                  <a:cubicBezTo>
                    <a:pt x="56810" y="12458"/>
                    <a:pt x="86887" y="0"/>
                    <a:pt x="11824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345004" cy="1572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457330" y="3123054"/>
            <a:ext cx="3373340" cy="1967781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 rot="0">
            <a:off x="12152487" y="2832062"/>
            <a:ext cx="5106813" cy="5791270"/>
            <a:chOff x="0" y="0"/>
            <a:chExt cx="1345004" cy="15252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5004" cy="1525273"/>
            </a:xfrm>
            <a:custGeom>
              <a:avLst/>
              <a:gdLst/>
              <a:ahLst/>
              <a:cxnLst/>
              <a:rect r="r" b="b" t="t" l="l"/>
              <a:pathLst>
                <a:path h="1525273" w="1345004">
                  <a:moveTo>
                    <a:pt x="118248" y="0"/>
                  </a:moveTo>
                  <a:lnTo>
                    <a:pt x="1226756" y="0"/>
                  </a:lnTo>
                  <a:cubicBezTo>
                    <a:pt x="1258118" y="0"/>
                    <a:pt x="1288194" y="12458"/>
                    <a:pt x="1310370" y="34634"/>
                  </a:cubicBezTo>
                  <a:cubicBezTo>
                    <a:pt x="1332546" y="56810"/>
                    <a:pt x="1345004" y="86887"/>
                    <a:pt x="1345004" y="118248"/>
                  </a:cubicBezTo>
                  <a:lnTo>
                    <a:pt x="1345004" y="1407025"/>
                  </a:lnTo>
                  <a:cubicBezTo>
                    <a:pt x="1345004" y="1438386"/>
                    <a:pt x="1332546" y="1468463"/>
                    <a:pt x="1310370" y="1490639"/>
                  </a:cubicBezTo>
                  <a:cubicBezTo>
                    <a:pt x="1288194" y="1512815"/>
                    <a:pt x="1258118" y="1525273"/>
                    <a:pt x="1226756" y="1525273"/>
                  </a:cubicBezTo>
                  <a:lnTo>
                    <a:pt x="118248" y="1525273"/>
                  </a:lnTo>
                  <a:cubicBezTo>
                    <a:pt x="86887" y="1525273"/>
                    <a:pt x="56810" y="1512815"/>
                    <a:pt x="34634" y="1490639"/>
                  </a:cubicBezTo>
                  <a:cubicBezTo>
                    <a:pt x="12458" y="1468463"/>
                    <a:pt x="0" y="1438386"/>
                    <a:pt x="0" y="1407025"/>
                  </a:cubicBezTo>
                  <a:lnTo>
                    <a:pt x="0" y="118248"/>
                  </a:lnTo>
                  <a:cubicBezTo>
                    <a:pt x="0" y="86887"/>
                    <a:pt x="12458" y="56810"/>
                    <a:pt x="34634" y="34634"/>
                  </a:cubicBezTo>
                  <a:cubicBezTo>
                    <a:pt x="56810" y="12458"/>
                    <a:pt x="86887" y="0"/>
                    <a:pt x="11824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345004" cy="1572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AutoShape 21" id="21"/>
          <p:cNvSpPr/>
          <p:nvPr/>
        </p:nvSpPr>
        <p:spPr>
          <a:xfrm rot="0">
            <a:off x="12152487" y="7056215"/>
            <a:ext cx="5106813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ysDot"/>
            <a:headEnd type="none" len="sm" w="sm"/>
            <a:tailEnd type="none" len="sm" w="sm"/>
          </a:ln>
        </p:spPr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19223" y="3123054"/>
            <a:ext cx="3373340" cy="1967781"/>
          </a:xfrm>
          <a:prstGeom prst="rect">
            <a:avLst/>
          </a:prstGeom>
        </p:spPr>
      </p:pic>
      <p:sp>
        <p:nvSpPr>
          <p:cNvPr name="TextBox 23" id="23"/>
          <p:cNvSpPr txBox="true"/>
          <p:nvPr/>
        </p:nvSpPr>
        <p:spPr>
          <a:xfrm rot="0">
            <a:off x="627822" y="5154371"/>
            <a:ext cx="5435879" cy="3089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31165" indent="-315583" lvl="1">
              <a:lnSpc>
                <a:spcPts val="4092"/>
              </a:lnSpc>
              <a:buFont typeface="Arial"/>
              <a:buChar char="•"/>
            </a:pPr>
            <a:r>
              <a:rPr lang="en-US" b="true" sz="292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Top 3 Crop Recommendations</a:t>
            </a:r>
          </a:p>
          <a:p>
            <a:pPr algn="ctr" marL="631165" indent="-315583" lvl="1">
              <a:lnSpc>
                <a:spcPts val="4092"/>
              </a:lnSpc>
              <a:buFont typeface="Arial"/>
              <a:buChar char="•"/>
            </a:pPr>
            <a:r>
              <a:rPr lang="en-US" b="true" sz="292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92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Crop Information Panel</a:t>
            </a:r>
          </a:p>
          <a:p>
            <a:pPr algn="ctr" marL="631165" indent="-315583" lvl="1">
              <a:lnSpc>
                <a:spcPts val="4092"/>
              </a:lnSpc>
              <a:buFont typeface="Arial"/>
              <a:buChar char="•"/>
            </a:pPr>
            <a:r>
              <a:rPr lang="en-US" b="true" sz="292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Ideal soil, season, irrigation, fertilizer tips</a:t>
            </a:r>
          </a:p>
          <a:p>
            <a:pPr algn="ctr">
              <a:lnSpc>
                <a:spcPts val="4092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6520901" y="5336313"/>
            <a:ext cx="4957757" cy="262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4"/>
              </a:lnSpc>
            </a:pPr>
            <a:r>
              <a:rPr lang="en-US" sz="297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Cost-Profit Estimator</a:t>
            </a:r>
          </a:p>
          <a:p>
            <a:pPr algn="ctr" marL="642191" indent="-321095" lvl="1">
              <a:lnSpc>
                <a:spcPts val="4164"/>
              </a:lnSpc>
              <a:buFont typeface="Arial"/>
              <a:buChar char="•"/>
            </a:pPr>
            <a:r>
              <a:rPr lang="en-US" b="true" sz="297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Calculates estimated revenue and profit per acre</a:t>
            </a:r>
          </a:p>
          <a:p>
            <a:pPr algn="ctr">
              <a:lnSpc>
                <a:spcPts val="4164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078407" y="5163896"/>
            <a:ext cx="5024092" cy="346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29951" indent="-264976" lvl="1">
              <a:lnSpc>
                <a:spcPts val="3436"/>
              </a:lnSpc>
              <a:buFont typeface="Arial"/>
              <a:buChar char="•"/>
            </a:pPr>
            <a:r>
              <a:rPr lang="en-US" b="true" sz="24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Crop Rotation System</a:t>
            </a:r>
          </a:p>
          <a:p>
            <a:pPr algn="ctr" marL="529951" indent="-264976" lvl="1">
              <a:lnSpc>
                <a:spcPts val="3436"/>
              </a:lnSpc>
              <a:buFont typeface="Arial"/>
              <a:buChar char="•"/>
            </a:pPr>
            <a:r>
              <a:rPr lang="en-US" b="true" sz="24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Suggests next-season crops for sustainability</a:t>
            </a:r>
          </a:p>
          <a:p>
            <a:pPr algn="ctr" marL="529951" indent="-264976" lvl="1">
              <a:lnSpc>
                <a:spcPts val="3436"/>
              </a:lnSpc>
              <a:buFont typeface="Arial"/>
              <a:buChar char="•"/>
            </a:pPr>
            <a:r>
              <a:rPr lang="en-US" b="true" sz="24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</a:t>
            </a:r>
          </a:p>
          <a:p>
            <a:pPr algn="ctr" marL="529951" indent="-264976" lvl="1">
              <a:lnSpc>
                <a:spcPts val="3436"/>
              </a:lnSpc>
              <a:buFont typeface="Arial"/>
              <a:buChar char="•"/>
            </a:pPr>
            <a:r>
              <a:rPr lang="en-US" b="true" sz="245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Pie and bar charts with crossfilters</a:t>
            </a:r>
          </a:p>
          <a:p>
            <a:pPr algn="ctr">
              <a:lnSpc>
                <a:spcPts val="3436"/>
              </a:lnSpc>
            </a:pPr>
          </a:p>
          <a:p>
            <a:pPr algn="ctr">
              <a:lnSpc>
                <a:spcPts val="343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671" y="962025"/>
            <a:ext cx="10990600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Impact &amp; Benefits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02395" y="2566938"/>
            <a:ext cx="16577816" cy="46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Empowers farmers to make data-driven crop decisions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Promotes sustainable agriculture through rotation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Helps boost yield and income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to access – runs on Colab, no installation needed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Future-ready for integration with mobile/web apps</a:t>
            </a:r>
          </a:p>
          <a:p>
            <a:pPr algn="l">
              <a:lnSpc>
                <a:spcPts val="626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671" y="962025"/>
            <a:ext cx="10990600" cy="120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50"/>
              </a:lnSpc>
            </a:pPr>
            <a:r>
              <a:rPr lang="en-US" b="true" sz="750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Future Scope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02395" y="2566938"/>
            <a:ext cx="16577816" cy="4695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Integrate with real-time weather APIs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Link to market price data from AgMarkNet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multi-language support (Hindi, regional)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Build mobile/web version using Streamlit or React</a:t>
            </a:r>
          </a:p>
          <a:p>
            <a:pPr algn="l" marL="855825" indent="-427913" lvl="1">
              <a:lnSpc>
                <a:spcPts val="6263"/>
              </a:lnSpc>
              <a:buFont typeface="Arial"/>
              <a:buChar char="•"/>
            </a:pPr>
            <a:r>
              <a:rPr lang="en-US" b="true" sz="396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Collect feedback to improve model over time</a:t>
            </a:r>
          </a:p>
          <a:p>
            <a:pPr algn="l">
              <a:lnSpc>
                <a:spcPts val="626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83692" y="-159086"/>
            <a:ext cx="5631022" cy="5067010"/>
          </a:xfrm>
          <a:custGeom>
            <a:avLst/>
            <a:gdLst/>
            <a:ahLst/>
            <a:cxnLst/>
            <a:rect r="r" b="b" t="t" l="l"/>
            <a:pathLst>
              <a:path h="5067010" w="5631022">
                <a:moveTo>
                  <a:pt x="0" y="0"/>
                </a:moveTo>
                <a:lnTo>
                  <a:pt x="5631021" y="0"/>
                </a:lnTo>
                <a:lnTo>
                  <a:pt x="5631021" y="5067010"/>
                </a:lnTo>
                <a:lnTo>
                  <a:pt x="0" y="506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0555" y="5143500"/>
            <a:ext cx="8263136" cy="4856224"/>
          </a:xfrm>
          <a:custGeom>
            <a:avLst/>
            <a:gdLst/>
            <a:ahLst/>
            <a:cxnLst/>
            <a:rect r="r" b="b" t="t" l="l"/>
            <a:pathLst>
              <a:path h="4856224" w="8263136">
                <a:moveTo>
                  <a:pt x="0" y="0"/>
                </a:moveTo>
                <a:lnTo>
                  <a:pt x="8263137" y="0"/>
                </a:lnTo>
                <a:lnTo>
                  <a:pt x="8263137" y="4856224"/>
                </a:lnTo>
                <a:lnTo>
                  <a:pt x="0" y="48562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99314" y="5048581"/>
            <a:ext cx="7477679" cy="3771247"/>
          </a:xfrm>
          <a:custGeom>
            <a:avLst/>
            <a:gdLst/>
            <a:ahLst/>
            <a:cxnLst/>
            <a:rect r="r" b="b" t="t" l="l"/>
            <a:pathLst>
              <a:path h="3771247" w="7477679">
                <a:moveTo>
                  <a:pt x="0" y="0"/>
                </a:moveTo>
                <a:lnTo>
                  <a:pt x="7477679" y="0"/>
                </a:lnTo>
                <a:lnTo>
                  <a:pt x="7477679" y="3771247"/>
                </a:lnTo>
                <a:lnTo>
                  <a:pt x="0" y="37712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2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52123" y="924430"/>
            <a:ext cx="3966826" cy="4124151"/>
          </a:xfrm>
          <a:custGeom>
            <a:avLst/>
            <a:gdLst/>
            <a:ahLst/>
            <a:cxnLst/>
            <a:rect r="r" b="b" t="t" l="l"/>
            <a:pathLst>
              <a:path h="4124151" w="3966826">
                <a:moveTo>
                  <a:pt x="0" y="0"/>
                </a:moveTo>
                <a:lnTo>
                  <a:pt x="3966827" y="0"/>
                </a:lnTo>
                <a:lnTo>
                  <a:pt x="3966827" y="4124151"/>
                </a:lnTo>
                <a:lnTo>
                  <a:pt x="0" y="41241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0555" y="413557"/>
            <a:ext cx="4024070" cy="4635024"/>
          </a:xfrm>
          <a:custGeom>
            <a:avLst/>
            <a:gdLst/>
            <a:ahLst/>
            <a:cxnLst/>
            <a:rect r="r" b="b" t="t" l="l"/>
            <a:pathLst>
              <a:path h="4635024" w="4024070">
                <a:moveTo>
                  <a:pt x="0" y="0"/>
                </a:moveTo>
                <a:lnTo>
                  <a:pt x="4024070" y="0"/>
                </a:lnTo>
                <a:lnTo>
                  <a:pt x="4024070" y="4635024"/>
                </a:lnTo>
                <a:lnTo>
                  <a:pt x="0" y="46350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499314" y="8753153"/>
            <a:ext cx="7477679" cy="1146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7"/>
              </a:lnSpc>
              <a:spcBef>
                <a:spcPct val="0"/>
              </a:spcBef>
            </a:pPr>
            <a:r>
              <a:rPr lang="en-US" b="true" sz="3319" i="true" u="sng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SCREENSHOT OF THE OUTPUT FROM  THE  ML MODEL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4314" y="4184189"/>
            <a:ext cx="18343993" cy="105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86"/>
              </a:lnSpc>
              <a:spcBef>
                <a:spcPct val="0"/>
              </a:spcBef>
            </a:pPr>
            <a:r>
              <a:rPr lang="en-US" sz="6132">
                <a:solidFill>
                  <a:srgbClr val="FF3131"/>
                </a:solidFill>
                <a:latin typeface="Bernoru Expanded"/>
                <a:ea typeface="Bernoru Expanded"/>
                <a:cs typeface="Bernoru Expanded"/>
                <a:sym typeface="Bernoru Expanded"/>
              </a:rPr>
              <a:t>SAMPLE 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58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700061" y="-4065501"/>
            <a:ext cx="16012640" cy="16012640"/>
          </a:xfrm>
          <a:custGeom>
            <a:avLst/>
            <a:gdLst/>
            <a:ahLst/>
            <a:cxnLst/>
            <a:rect r="r" b="b" t="t" l="l"/>
            <a:pathLst>
              <a:path h="16012640" w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973476" y="9410700"/>
            <a:ext cx="1013470" cy="509269"/>
          </a:xfrm>
          <a:custGeom>
            <a:avLst/>
            <a:gdLst/>
            <a:ahLst/>
            <a:cxnLst/>
            <a:rect r="r" b="b" t="t" l="l"/>
            <a:pathLst>
              <a:path h="509269" w="1013470">
                <a:moveTo>
                  <a:pt x="0" y="0"/>
                </a:moveTo>
                <a:lnTo>
                  <a:pt x="1013470" y="0"/>
                </a:lnTo>
                <a:lnTo>
                  <a:pt x="1013470" y="509269"/>
                </a:lnTo>
                <a:lnTo>
                  <a:pt x="0" y="509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05860" y="9528878"/>
            <a:ext cx="548701" cy="259386"/>
          </a:xfrm>
          <a:custGeom>
            <a:avLst/>
            <a:gdLst/>
            <a:ahLst/>
            <a:cxnLst/>
            <a:rect r="r" b="b" t="t" l="l"/>
            <a:pathLst>
              <a:path h="259386" w="548701">
                <a:moveTo>
                  <a:pt x="0" y="0"/>
                </a:moveTo>
                <a:lnTo>
                  <a:pt x="548702" y="0"/>
                </a:lnTo>
                <a:lnTo>
                  <a:pt x="548702" y="259387"/>
                </a:lnTo>
                <a:lnTo>
                  <a:pt x="0" y="2593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 rot="0">
            <a:off x="0" y="9191625"/>
            <a:ext cx="18288000" cy="0"/>
          </a:xfrm>
          <a:prstGeom prst="line">
            <a:avLst/>
          </a:prstGeom>
          <a:ln cap="flat" w="9525">
            <a:solidFill>
              <a:srgbClr val="FFFFFF">
                <a:alpha val="33725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16327" y="3940819"/>
            <a:ext cx="3524244" cy="696038"/>
          </a:xfrm>
          <a:custGeom>
            <a:avLst/>
            <a:gdLst/>
            <a:ahLst/>
            <a:cxnLst/>
            <a:rect r="r" b="b" t="t" l="l"/>
            <a:pathLst>
              <a:path h="696038" w="3524244">
                <a:moveTo>
                  <a:pt x="0" y="0"/>
                </a:moveTo>
                <a:lnTo>
                  <a:pt x="3524244" y="0"/>
                </a:lnTo>
                <a:lnTo>
                  <a:pt x="3524244" y="696038"/>
                </a:lnTo>
                <a:lnTo>
                  <a:pt x="0" y="6960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88699" y="765292"/>
            <a:ext cx="3179501" cy="3175527"/>
          </a:xfrm>
          <a:custGeom>
            <a:avLst/>
            <a:gdLst/>
            <a:ahLst/>
            <a:cxnLst/>
            <a:rect r="r" b="b" t="t" l="l"/>
            <a:pathLst>
              <a:path h="3175527" w="3179501">
                <a:moveTo>
                  <a:pt x="0" y="0"/>
                </a:moveTo>
                <a:lnTo>
                  <a:pt x="3179501" y="0"/>
                </a:lnTo>
                <a:lnTo>
                  <a:pt x="3179501" y="3175527"/>
                </a:lnTo>
                <a:lnTo>
                  <a:pt x="0" y="31755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68200" y="1215363"/>
            <a:ext cx="10702229" cy="1557120"/>
            <a:chOff x="0" y="0"/>
            <a:chExt cx="14269639" cy="2076160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57150"/>
              <a:ext cx="14269639" cy="12484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621"/>
                </a:lnSpc>
              </a:pPr>
              <a:r>
                <a:rPr lang="en-US" b="true" sz="5863">
                  <a:solidFill>
                    <a:srgbClr val="FFFFFF"/>
                  </a:solidFill>
                  <a:latin typeface="Nourd Bold"/>
                  <a:ea typeface="Nourd Bold"/>
                  <a:cs typeface="Nourd Bold"/>
                  <a:sym typeface="Nourd Bold"/>
                </a:rPr>
                <a:t>Dataset &amp; Tools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86426"/>
              <a:ext cx="14269639" cy="4897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6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84057" y="1663845"/>
            <a:ext cx="13996154" cy="7127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5"/>
              </a:lnSpc>
            </a:pP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Crop Recommendation Dataset from Kaggle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Used: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Google Colab (Notebook Environment)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Scikit-learn (ML model)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Pandas, NumPy (data handling)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Matplotlib, Plotly (visualizations)</a:t>
            </a:r>
          </a:p>
          <a:p>
            <a:pPr algn="l" marL="867529" indent="-433765" lvl="1">
              <a:lnSpc>
                <a:spcPts val="5625"/>
              </a:lnSpc>
              <a:buFont typeface="Arial"/>
              <a:buChar char="•"/>
            </a:pPr>
            <a:r>
              <a:rPr lang="en-US" b="true" sz="401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ipywidgets (interactivity)</a:t>
            </a:r>
          </a:p>
          <a:p>
            <a:pPr algn="l">
              <a:lnSpc>
                <a:spcPts val="5625"/>
              </a:lnSpc>
            </a:pPr>
          </a:p>
          <a:p>
            <a:pPr algn="l">
              <a:lnSpc>
                <a:spcPts val="562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318052" y="8953183"/>
            <a:ext cx="1196994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Your paragraph 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DAGuCrQ8RrY</dc:identifier>
  <dcterms:modified xsi:type="dcterms:W3CDTF">2011-08-01T06:04:30Z</dcterms:modified>
  <cp:revision>1</cp:revision>
  <dc:title>Copy of Iinagri by agrico</dc:title>
</cp:coreProperties>
</file>