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7509"/>
    <a:srgbClr val="FC52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94434" autoAdjust="0"/>
  </p:normalViewPr>
  <p:slideViewPr>
    <p:cSldViewPr snapToGrid="0">
      <p:cViewPr varScale="1">
        <p:scale>
          <a:sx n="81" d="100"/>
          <a:sy n="81" d="100"/>
        </p:scale>
        <p:origin x="30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99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9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33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4960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03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2866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199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15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9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13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6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83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52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51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6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854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9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75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rgbClr val="3596BF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1978" y="4029219"/>
            <a:ext cx="372890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Alok Mazumdar</a:t>
            </a:r>
            <a:endParaRPr lang="en-U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0947" y="657888"/>
            <a:ext cx="98668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Game Development Using HTML5 and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avaScript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5958" y="104436"/>
            <a:ext cx="98668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Game Development Using HTML5 and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avaScript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3802" y="767715"/>
            <a:ext cx="236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Building The Setup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2726" y="1244084"/>
            <a:ext cx="6682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Step 4:  Understanding and developing the draw function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1539" y="1694168"/>
            <a:ext cx="364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4.1) </a:t>
            </a:r>
            <a:r>
              <a:rPr lang="en-US" b="1" dirty="0">
                <a:solidFill>
                  <a:schemeClr val="bg1"/>
                </a:solidFill>
              </a:rPr>
              <a:t>function draw(x1,y1</a:t>
            </a:r>
            <a:r>
              <a:rPr lang="en-US" b="1" dirty="0" smtClean="0">
                <a:solidFill>
                  <a:schemeClr val="bg1"/>
                </a:solidFill>
              </a:rPr>
              <a:t>){…….}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599" y="2168289"/>
            <a:ext cx="102459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function 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draw(x1,y1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){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x=x1;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y=y1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;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circles[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pos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].x=x;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circles[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pos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].y=y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;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 canvas=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document.getElementById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('canvas');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var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ctx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canvas.getContext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('2d');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	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ctx.save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();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	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ctx.clearRect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(0,0,800,400);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	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ctx.beginPath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();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ctx.arc(circles[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pos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].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x,circles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pos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].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y,circles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pos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].r,0,2*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Math.PI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ctx.fillStyle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=circles[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pos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].color;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ctx.fill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();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ctx.restore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599" y="6288978"/>
            <a:ext cx="1046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4.2) The value of </a:t>
            </a:r>
            <a:r>
              <a:rPr lang="en-US" b="1" dirty="0" err="1" smtClean="0">
                <a:solidFill>
                  <a:schemeClr val="bg1"/>
                </a:solidFill>
              </a:rPr>
              <a:t>pos</a:t>
            </a:r>
            <a:r>
              <a:rPr lang="en-US" b="1" dirty="0" smtClean="0">
                <a:solidFill>
                  <a:schemeClr val="bg1"/>
                </a:solidFill>
              </a:rPr>
              <a:t> will be zero as we will start with first ball from our array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1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5958" y="104436"/>
            <a:ext cx="98668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Game Development Using HTML5 and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avaScript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3802" y="767715"/>
            <a:ext cx="236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Building The Setup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2726" y="1244084"/>
            <a:ext cx="9300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Step 5:  If we observe closely the ball is reflecting back once it hits the container 		border. In this step we will create the boundary condition to retain the ball 		within the container 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1618" y="2537621"/>
            <a:ext cx="440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5.1) Understanding the Math's behind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721" y="3024554"/>
            <a:ext cx="3059723" cy="110196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988168" y="4350373"/>
            <a:ext cx="3059723" cy="0"/>
          </a:xfrm>
          <a:prstGeom prst="straightConnector1">
            <a:avLst/>
          </a:prstGeom>
          <a:ln>
            <a:solidFill>
              <a:srgbClr val="C00000">
                <a:alpha val="6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66240" y="4361726"/>
            <a:ext cx="658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800px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311662" y="3024554"/>
            <a:ext cx="23446" cy="1101969"/>
          </a:xfrm>
          <a:prstGeom prst="straightConnector1">
            <a:avLst/>
          </a:prstGeom>
          <a:ln>
            <a:solidFill>
              <a:srgbClr val="C00000">
                <a:alpha val="6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35108" y="3329317"/>
            <a:ext cx="658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4</a:t>
            </a:r>
            <a:r>
              <a:rPr lang="en-US" sz="1000" b="1" dirty="0" smtClean="0">
                <a:solidFill>
                  <a:schemeClr val="bg1"/>
                </a:solidFill>
              </a:rPr>
              <a:t>00px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00506" y="4654468"/>
            <a:ext cx="642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5.2) There are total 4 boundary in the above container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88777" y="3434898"/>
            <a:ext cx="332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1</a:t>
            </a:r>
            <a:endParaRPr lang="en-US" sz="1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89430" y="4109105"/>
            <a:ext cx="332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</a:rPr>
              <a:t>2</a:t>
            </a:r>
            <a:endParaRPr lang="en-US" sz="1000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90695" y="3470032"/>
            <a:ext cx="332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3</a:t>
            </a:r>
            <a:endParaRPr lang="en-US" sz="1000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95647" y="2731811"/>
            <a:ext cx="332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4</a:t>
            </a:r>
            <a:endParaRPr lang="en-US" sz="1000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66756" y="5367079"/>
            <a:ext cx="6944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5.3) The boundary can be divided into two main category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</a:rPr>
              <a:t>	1) Horizontal Boundary Condition (1 and 3)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</a:rPr>
              <a:t>	2) Vertical  Boundary Condition (2 and 4)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800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5958" y="104436"/>
            <a:ext cx="98668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Game Development Using HTML5 and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avaScript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3802" y="767715"/>
            <a:ext cx="236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Building The Setup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1310" y="1400483"/>
            <a:ext cx="640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5.4) Formulating the horizontal boundary condition logic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42294" y="1903007"/>
            <a:ext cx="1026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1.  If the x-co-ordinate of the ball exceeds the width of the container (3 part of container)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42294" y="2374289"/>
            <a:ext cx="816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  <a:r>
              <a:rPr lang="en-US" b="1" dirty="0" smtClean="0">
                <a:solidFill>
                  <a:schemeClr val="bg1"/>
                </a:solidFill>
              </a:rPr>
              <a:t>.  If the x-co-ordinate of the ball goes beyond zero.(1 part of container)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67506" y="2924996"/>
            <a:ext cx="952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  If any of above two condition are met then reverse the “</a:t>
            </a:r>
            <a:r>
              <a:rPr lang="en-US" b="1" dirty="0" err="1" smtClean="0">
                <a:solidFill>
                  <a:schemeClr val="bg1"/>
                </a:solidFill>
              </a:rPr>
              <a:t>vx</a:t>
            </a:r>
            <a:r>
              <a:rPr lang="en-US" b="1" dirty="0" smtClean="0">
                <a:solidFill>
                  <a:schemeClr val="bg1"/>
                </a:solidFill>
              </a:rPr>
              <a:t>” velocity of the ball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91310" y="3577653"/>
            <a:ext cx="618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5.5) Formulating the vertical boundary condition logic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48510" y="4128360"/>
            <a:ext cx="1026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1.  If the y-co-ordinate of the ball exceeds the height of the container (2 part of container)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48510" y="4720186"/>
            <a:ext cx="816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  <a:r>
              <a:rPr lang="en-US" b="1" dirty="0" smtClean="0">
                <a:solidFill>
                  <a:schemeClr val="bg1"/>
                </a:solidFill>
              </a:rPr>
              <a:t>.  If the y-co-ordinate of the ball goes beyond zero.(4 part of container)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510" y="5323735"/>
            <a:ext cx="952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  <a:r>
              <a:rPr lang="en-US" b="1" dirty="0" smtClean="0">
                <a:solidFill>
                  <a:schemeClr val="bg1"/>
                </a:solidFill>
              </a:rPr>
              <a:t>.  If any of above two condition are met then reverse the “</a:t>
            </a:r>
            <a:r>
              <a:rPr lang="en-US" b="1" dirty="0" err="1" smtClean="0">
                <a:solidFill>
                  <a:schemeClr val="bg1"/>
                </a:solidFill>
              </a:rPr>
              <a:t>vy</a:t>
            </a:r>
            <a:r>
              <a:rPr lang="en-US" b="1" dirty="0" smtClean="0">
                <a:solidFill>
                  <a:schemeClr val="bg1"/>
                </a:solidFill>
              </a:rPr>
              <a:t>” velocity of the ball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5536" y="6013499"/>
            <a:ext cx="837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Note:	</a:t>
            </a:r>
            <a:r>
              <a:rPr lang="en-US" b="1" dirty="0" err="1" smtClean="0">
                <a:solidFill>
                  <a:srgbClr val="C00000"/>
                </a:solidFill>
              </a:rPr>
              <a:t>vx</a:t>
            </a:r>
            <a:r>
              <a:rPr lang="en-US" b="1" dirty="0" smtClean="0">
                <a:solidFill>
                  <a:srgbClr val="C00000"/>
                </a:solidFill>
              </a:rPr>
              <a:t> is horizontal velocity and </a:t>
            </a:r>
            <a:r>
              <a:rPr lang="en-US" b="1" dirty="0" err="1" smtClean="0">
                <a:solidFill>
                  <a:srgbClr val="C00000"/>
                </a:solidFill>
              </a:rPr>
              <a:t>vy</a:t>
            </a:r>
            <a:r>
              <a:rPr lang="en-US" b="1" dirty="0" smtClean="0">
                <a:solidFill>
                  <a:srgbClr val="C00000"/>
                </a:solidFill>
              </a:rPr>
              <a:t> is the vertical velocity of the ball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70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5958" y="104436"/>
            <a:ext cx="98668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Game Development Using HTML5 and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avaScript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3802" y="767715"/>
            <a:ext cx="236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Building The Setup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1310" y="1400483"/>
            <a:ext cx="559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5.6) Implementing the boundary condition logic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69475" y="2033251"/>
            <a:ext cx="93198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var circle={"x":30,"y":40,"r":15,"vx":1,"vy":2,"color":"red</a:t>
            </a:r>
            <a:r>
              <a:rPr lang="en-US" b="1" dirty="0" smtClean="0">
                <a:solidFill>
                  <a:schemeClr val="bg1"/>
                </a:solidFill>
              </a:rPr>
              <a:t>","</a:t>
            </a:r>
            <a:r>
              <a:rPr lang="en-US" b="1" dirty="0">
                <a:solidFill>
                  <a:schemeClr val="bg1"/>
                </a:solidFill>
              </a:rPr>
              <a:t>hitcount":1,"misscount":1};</a:t>
            </a:r>
          </a:p>
        </p:txBody>
      </p:sp>
      <p:sp>
        <p:nvSpPr>
          <p:cNvPr id="8" name="Rectangle 7"/>
          <p:cNvSpPr/>
          <p:nvPr/>
        </p:nvSpPr>
        <p:spPr>
          <a:xfrm>
            <a:off x="562709" y="2666019"/>
            <a:ext cx="1138310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			</a:t>
            </a:r>
            <a:r>
              <a:rPr lang="en-US" b="1" dirty="0" smtClean="0">
                <a:solidFill>
                  <a:schemeClr val="bg1"/>
                </a:solidFill>
              </a:rPr>
              <a:t>	if( (</a:t>
            </a:r>
            <a:r>
              <a:rPr lang="en-US" b="1" dirty="0" err="1">
                <a:solidFill>
                  <a:schemeClr val="bg1"/>
                </a:solidFill>
              </a:rPr>
              <a:t>circle.x+circle.vx+circle.r</a:t>
            </a:r>
            <a:r>
              <a:rPr lang="en-US" b="1" dirty="0">
                <a:solidFill>
                  <a:schemeClr val="bg1"/>
                </a:solidFill>
              </a:rPr>
              <a:t>&gt;800) || ((</a:t>
            </a:r>
            <a:r>
              <a:rPr lang="en-US" b="1" dirty="0" err="1">
                <a:solidFill>
                  <a:schemeClr val="bg1"/>
                </a:solidFill>
              </a:rPr>
              <a:t>circle.x-circle.r</a:t>
            </a:r>
            <a:r>
              <a:rPr lang="en-US" b="1" dirty="0">
                <a:solidFill>
                  <a:schemeClr val="bg1"/>
                </a:solidFill>
              </a:rPr>
              <a:t>)+</a:t>
            </a:r>
            <a:r>
              <a:rPr lang="en-US" b="1" dirty="0" err="1">
                <a:solidFill>
                  <a:schemeClr val="bg1"/>
                </a:solidFill>
              </a:rPr>
              <a:t>circle.vx</a:t>
            </a:r>
            <a:r>
              <a:rPr lang="en-US" b="1" dirty="0">
                <a:solidFill>
                  <a:schemeClr val="bg1"/>
                </a:solidFill>
              </a:rPr>
              <a:t>&lt;0</a:t>
            </a:r>
            <a:r>
              <a:rPr lang="en-US" b="1" dirty="0" smtClean="0">
                <a:solidFill>
                  <a:schemeClr val="bg1"/>
                </a:solidFill>
              </a:rPr>
              <a:t>) )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				{</a:t>
            </a:r>
          </a:p>
          <a:p>
            <a:r>
              <a:rPr lang="en-US" b="1" dirty="0">
                <a:solidFill>
                  <a:schemeClr val="bg1"/>
                </a:solidFill>
              </a:rPr>
              <a:t>							</a:t>
            </a:r>
            <a:r>
              <a:rPr lang="en-US" b="1" dirty="0" err="1">
                <a:solidFill>
                  <a:schemeClr val="bg1"/>
                </a:solidFill>
              </a:rPr>
              <a:t>circle.vx</a:t>
            </a:r>
            <a:r>
              <a:rPr lang="en-US" b="1" dirty="0">
                <a:solidFill>
                  <a:schemeClr val="bg1"/>
                </a:solidFill>
              </a:rPr>
              <a:t>=-</a:t>
            </a:r>
            <a:r>
              <a:rPr lang="en-US" b="1" dirty="0" err="1">
                <a:solidFill>
                  <a:schemeClr val="bg1"/>
                </a:solidFill>
              </a:rPr>
              <a:t>circle.vx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  <a:p>
            <a:r>
              <a:rPr lang="en-US" b="1" dirty="0">
                <a:solidFill>
                  <a:schemeClr val="bg1"/>
                </a:solidFill>
              </a:rPr>
              <a:t>						</a:t>
            </a:r>
            <a:r>
              <a:rPr lang="en-US" b="1" dirty="0" smtClean="0">
                <a:solidFill>
                  <a:schemeClr val="bg1"/>
                </a:solidFill>
              </a:rPr>
              <a:t>}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				</a:t>
            </a:r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			</a:t>
            </a:r>
            <a:r>
              <a:rPr lang="en-US" b="1" dirty="0" smtClean="0">
                <a:solidFill>
                  <a:schemeClr val="bg1"/>
                </a:solidFill>
              </a:rPr>
              <a:t>if( (</a:t>
            </a:r>
            <a:r>
              <a:rPr lang="en-US" b="1" dirty="0" err="1">
                <a:solidFill>
                  <a:schemeClr val="bg1"/>
                </a:solidFill>
              </a:rPr>
              <a:t>circle.y+circle.r+circle.vy</a:t>
            </a:r>
            <a:r>
              <a:rPr lang="en-US" b="1" dirty="0">
                <a:solidFill>
                  <a:schemeClr val="bg1"/>
                </a:solidFill>
              </a:rPr>
              <a:t>&lt;10) || (</a:t>
            </a:r>
            <a:r>
              <a:rPr lang="en-US" b="1" dirty="0" err="1">
                <a:solidFill>
                  <a:schemeClr val="bg1"/>
                </a:solidFill>
              </a:rPr>
              <a:t>circle.y-circle.r</a:t>
            </a:r>
            <a:r>
              <a:rPr lang="en-US" b="1" dirty="0">
                <a:solidFill>
                  <a:schemeClr val="bg1"/>
                </a:solidFill>
              </a:rPr>
              <a:t>)+</a:t>
            </a:r>
            <a:r>
              <a:rPr lang="en-US" b="1" dirty="0" err="1" smtClean="0">
                <a:solidFill>
                  <a:schemeClr val="bg1"/>
                </a:solidFill>
              </a:rPr>
              <a:t>circle.vy</a:t>
            </a:r>
            <a:r>
              <a:rPr lang="en-US" b="1" dirty="0" smtClean="0">
                <a:solidFill>
                  <a:schemeClr val="bg1"/>
                </a:solidFill>
              </a:rPr>
              <a:t>&gt;370) )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				{</a:t>
            </a:r>
          </a:p>
          <a:p>
            <a:r>
              <a:rPr lang="en-US" b="1" dirty="0">
                <a:solidFill>
                  <a:schemeClr val="bg1"/>
                </a:solidFill>
              </a:rPr>
              <a:t>							</a:t>
            </a:r>
            <a:r>
              <a:rPr lang="en-US" b="1" dirty="0" err="1">
                <a:solidFill>
                  <a:schemeClr val="bg1"/>
                </a:solidFill>
              </a:rPr>
              <a:t>circle.vy</a:t>
            </a:r>
            <a:r>
              <a:rPr lang="en-US" b="1" dirty="0">
                <a:solidFill>
                  <a:schemeClr val="bg1"/>
                </a:solidFill>
              </a:rPr>
              <a:t>=-</a:t>
            </a:r>
            <a:r>
              <a:rPr lang="en-US" b="1" dirty="0" err="1">
                <a:solidFill>
                  <a:schemeClr val="bg1"/>
                </a:solidFill>
              </a:rPr>
              <a:t>circle.vy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  <a:p>
            <a:r>
              <a:rPr lang="en-US" b="1" dirty="0">
                <a:solidFill>
                  <a:schemeClr val="bg1"/>
                </a:solidFill>
              </a:rPr>
              <a:t>							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						}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				</a:t>
            </a:r>
            <a:r>
              <a:rPr lang="en-US" b="1" dirty="0" err="1">
                <a:solidFill>
                  <a:schemeClr val="bg1"/>
                </a:solidFill>
              </a:rPr>
              <a:t>circle.x</a:t>
            </a:r>
            <a:r>
              <a:rPr lang="en-US" b="1" dirty="0">
                <a:solidFill>
                  <a:schemeClr val="bg1"/>
                </a:solidFill>
              </a:rPr>
              <a:t>=</a:t>
            </a:r>
            <a:r>
              <a:rPr lang="en-US" b="1" dirty="0" err="1">
                <a:solidFill>
                  <a:schemeClr val="bg1"/>
                </a:solidFill>
              </a:rPr>
              <a:t>circle.x+circle.vx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  <a:p>
            <a:r>
              <a:rPr lang="en-US" b="1" dirty="0">
                <a:solidFill>
                  <a:schemeClr val="bg1"/>
                </a:solidFill>
              </a:rPr>
              <a:t>						</a:t>
            </a:r>
            <a:r>
              <a:rPr lang="en-US" b="1" dirty="0" err="1">
                <a:solidFill>
                  <a:schemeClr val="bg1"/>
                </a:solidFill>
              </a:rPr>
              <a:t>circle.y</a:t>
            </a:r>
            <a:r>
              <a:rPr lang="en-US" b="1" dirty="0">
                <a:solidFill>
                  <a:schemeClr val="bg1"/>
                </a:solidFill>
              </a:rPr>
              <a:t>=</a:t>
            </a:r>
            <a:r>
              <a:rPr lang="en-US" b="1" dirty="0" err="1">
                <a:solidFill>
                  <a:schemeClr val="bg1"/>
                </a:solidFill>
              </a:rPr>
              <a:t>circle.y+circle.vy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90437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5958" y="104436"/>
            <a:ext cx="98668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Game Development Using HTML5 and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avaScript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3802" y="767715"/>
            <a:ext cx="236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Building The Setup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2727" y="1267530"/>
            <a:ext cx="499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Step </a:t>
            </a:r>
            <a:r>
              <a:rPr lang="en-US" b="1" dirty="0" smtClean="0">
                <a:solidFill>
                  <a:schemeClr val="bg1"/>
                </a:solidFill>
              </a:rPr>
              <a:t>6 :  Registering events using </a:t>
            </a:r>
            <a:r>
              <a:rPr lang="en-US" b="1" dirty="0" smtClean="0">
                <a:solidFill>
                  <a:schemeClr val="bg1"/>
                </a:solidFill>
              </a:rPr>
              <a:t>J</a:t>
            </a:r>
            <a:r>
              <a:rPr lang="en-US" b="1" dirty="0" smtClean="0">
                <a:solidFill>
                  <a:schemeClr val="bg1"/>
                </a:solidFill>
              </a:rPr>
              <a:t>avaScript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8205" y="1775511"/>
            <a:ext cx="1047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 this step we will calculate how to trigger on click event on ball and to find weather the ball has been hit or not.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5958" y="2570763"/>
            <a:ext cx="9963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1) Calculating the position of the on-click event, means finding the on-click current X,Y 	co-ordinates where it has been triggered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677" y="3508142"/>
            <a:ext cx="3223847" cy="101600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4712677" y="4255477"/>
            <a:ext cx="961292" cy="504092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83320" y="4815194"/>
            <a:ext cx="458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X,Y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013938" y="4255477"/>
            <a:ext cx="480645" cy="656492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28087" y="4594947"/>
            <a:ext cx="1138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Mouse event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54260" y="4990091"/>
            <a:ext cx="662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X1,Y1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5956" y="5552760"/>
            <a:ext cx="866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  <a:r>
              <a:rPr lang="en-US" b="1" dirty="0" smtClean="0">
                <a:solidFill>
                  <a:schemeClr val="bg1"/>
                </a:solidFill>
              </a:rPr>
              <a:t>) The objective is to find the (X1, Y1) , co-ordinates of the event fired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32487" y="4525071"/>
            <a:ext cx="1138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Ball’s position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317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5958" y="104436"/>
            <a:ext cx="98668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Game Development Using HTML5 and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avaScript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3802" y="767715"/>
            <a:ext cx="236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Building The Setup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4940" y="1379345"/>
            <a:ext cx="928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3) Using JavaScript we can capture the event get its X, Y location in the window.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88676" y="1908720"/>
            <a:ext cx="23797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var X1 = </a:t>
            </a:r>
            <a:r>
              <a:rPr lang="en-US" b="1" dirty="0" err="1">
                <a:solidFill>
                  <a:schemeClr val="bg1"/>
                </a:solidFill>
              </a:rPr>
              <a:t>e.clientX</a:t>
            </a:r>
            <a:r>
              <a:rPr lang="en-US" b="1" dirty="0">
                <a:solidFill>
                  <a:schemeClr val="bg1"/>
                </a:solidFill>
              </a:rPr>
              <a:t>;  </a:t>
            </a:r>
          </a:p>
          <a:p>
            <a:r>
              <a:rPr lang="en-US" b="1" dirty="0">
                <a:solidFill>
                  <a:schemeClr val="bg1"/>
                </a:solidFill>
              </a:rPr>
              <a:t>var Y1= </a:t>
            </a:r>
            <a:r>
              <a:rPr lang="en-US" b="1" dirty="0" err="1">
                <a:solidFill>
                  <a:schemeClr val="bg1"/>
                </a:solidFill>
              </a:rPr>
              <a:t>e.clientY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8676" y="2715095"/>
            <a:ext cx="25439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“e” is the event fired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631" y="3152137"/>
            <a:ext cx="928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  <a:r>
              <a:rPr lang="en-US" b="1" dirty="0" smtClean="0">
                <a:solidFill>
                  <a:schemeClr val="bg1"/>
                </a:solidFill>
              </a:rPr>
              <a:t>)   The above will give co-ordinates with reference to window. Hence we need to 	find the effective X1,Y1 co-ordinates of the event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739" y="4044824"/>
            <a:ext cx="7010400" cy="231420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3270739" y="5451231"/>
            <a:ext cx="3223844" cy="58615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71447" y="5565107"/>
            <a:ext cx="662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X1,Y1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736123" y="5040923"/>
            <a:ext cx="1594339" cy="11723"/>
          </a:xfrm>
          <a:prstGeom prst="straightConnector1">
            <a:avLst/>
          </a:prstGeom>
          <a:ln>
            <a:solidFill>
              <a:srgbClr val="C00000">
                <a:alpha val="6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36831" y="4794702"/>
            <a:ext cx="662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X0,Y0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968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5958" y="104436"/>
            <a:ext cx="98668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Game Development Using HTML5 and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avaScript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3802" y="767715"/>
            <a:ext cx="236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Building The Setup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2631" y="1311614"/>
            <a:ext cx="928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5)   </a:t>
            </a:r>
            <a:r>
              <a:rPr lang="en-US" b="1" dirty="0">
                <a:solidFill>
                  <a:schemeClr val="bg1"/>
                </a:solidFill>
              </a:rPr>
              <a:t>Using </a:t>
            </a:r>
            <a:r>
              <a:rPr lang="en-US" b="1" dirty="0" err="1" smtClean="0">
                <a:solidFill>
                  <a:schemeClr val="bg1"/>
                </a:solidFill>
              </a:rPr>
              <a:t>offsetLeft</a:t>
            </a:r>
            <a:r>
              <a:rPr lang="en-US" b="1" dirty="0">
                <a:solidFill>
                  <a:schemeClr val="bg1"/>
                </a:solidFill>
              </a:rPr>
              <a:t> and </a:t>
            </a:r>
            <a:r>
              <a:rPr lang="en-US" b="1" dirty="0" err="1" smtClean="0">
                <a:solidFill>
                  <a:schemeClr val="bg1"/>
                </a:solidFill>
              </a:rPr>
              <a:t>offsetTop</a:t>
            </a:r>
            <a:r>
              <a:rPr lang="en-US" b="1" dirty="0" smtClean="0">
                <a:solidFill>
                  <a:schemeClr val="bg1"/>
                </a:solidFill>
              </a:rPr>
              <a:t> of the container we can get the distance of the 	outer container.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5958" y="2262455"/>
            <a:ext cx="106195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</a:t>
            </a:r>
            <a:r>
              <a:rPr lang="en-US" b="1" dirty="0" smtClean="0">
                <a:solidFill>
                  <a:schemeClr val="bg1"/>
                </a:solidFill>
              </a:rPr>
              <a:t>	var </a:t>
            </a:r>
            <a:r>
              <a:rPr lang="en-US" b="1" dirty="0" err="1">
                <a:solidFill>
                  <a:schemeClr val="bg1"/>
                </a:solidFill>
              </a:rPr>
              <a:t>left_width</a:t>
            </a:r>
            <a:r>
              <a:rPr lang="en-US" b="1" dirty="0">
                <a:solidFill>
                  <a:schemeClr val="bg1"/>
                </a:solidFill>
              </a:rPr>
              <a:t>= </a:t>
            </a:r>
            <a:r>
              <a:rPr lang="en-US" b="1" dirty="0" err="1">
                <a:solidFill>
                  <a:schemeClr val="bg1"/>
                </a:solidFill>
              </a:rPr>
              <a:t>document.getElementById</a:t>
            </a:r>
            <a:r>
              <a:rPr lang="en-US" b="1" dirty="0">
                <a:solidFill>
                  <a:schemeClr val="bg1"/>
                </a:solidFill>
              </a:rPr>
              <a:t>('</a:t>
            </a:r>
            <a:r>
              <a:rPr lang="en-US" b="1" dirty="0" err="1">
                <a:solidFill>
                  <a:schemeClr val="bg1"/>
                </a:solidFill>
              </a:rPr>
              <a:t>out_wrap</a:t>
            </a:r>
            <a:r>
              <a:rPr lang="en-US" b="1" dirty="0">
                <a:solidFill>
                  <a:schemeClr val="bg1"/>
                </a:solidFill>
              </a:rPr>
              <a:t>').</a:t>
            </a:r>
            <a:r>
              <a:rPr lang="en-US" b="1" dirty="0" err="1">
                <a:solidFill>
                  <a:schemeClr val="bg1"/>
                </a:solidFill>
              </a:rPr>
              <a:t>offsetLeft</a:t>
            </a:r>
            <a:r>
              <a:rPr lang="en-US" b="1" dirty="0" smtClean="0">
                <a:solidFill>
                  <a:schemeClr val="bg1"/>
                </a:solidFill>
              </a:rPr>
              <a:t>; //outer container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smtClean="0">
                <a:solidFill>
                  <a:schemeClr val="bg1"/>
                </a:solidFill>
              </a:rPr>
              <a:t>var </a:t>
            </a:r>
            <a:r>
              <a:rPr lang="en-US" b="1" dirty="0" err="1">
                <a:solidFill>
                  <a:schemeClr val="bg1"/>
                </a:solidFill>
              </a:rPr>
              <a:t>can_left</a:t>
            </a:r>
            <a:r>
              <a:rPr lang="en-US" b="1" dirty="0">
                <a:solidFill>
                  <a:schemeClr val="bg1"/>
                </a:solidFill>
              </a:rPr>
              <a:t>=</a:t>
            </a:r>
            <a:r>
              <a:rPr lang="en-US" b="1" dirty="0" err="1">
                <a:solidFill>
                  <a:schemeClr val="bg1"/>
                </a:solidFill>
              </a:rPr>
              <a:t>document.getElementById</a:t>
            </a:r>
            <a:r>
              <a:rPr lang="en-US" b="1" dirty="0">
                <a:solidFill>
                  <a:schemeClr val="bg1"/>
                </a:solidFill>
              </a:rPr>
              <a:t>('canvas').</a:t>
            </a:r>
            <a:r>
              <a:rPr lang="en-US" b="1" dirty="0" err="1">
                <a:solidFill>
                  <a:schemeClr val="bg1"/>
                </a:solidFill>
              </a:rPr>
              <a:t>offsetLeft</a:t>
            </a:r>
            <a:r>
              <a:rPr lang="en-US" b="1" dirty="0" smtClean="0">
                <a:solidFill>
                  <a:schemeClr val="bg1"/>
                </a:solidFill>
              </a:rPr>
              <a:t>; // canvas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			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smtClean="0">
                <a:solidFill>
                  <a:schemeClr val="bg1"/>
                </a:solidFill>
              </a:rPr>
              <a:t>var </a:t>
            </a:r>
            <a:r>
              <a:rPr lang="en-US" b="1" dirty="0" err="1">
                <a:solidFill>
                  <a:schemeClr val="bg1"/>
                </a:solidFill>
              </a:rPr>
              <a:t>top_height</a:t>
            </a:r>
            <a:r>
              <a:rPr lang="en-US" b="1" dirty="0">
                <a:solidFill>
                  <a:schemeClr val="bg1"/>
                </a:solidFill>
              </a:rPr>
              <a:t>=</a:t>
            </a:r>
            <a:r>
              <a:rPr lang="en-US" b="1" dirty="0" err="1">
                <a:solidFill>
                  <a:schemeClr val="bg1"/>
                </a:solidFill>
              </a:rPr>
              <a:t>document.getElementById</a:t>
            </a:r>
            <a:r>
              <a:rPr lang="en-US" b="1" dirty="0">
                <a:solidFill>
                  <a:schemeClr val="bg1"/>
                </a:solidFill>
              </a:rPr>
              <a:t>('</a:t>
            </a:r>
            <a:r>
              <a:rPr lang="en-US" b="1" dirty="0" err="1">
                <a:solidFill>
                  <a:schemeClr val="bg1"/>
                </a:solidFill>
              </a:rPr>
              <a:t>out_wrap</a:t>
            </a:r>
            <a:r>
              <a:rPr lang="en-US" b="1" dirty="0">
                <a:solidFill>
                  <a:schemeClr val="bg1"/>
                </a:solidFill>
              </a:rPr>
              <a:t>').</a:t>
            </a:r>
            <a:r>
              <a:rPr lang="en-US" b="1" dirty="0" err="1">
                <a:solidFill>
                  <a:schemeClr val="bg1"/>
                </a:solidFill>
              </a:rPr>
              <a:t>offsetTop</a:t>
            </a:r>
            <a:r>
              <a:rPr lang="en-US" b="1" dirty="0" smtClean="0">
                <a:solidFill>
                  <a:schemeClr val="bg1"/>
                </a:solidFill>
              </a:rPr>
              <a:t>; //outer container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smtClean="0">
                <a:solidFill>
                  <a:schemeClr val="bg1"/>
                </a:solidFill>
              </a:rPr>
              <a:t>var </a:t>
            </a:r>
            <a:r>
              <a:rPr lang="en-US" b="1" dirty="0" err="1">
                <a:solidFill>
                  <a:schemeClr val="bg1"/>
                </a:solidFill>
              </a:rPr>
              <a:t>can_height</a:t>
            </a:r>
            <a:r>
              <a:rPr lang="en-US" b="1" dirty="0">
                <a:solidFill>
                  <a:schemeClr val="bg1"/>
                </a:solidFill>
              </a:rPr>
              <a:t>=</a:t>
            </a:r>
            <a:r>
              <a:rPr lang="en-US" b="1" dirty="0" err="1">
                <a:solidFill>
                  <a:schemeClr val="bg1"/>
                </a:solidFill>
              </a:rPr>
              <a:t>document.getElementById</a:t>
            </a:r>
            <a:r>
              <a:rPr lang="en-US" b="1" dirty="0">
                <a:solidFill>
                  <a:schemeClr val="bg1"/>
                </a:solidFill>
              </a:rPr>
              <a:t>('canvas').</a:t>
            </a:r>
            <a:r>
              <a:rPr lang="en-US" b="1" dirty="0" err="1">
                <a:solidFill>
                  <a:schemeClr val="bg1"/>
                </a:solidFill>
              </a:rPr>
              <a:t>offsetTop</a:t>
            </a:r>
            <a:r>
              <a:rPr lang="en-US" b="1" dirty="0" smtClean="0">
                <a:solidFill>
                  <a:schemeClr val="bg1"/>
                </a:solidFill>
              </a:rPr>
              <a:t>;  //canvas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324" y="4044293"/>
            <a:ext cx="7010400" cy="231420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3305908" y="4958862"/>
            <a:ext cx="328246" cy="11723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90092" y="4958862"/>
            <a:ext cx="679939" cy="574430"/>
          </a:xfrm>
          <a:prstGeom prst="straightConnector1">
            <a:avLst/>
          </a:prstGeom>
          <a:ln>
            <a:solidFill>
              <a:srgbClr val="C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44969" y="5533292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Left width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634154" y="5656402"/>
            <a:ext cx="16800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15154" y="5433627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Can left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105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5958" y="104436"/>
            <a:ext cx="98668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Game Development Using HTML5 and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avaScript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3802" y="767715"/>
            <a:ext cx="236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Building The Setup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2631" y="1311614"/>
            <a:ext cx="699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6</a:t>
            </a:r>
            <a:r>
              <a:rPr lang="en-US" b="1" dirty="0" smtClean="0">
                <a:solidFill>
                  <a:schemeClr val="bg1"/>
                </a:solidFill>
              </a:rPr>
              <a:t>)  Now we have to calculate the effective width and height.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89992" y="2776182"/>
            <a:ext cx="52167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var </a:t>
            </a:r>
            <a:r>
              <a:rPr lang="en-US" b="1" dirty="0" err="1" smtClean="0">
                <a:solidFill>
                  <a:schemeClr val="bg1"/>
                </a:solidFill>
              </a:rPr>
              <a:t>total_left</a:t>
            </a:r>
            <a:r>
              <a:rPr lang="en-US" b="1" dirty="0" smtClean="0">
                <a:solidFill>
                  <a:schemeClr val="bg1"/>
                </a:solidFill>
              </a:rPr>
              <a:t>=X1-(</a:t>
            </a:r>
            <a:r>
              <a:rPr lang="en-US" b="1" dirty="0" err="1">
                <a:solidFill>
                  <a:schemeClr val="bg1"/>
                </a:solidFill>
              </a:rPr>
              <a:t>left_width+can_left</a:t>
            </a:r>
            <a:r>
              <a:rPr lang="en-US" b="1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var </a:t>
            </a:r>
            <a:r>
              <a:rPr lang="en-US" b="1" dirty="0" err="1" smtClean="0">
                <a:solidFill>
                  <a:schemeClr val="bg1"/>
                </a:solidFill>
              </a:rPr>
              <a:t>total_height</a:t>
            </a:r>
            <a:r>
              <a:rPr lang="en-US" b="1" dirty="0" smtClean="0">
                <a:solidFill>
                  <a:schemeClr val="bg1"/>
                </a:solidFill>
              </a:rPr>
              <a:t>=Y1-(</a:t>
            </a:r>
            <a:r>
              <a:rPr lang="en-US" b="1" dirty="0" err="1" smtClean="0">
                <a:solidFill>
                  <a:schemeClr val="bg1"/>
                </a:solidFill>
              </a:rPr>
              <a:t>top_height+can_height</a:t>
            </a:r>
            <a:r>
              <a:rPr lang="en-US" b="1" dirty="0" smtClean="0">
                <a:solidFill>
                  <a:schemeClr val="bg1"/>
                </a:solidFill>
              </a:rPr>
              <a:t>);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0399" y="1956236"/>
            <a:ext cx="23797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var X1 = </a:t>
            </a:r>
            <a:r>
              <a:rPr lang="en-US" b="1" dirty="0" err="1">
                <a:solidFill>
                  <a:schemeClr val="bg1"/>
                </a:solidFill>
              </a:rPr>
              <a:t>e.clientX</a:t>
            </a:r>
            <a:r>
              <a:rPr lang="en-US" b="1" dirty="0">
                <a:solidFill>
                  <a:schemeClr val="bg1"/>
                </a:solidFill>
              </a:rPr>
              <a:t>;  </a:t>
            </a:r>
          </a:p>
          <a:p>
            <a:r>
              <a:rPr lang="en-US" b="1" dirty="0">
                <a:solidFill>
                  <a:schemeClr val="bg1"/>
                </a:solidFill>
              </a:rPr>
              <a:t>var Y1= </a:t>
            </a:r>
            <a:r>
              <a:rPr lang="en-US" b="1" dirty="0" err="1">
                <a:solidFill>
                  <a:schemeClr val="bg1"/>
                </a:solidFill>
              </a:rPr>
              <a:t>e.clientY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992" y="3786385"/>
            <a:ext cx="7010400" cy="231420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3200399" y="5216769"/>
            <a:ext cx="1793632" cy="35169"/>
          </a:xfrm>
          <a:prstGeom prst="straightConnector1">
            <a:avLst/>
          </a:prstGeom>
          <a:ln>
            <a:solidFill>
              <a:srgbClr val="C00000">
                <a:alpha val="6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98376" y="4185138"/>
            <a:ext cx="0" cy="867508"/>
          </a:xfrm>
          <a:prstGeom prst="straightConnector1">
            <a:avLst/>
          </a:prstGeom>
          <a:ln>
            <a:solidFill>
              <a:srgbClr val="C00000">
                <a:alpha val="6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07761" y="4970548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total left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2208" y="4394638"/>
            <a:ext cx="903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t</a:t>
            </a:r>
            <a:r>
              <a:rPr lang="en-US" sz="1000" b="1" dirty="0" smtClean="0">
                <a:solidFill>
                  <a:schemeClr val="bg1"/>
                </a:solidFill>
              </a:rPr>
              <a:t>otal height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816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5958" y="104436"/>
            <a:ext cx="98668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Game Development Using HTML5 and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avaScript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3802" y="767715"/>
            <a:ext cx="236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Building The Setup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0276" y="1616399"/>
            <a:ext cx="887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1) </a:t>
            </a:r>
            <a:r>
              <a:rPr lang="en-US" b="1" dirty="0">
                <a:solidFill>
                  <a:schemeClr val="bg1"/>
                </a:solidFill>
              </a:rPr>
              <a:t>Now we need to check if the event fire was on the ball or on the container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758" y="2237792"/>
            <a:ext cx="3314700" cy="180975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5216770" y="3142667"/>
            <a:ext cx="632590" cy="843179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60452" y="3770473"/>
            <a:ext cx="445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X,Y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061057" y="3142667"/>
            <a:ext cx="796943" cy="843179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54615" y="3739695"/>
            <a:ext cx="1458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total left,</a:t>
            </a:r>
            <a:r>
              <a:rPr lang="en-US" sz="1000" b="1" dirty="0">
                <a:solidFill>
                  <a:schemeClr val="bg1"/>
                </a:solidFill>
              </a:rPr>
              <a:t> total height</a:t>
            </a:r>
          </a:p>
          <a:p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39684" y="4459834"/>
            <a:ext cx="955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</a:t>
            </a:r>
            <a:r>
              <a:rPr lang="en-US" b="1" dirty="0" smtClean="0">
                <a:solidFill>
                  <a:schemeClr val="bg1"/>
                </a:solidFill>
              </a:rPr>
              <a:t>) Now we need to check if the event fire was on the ball or on the container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9683" y="5081227"/>
            <a:ext cx="1024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3) </a:t>
            </a:r>
            <a:r>
              <a:rPr lang="en-US" b="1" dirty="0" err="1" smtClean="0">
                <a:solidFill>
                  <a:schemeClr val="bg1"/>
                </a:solidFill>
              </a:rPr>
              <a:t>Xnew</a:t>
            </a:r>
            <a:r>
              <a:rPr lang="en-US" b="1" dirty="0" smtClean="0">
                <a:solidFill>
                  <a:schemeClr val="bg1"/>
                </a:solidFill>
              </a:rPr>
              <a:t>= </a:t>
            </a:r>
            <a:r>
              <a:rPr lang="en-US" b="1" dirty="0" err="1" smtClean="0">
                <a:solidFill>
                  <a:schemeClr val="bg1"/>
                </a:solidFill>
              </a:rPr>
              <a:t>total_left</a:t>
            </a:r>
            <a:r>
              <a:rPr lang="en-US" b="1" dirty="0" smtClean="0">
                <a:solidFill>
                  <a:schemeClr val="bg1"/>
                </a:solidFill>
              </a:rPr>
              <a:t>-x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</a:rPr>
              <a:t>Ynew</a:t>
            </a:r>
            <a:r>
              <a:rPr lang="en-US" b="1" dirty="0" smtClean="0">
                <a:solidFill>
                  <a:schemeClr val="bg1"/>
                </a:solidFill>
              </a:rPr>
              <a:t>=</a:t>
            </a:r>
            <a:r>
              <a:rPr lang="en-US" b="1" dirty="0" err="1" smtClean="0">
                <a:solidFill>
                  <a:schemeClr val="bg1"/>
                </a:solidFill>
              </a:rPr>
              <a:t>total_height</a:t>
            </a:r>
            <a:r>
              <a:rPr lang="en-US" b="1" dirty="0" smtClean="0">
                <a:solidFill>
                  <a:schemeClr val="bg1"/>
                </a:solidFill>
              </a:rPr>
              <a:t>-y. this co-ordinate will lie somewhere in the circle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10496" y="5632893"/>
            <a:ext cx="10077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4) var </a:t>
            </a:r>
            <a:r>
              <a:rPr lang="en-US" b="1" dirty="0">
                <a:solidFill>
                  <a:schemeClr val="bg1"/>
                </a:solidFill>
              </a:rPr>
              <a:t>distance=</a:t>
            </a:r>
            <a:r>
              <a:rPr lang="en-US" b="1" dirty="0" err="1">
                <a:solidFill>
                  <a:schemeClr val="bg1"/>
                </a:solidFill>
              </a:rPr>
              <a:t>Math.sqrt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Math.pow</a:t>
            </a:r>
            <a:r>
              <a:rPr lang="en-US" b="1" dirty="0">
                <a:solidFill>
                  <a:schemeClr val="bg1"/>
                </a:solidFill>
              </a:rPr>
              <a:t>((</a:t>
            </a:r>
            <a:r>
              <a:rPr lang="en-US" b="1" dirty="0" err="1">
                <a:solidFill>
                  <a:schemeClr val="bg1"/>
                </a:solidFill>
              </a:rPr>
              <a:t>total_left</a:t>
            </a:r>
            <a:r>
              <a:rPr lang="en-US" b="1" dirty="0">
                <a:solidFill>
                  <a:schemeClr val="bg1"/>
                </a:solidFill>
              </a:rPr>
              <a:t>-x),2)+</a:t>
            </a:r>
            <a:r>
              <a:rPr lang="en-US" b="1" dirty="0" err="1">
                <a:solidFill>
                  <a:schemeClr val="bg1"/>
                </a:solidFill>
              </a:rPr>
              <a:t>Math.pow</a:t>
            </a:r>
            <a:r>
              <a:rPr lang="en-US" b="1" dirty="0">
                <a:solidFill>
                  <a:schemeClr val="bg1"/>
                </a:solidFill>
              </a:rPr>
              <a:t>((</a:t>
            </a:r>
            <a:r>
              <a:rPr lang="en-US" b="1" dirty="0" err="1">
                <a:solidFill>
                  <a:schemeClr val="bg1"/>
                </a:solidFill>
              </a:rPr>
              <a:t>total_height</a:t>
            </a:r>
            <a:r>
              <a:rPr lang="en-US" b="1" dirty="0">
                <a:solidFill>
                  <a:schemeClr val="bg1"/>
                </a:solidFill>
              </a:rPr>
              <a:t>-y),2));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4076" y="1120647"/>
            <a:ext cx="484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7</a:t>
            </a:r>
            <a:r>
              <a:rPr lang="en-US" b="1" dirty="0" smtClean="0">
                <a:solidFill>
                  <a:schemeClr val="bg1"/>
                </a:solidFill>
              </a:rPr>
              <a:t>) Setting up the equation of the circle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94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5958" y="104436"/>
            <a:ext cx="98668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Game Development Using HTML5 and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avaScript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3802" y="767715"/>
            <a:ext cx="236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Building The Setup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4076" y="1144093"/>
            <a:ext cx="661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5) Framing the logic to find if the ball has been hit or not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02523" y="17858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if(distance&lt;=</a:t>
            </a:r>
            <a:r>
              <a:rPr lang="en-US" b="1" dirty="0" err="1" smtClean="0">
                <a:solidFill>
                  <a:schemeClr val="bg1"/>
                </a:solidFill>
              </a:rPr>
              <a:t>circle.r</a:t>
            </a:r>
            <a:r>
              <a:rPr lang="en-US" b="1" dirty="0" smtClean="0">
                <a:solidFill>
                  <a:schemeClr val="bg1"/>
                </a:solidFill>
              </a:rPr>
              <a:t>) // an hit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else // an miss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4686" y="2610032"/>
            <a:ext cx="9738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If the effective distance is less that the length of the radius of that circle , it means co-ordinates of the click event is somewhere within the circle.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5958" y="4728109"/>
            <a:ext cx="94120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var canvas=</a:t>
            </a:r>
            <a:r>
              <a:rPr lang="en-US" b="1" dirty="0" err="1">
                <a:solidFill>
                  <a:schemeClr val="bg1"/>
                </a:solidFill>
              </a:rPr>
              <a:t>document.getElementById</a:t>
            </a:r>
            <a:r>
              <a:rPr lang="en-US" b="1" dirty="0">
                <a:solidFill>
                  <a:schemeClr val="bg1"/>
                </a:solidFill>
              </a:rPr>
              <a:t>('canvas</a:t>
            </a:r>
            <a:r>
              <a:rPr lang="en-US" b="1" dirty="0" smtClean="0">
                <a:solidFill>
                  <a:schemeClr val="bg1"/>
                </a:solidFill>
              </a:rPr>
              <a:t>'); </a:t>
            </a:r>
            <a:r>
              <a:rPr lang="en-US" b="1" dirty="0" smtClean="0">
                <a:solidFill>
                  <a:srgbClr val="C00000"/>
                </a:solidFill>
              </a:rPr>
              <a:t>//getting the canvas id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canvas.addEventListener</a:t>
            </a:r>
            <a:r>
              <a:rPr lang="en-US" b="1" dirty="0">
                <a:solidFill>
                  <a:schemeClr val="bg1"/>
                </a:solidFill>
              </a:rPr>
              <a:t>("click", function(e</a:t>
            </a:r>
            <a:r>
              <a:rPr lang="en-US" b="1" dirty="0" smtClean="0">
                <a:solidFill>
                  <a:schemeClr val="bg1"/>
                </a:solidFill>
              </a:rPr>
              <a:t>){ </a:t>
            </a:r>
            <a:r>
              <a:rPr lang="en-US" b="1" dirty="0" smtClean="0">
                <a:solidFill>
                  <a:srgbClr val="C00000"/>
                </a:solidFill>
              </a:rPr>
              <a:t>// registering on-click event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	</a:t>
            </a:r>
            <a:r>
              <a:rPr lang="en-US" b="1" dirty="0" err="1">
                <a:solidFill>
                  <a:schemeClr val="bg1"/>
                </a:solidFill>
              </a:rPr>
              <a:t>countHit</a:t>
            </a:r>
            <a:r>
              <a:rPr lang="en-US" b="1" dirty="0">
                <a:solidFill>
                  <a:schemeClr val="bg1"/>
                </a:solidFill>
              </a:rPr>
              <a:t>(e)</a:t>
            </a:r>
          </a:p>
          <a:p>
            <a:r>
              <a:rPr lang="en-US" b="1" dirty="0">
                <a:solidFill>
                  <a:schemeClr val="bg1"/>
                </a:solidFill>
              </a:rPr>
              <a:t>		}, false);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075" y="3492861"/>
            <a:ext cx="10734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6)    The final task is to register the on-click event on canvas , which means whenever there is a 	click on canvas or that container fire an event by calling function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96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3926" y="152562"/>
            <a:ext cx="98668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Game Development Using HTML5 and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avaScript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5663" y="1179095"/>
            <a:ext cx="158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Prerequisites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59241" y="2374049"/>
            <a:ext cx="107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2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 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9241" y="1868905"/>
            <a:ext cx="173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1) JavaScript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188" y="2935885"/>
            <a:ext cx="7240253" cy="36574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95662" y="3834064"/>
            <a:ext cx="2153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Game will look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11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5958" y="104436"/>
            <a:ext cx="98668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Game Development Using HTML5 and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avaScript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3802" y="767715"/>
            <a:ext cx="236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Building The Setup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077" y="1120647"/>
            <a:ext cx="272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8</a:t>
            </a:r>
            <a:r>
              <a:rPr lang="en-US" b="1" dirty="0" smtClean="0">
                <a:solidFill>
                  <a:schemeClr val="bg1"/>
                </a:solidFill>
              </a:rPr>
              <a:t>) Setting up the timer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6525" y="1769016"/>
            <a:ext cx="1160584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		</a:t>
            </a:r>
            <a:r>
              <a:rPr lang="en-US" b="1" dirty="0" smtClean="0">
                <a:solidFill>
                  <a:schemeClr val="bg1"/>
                </a:solidFill>
              </a:rPr>
              <a:t>function </a:t>
            </a:r>
            <a:r>
              <a:rPr lang="en-US" b="1" dirty="0" err="1">
                <a:solidFill>
                  <a:schemeClr val="bg1"/>
                </a:solidFill>
              </a:rPr>
              <a:t>showTime</a:t>
            </a:r>
            <a:r>
              <a:rPr lang="en-US" b="1" dirty="0">
                <a:solidFill>
                  <a:schemeClr val="bg1"/>
                </a:solidFill>
              </a:rPr>
              <a:t>(time)	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</a:rPr>
              <a:t>			{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				</a:t>
            </a:r>
            <a:r>
              <a:rPr lang="en-US" b="1" dirty="0" smtClean="0">
                <a:solidFill>
                  <a:schemeClr val="bg1"/>
                </a:solidFill>
              </a:rPr>
              <a:t>time=time-1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  <a:p>
            <a:r>
              <a:rPr lang="en-US" b="1" dirty="0">
                <a:solidFill>
                  <a:schemeClr val="bg1"/>
                </a:solidFill>
              </a:rPr>
              <a:t>						</a:t>
            </a:r>
            <a:r>
              <a:rPr lang="en-US" b="1" dirty="0" err="1">
                <a:solidFill>
                  <a:schemeClr val="bg1"/>
                </a:solidFill>
              </a:rPr>
              <a:t>document.getElementById</a:t>
            </a:r>
            <a:r>
              <a:rPr lang="en-US" b="1" dirty="0">
                <a:solidFill>
                  <a:schemeClr val="bg1"/>
                </a:solidFill>
              </a:rPr>
              <a:t>("timer").</a:t>
            </a:r>
            <a:r>
              <a:rPr lang="en-US" b="1" dirty="0" err="1">
                <a:solidFill>
                  <a:schemeClr val="bg1"/>
                </a:solidFill>
              </a:rPr>
              <a:t>innerHTML</a:t>
            </a:r>
            <a:r>
              <a:rPr lang="en-US" b="1" dirty="0">
                <a:solidFill>
                  <a:schemeClr val="bg1"/>
                </a:solidFill>
              </a:rPr>
              <a:t>=time</a:t>
            </a:r>
            <a:r>
              <a:rPr lang="en-US" b="1" dirty="0" smtClean="0">
                <a:solidFill>
                  <a:schemeClr val="bg1"/>
                </a:solidFill>
              </a:rPr>
              <a:t>; // setting the value in html 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					if(time==0)</a:t>
            </a:r>
          </a:p>
          <a:p>
            <a:r>
              <a:rPr lang="en-US" b="1" dirty="0">
                <a:solidFill>
                  <a:schemeClr val="bg1"/>
                </a:solidFill>
              </a:rPr>
              <a:t>							{</a:t>
            </a:r>
          </a:p>
          <a:p>
            <a:r>
              <a:rPr lang="en-US" b="1" dirty="0">
                <a:solidFill>
                  <a:schemeClr val="bg1"/>
                </a:solidFill>
              </a:rPr>
              <a:t>								</a:t>
            </a:r>
            <a:r>
              <a:rPr lang="en-US" b="1" dirty="0" err="1">
                <a:solidFill>
                  <a:schemeClr val="bg1"/>
                </a:solidFill>
              </a:rPr>
              <a:t>GameOver</a:t>
            </a:r>
            <a:r>
              <a:rPr lang="en-US" b="1" dirty="0" smtClean="0">
                <a:solidFill>
                  <a:schemeClr val="bg1"/>
                </a:solidFill>
              </a:rPr>
              <a:t>(); // stopping the game time is zero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					}</a:t>
            </a:r>
          </a:p>
          <a:p>
            <a:r>
              <a:rPr lang="en-US" b="1" dirty="0">
                <a:solidFill>
                  <a:schemeClr val="bg1"/>
                </a:solidFill>
              </a:rPr>
              <a:t>							else</a:t>
            </a:r>
          </a:p>
          <a:p>
            <a:r>
              <a:rPr lang="en-US" b="1" dirty="0">
                <a:solidFill>
                  <a:schemeClr val="bg1"/>
                </a:solidFill>
              </a:rPr>
              <a:t>							{</a:t>
            </a:r>
          </a:p>
          <a:p>
            <a:r>
              <a:rPr lang="en-US" b="1" dirty="0">
                <a:solidFill>
                  <a:schemeClr val="bg1"/>
                </a:solidFill>
              </a:rPr>
              <a:t>								 </a:t>
            </a:r>
            <a:r>
              <a:rPr lang="en-US" b="1" dirty="0" err="1">
                <a:solidFill>
                  <a:schemeClr val="bg1"/>
                </a:solidFill>
              </a:rPr>
              <a:t>looptime</a:t>
            </a:r>
            <a:r>
              <a:rPr lang="en-US" b="1" dirty="0">
                <a:solidFill>
                  <a:schemeClr val="bg1"/>
                </a:solidFill>
              </a:rPr>
              <a:t>=</a:t>
            </a:r>
            <a:r>
              <a:rPr lang="en-US" b="1" dirty="0" err="1">
                <a:solidFill>
                  <a:schemeClr val="bg1"/>
                </a:solidFill>
              </a:rPr>
              <a:t>setTimeout</a:t>
            </a:r>
            <a:r>
              <a:rPr lang="en-US" b="1" dirty="0">
                <a:solidFill>
                  <a:schemeClr val="bg1"/>
                </a:solidFill>
              </a:rPr>
              <a:t>('</a:t>
            </a:r>
            <a:r>
              <a:rPr lang="en-US" b="1" dirty="0" err="1">
                <a:solidFill>
                  <a:schemeClr val="bg1"/>
                </a:solidFill>
              </a:rPr>
              <a:t>showTime</a:t>
            </a:r>
            <a:r>
              <a:rPr lang="en-US" b="1" dirty="0">
                <a:solidFill>
                  <a:schemeClr val="bg1"/>
                </a:solidFill>
              </a:rPr>
              <a:t>('+time+')',1000</a:t>
            </a:r>
            <a:r>
              <a:rPr lang="en-US" b="1" dirty="0" smtClean="0">
                <a:solidFill>
                  <a:schemeClr val="bg1"/>
                </a:solidFill>
              </a:rPr>
              <a:t>); //recursively calling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					</a:t>
            </a:r>
            <a:r>
              <a:rPr lang="en-US" b="1" dirty="0" smtClean="0">
                <a:solidFill>
                  <a:schemeClr val="bg1"/>
                </a:solidFill>
              </a:rPr>
              <a:t>}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		</a:t>
            </a:r>
            <a:r>
              <a:rPr lang="en-US" b="1" dirty="0" smtClean="0">
                <a:solidFill>
                  <a:schemeClr val="bg1"/>
                </a:solidFill>
              </a:rPr>
              <a:t>}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471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5958" y="104436"/>
            <a:ext cx="98668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Game Development Using HTML5 and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avaScript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3802" y="767715"/>
            <a:ext cx="236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Building The Setup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077" y="1120647"/>
            <a:ext cx="248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9</a:t>
            </a:r>
            <a:r>
              <a:rPr lang="en-US" b="1" dirty="0" smtClean="0">
                <a:solidFill>
                  <a:schemeClr val="bg1"/>
                </a:solidFill>
              </a:rPr>
              <a:t>) Starting the Game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8029" y="1740767"/>
            <a:ext cx="77489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function </a:t>
            </a:r>
            <a:r>
              <a:rPr lang="en-US" b="1" dirty="0" err="1">
                <a:solidFill>
                  <a:schemeClr val="bg1"/>
                </a:solidFill>
              </a:rPr>
              <a:t>GameStart</a:t>
            </a:r>
            <a:r>
              <a:rPr lang="en-US" b="1" dirty="0">
                <a:solidFill>
                  <a:schemeClr val="bg1"/>
                </a:solidFill>
              </a:rPr>
              <a:t>(){</a:t>
            </a:r>
          </a:p>
          <a:p>
            <a:r>
              <a:rPr lang="en-US" b="1" dirty="0">
                <a:solidFill>
                  <a:schemeClr val="bg1"/>
                </a:solidFill>
              </a:rPr>
              <a:t>					</a:t>
            </a:r>
            <a:r>
              <a:rPr lang="en-US" b="1" dirty="0" smtClean="0">
                <a:solidFill>
                  <a:schemeClr val="bg1"/>
                </a:solidFill>
              </a:rPr>
              <a:t>	draw(</a:t>
            </a:r>
            <a:r>
              <a:rPr lang="en-US" b="1" dirty="0" err="1" smtClean="0">
                <a:solidFill>
                  <a:schemeClr val="bg1"/>
                </a:solidFill>
              </a:rPr>
              <a:t>circle.x,circle.y</a:t>
            </a:r>
            <a:r>
              <a:rPr lang="en-US" b="1" dirty="0" smtClean="0">
                <a:solidFill>
                  <a:schemeClr val="bg1"/>
                </a:solidFill>
              </a:rPr>
              <a:t>); // all logic to draw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				</a:t>
            </a:r>
            <a:r>
              <a:rPr lang="en-US" b="1" dirty="0" err="1">
                <a:solidFill>
                  <a:schemeClr val="bg1"/>
                </a:solidFill>
              </a:rPr>
              <a:t>showTime</a:t>
            </a:r>
            <a:r>
              <a:rPr lang="en-US" b="1" dirty="0">
                <a:solidFill>
                  <a:schemeClr val="bg1"/>
                </a:solidFill>
              </a:rPr>
              <a:t>(30</a:t>
            </a:r>
            <a:r>
              <a:rPr lang="en-US" b="1" dirty="0" smtClean="0">
                <a:solidFill>
                  <a:schemeClr val="bg1"/>
                </a:solidFill>
              </a:rPr>
              <a:t>); //saw in last slide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			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8568" y="3623320"/>
            <a:ext cx="293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10</a:t>
            </a:r>
            <a:r>
              <a:rPr lang="en-US" b="1" dirty="0" smtClean="0">
                <a:solidFill>
                  <a:schemeClr val="bg1"/>
                </a:solidFill>
              </a:rPr>
              <a:t>) Stopping  the Game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35569" y="419727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function </a:t>
            </a:r>
            <a:r>
              <a:rPr lang="en-US" b="1" dirty="0" err="1">
                <a:solidFill>
                  <a:schemeClr val="bg1"/>
                </a:solidFill>
              </a:rPr>
              <a:t>GameOver</a:t>
            </a:r>
            <a:r>
              <a:rPr lang="en-US" b="1" dirty="0" smtClean="0">
                <a:solidFill>
                  <a:schemeClr val="bg1"/>
                </a:solidFill>
              </a:rPr>
              <a:t>(){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		</a:t>
            </a:r>
          </a:p>
          <a:p>
            <a:r>
              <a:rPr lang="en-US" b="1" dirty="0">
                <a:solidFill>
                  <a:schemeClr val="bg1"/>
                </a:solidFill>
              </a:rPr>
              <a:t>					</a:t>
            </a:r>
            <a:r>
              <a:rPr lang="en-US" b="1" dirty="0" smtClean="0">
                <a:solidFill>
                  <a:schemeClr val="bg1"/>
                </a:solidFill>
              </a:rPr>
              <a:t>	</a:t>
            </a:r>
            <a:r>
              <a:rPr lang="en-US" b="1" dirty="0" err="1" smtClean="0">
                <a:solidFill>
                  <a:schemeClr val="bg1"/>
                </a:solidFill>
              </a:rPr>
              <a:t>clearTimeout</a:t>
            </a:r>
            <a:r>
              <a:rPr lang="en-US" b="1" dirty="0" smtClean="0">
                <a:solidFill>
                  <a:schemeClr val="bg1"/>
                </a:solidFill>
              </a:rPr>
              <a:t>(</a:t>
            </a:r>
            <a:r>
              <a:rPr lang="en-US" b="1" dirty="0" err="1" smtClean="0">
                <a:solidFill>
                  <a:schemeClr val="bg1"/>
                </a:solidFill>
              </a:rPr>
              <a:t>looptime</a:t>
            </a:r>
            <a:r>
              <a:rPr lang="en-US" b="1" dirty="0">
                <a:solidFill>
                  <a:schemeClr val="bg1"/>
                </a:solidFill>
              </a:rPr>
              <a:t>);</a:t>
            </a:r>
          </a:p>
          <a:p>
            <a:r>
              <a:rPr lang="en-US" b="1" dirty="0">
                <a:solidFill>
                  <a:schemeClr val="bg1"/>
                </a:solidFill>
              </a:rPr>
              <a:t>						</a:t>
            </a:r>
            <a:r>
              <a:rPr lang="en-US" b="1" dirty="0" err="1">
                <a:solidFill>
                  <a:schemeClr val="bg1"/>
                </a:solidFill>
              </a:rPr>
              <a:t>clearTimeout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loopdraw</a:t>
            </a:r>
            <a:r>
              <a:rPr lang="en-US" b="1" dirty="0" smtClean="0">
                <a:solidFill>
                  <a:schemeClr val="bg1"/>
                </a:solidFill>
              </a:rPr>
              <a:t>);</a:t>
            </a:r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				}</a:t>
            </a:r>
          </a:p>
        </p:txBody>
      </p:sp>
    </p:spTree>
    <p:extLst>
      <p:ext uri="{BB962C8B-B14F-4D97-AF65-F5344CB8AC3E}">
        <p14:creationId xmlns:p14="http://schemas.microsoft.com/office/powerpoint/2010/main" val="1662861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5958" y="104436"/>
            <a:ext cx="98668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Game Development Using HTML5 and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avaScript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1483" y="1106905"/>
            <a:ext cx="558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What All </a:t>
            </a:r>
            <a:r>
              <a:rPr lang="en-US" b="1" dirty="0">
                <a:solidFill>
                  <a:srgbClr val="C00000"/>
                </a:solidFill>
              </a:rPr>
              <a:t>T</a:t>
            </a:r>
            <a:r>
              <a:rPr lang="en-US" b="1" dirty="0" smtClean="0">
                <a:solidFill>
                  <a:srgbClr val="C00000"/>
                </a:solidFill>
              </a:rPr>
              <a:t>hings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b="1" dirty="0" smtClean="0">
                <a:solidFill>
                  <a:srgbClr val="C00000"/>
                </a:solidFill>
              </a:rPr>
              <a:t>re Required to </a:t>
            </a:r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b="1" dirty="0" smtClean="0">
                <a:solidFill>
                  <a:srgbClr val="C00000"/>
                </a:solidFill>
              </a:rPr>
              <a:t>evelop Game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8552" y="2322095"/>
            <a:ext cx="344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b="1" dirty="0" smtClean="0">
                <a:solidFill>
                  <a:schemeClr val="bg1"/>
                </a:solidFill>
              </a:rPr>
              <a:t>Learning Canvas in HTML5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0428" y="3109121"/>
            <a:ext cx="550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1.1) How to draw shapes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1.2) How to animate shape using JavaScript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8552" y="4483768"/>
            <a:ext cx="5273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2)  </a:t>
            </a:r>
            <a:r>
              <a:rPr lang="en-US" b="1" dirty="0">
                <a:solidFill>
                  <a:schemeClr val="bg1"/>
                </a:solidFill>
              </a:rPr>
              <a:t>Working with event handling in JavaScript</a:t>
            </a:r>
          </a:p>
          <a:p>
            <a:pPr marL="342900" indent="-342900">
              <a:buAutoNum type="arabicParenR"/>
            </a:pPr>
            <a:endParaRPr lang="en-US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924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5958" y="104436"/>
            <a:ext cx="98668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Game Development Using HTML5 and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avaScript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7036" y="1094874"/>
            <a:ext cx="391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Understanding Canvas in HTML5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30968" y="1876926"/>
            <a:ext cx="1061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1) Canvas is a Container or an area in webpage where we can draw shapes and animate 	them using JavaScript.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0967" y="2835442"/>
            <a:ext cx="777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2) 	&lt;canvas id="canvas" width="800px" height="400px"&gt;&lt;/canvas&gt;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0967" y="3610437"/>
            <a:ext cx="77724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3) </a:t>
            </a:r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&lt;html&gt;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&lt;</a:t>
            </a:r>
            <a:r>
              <a:rPr lang="en-US" b="1" dirty="0">
                <a:solidFill>
                  <a:schemeClr val="bg1"/>
                </a:solidFill>
              </a:rPr>
              <a:t>body&gt;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	&lt;div class="wrapper"&gt;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smtClean="0">
                <a:solidFill>
                  <a:schemeClr val="bg1"/>
                </a:solidFill>
              </a:rPr>
              <a:t>&lt;</a:t>
            </a:r>
            <a:r>
              <a:rPr lang="en-US" b="1" dirty="0">
                <a:solidFill>
                  <a:schemeClr val="bg1"/>
                </a:solidFill>
              </a:rPr>
              <a:t>canvas id="canvas" width="400" height="300"&gt;&lt;/canvas&gt;</a:t>
            </a:r>
          </a:p>
          <a:p>
            <a:r>
              <a:rPr lang="en-US" b="1" dirty="0">
                <a:solidFill>
                  <a:schemeClr val="bg1"/>
                </a:solidFill>
              </a:rPr>
              <a:t>	&lt;/div&gt;	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&lt;/body&gt;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&lt;/html&gt;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43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5958" y="104436"/>
            <a:ext cx="98668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Game Development Using HTML5 and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avaScript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24205" y="813520"/>
            <a:ext cx="365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How To </a:t>
            </a:r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b="1" dirty="0" smtClean="0">
                <a:solidFill>
                  <a:srgbClr val="C00000"/>
                </a:solidFill>
              </a:rPr>
              <a:t>raw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b="1" dirty="0" smtClean="0">
                <a:solidFill>
                  <a:srgbClr val="C00000"/>
                </a:solidFill>
              </a:rPr>
              <a:t>hapes in Canvas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5755" y="1688123"/>
            <a:ext cx="300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1) Getting the Canvas id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3779" y="2193394"/>
            <a:ext cx="613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var </a:t>
            </a:r>
            <a:r>
              <a:rPr lang="en-US" b="1" dirty="0">
                <a:solidFill>
                  <a:schemeClr val="bg1"/>
                </a:solidFill>
              </a:rPr>
              <a:t>canvas = </a:t>
            </a:r>
            <a:r>
              <a:rPr lang="en-US" b="1" dirty="0" err="1">
                <a:solidFill>
                  <a:schemeClr val="bg1"/>
                </a:solidFill>
              </a:rPr>
              <a:t>document.getElementById</a:t>
            </a:r>
            <a:r>
              <a:rPr lang="en-US" b="1" dirty="0">
                <a:solidFill>
                  <a:schemeClr val="bg1"/>
                </a:solidFill>
              </a:rPr>
              <a:t>("canvas</a:t>
            </a:r>
            <a:r>
              <a:rPr lang="en-US" b="1" dirty="0" smtClean="0">
                <a:solidFill>
                  <a:schemeClr val="bg1"/>
                </a:solidFill>
              </a:rPr>
              <a:t>");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5755" y="2698665"/>
            <a:ext cx="465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r>
              <a:rPr lang="en-US" b="1" dirty="0" smtClean="0">
                <a:solidFill>
                  <a:srgbClr val="C00000"/>
                </a:solidFill>
              </a:rPr>
              <a:t>) Getting the 2D context of the Canvas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3779" y="3203936"/>
            <a:ext cx="405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var </a:t>
            </a:r>
            <a:r>
              <a:rPr lang="en-US" b="1" dirty="0" err="1">
                <a:solidFill>
                  <a:schemeClr val="bg1"/>
                </a:solidFill>
              </a:rPr>
              <a:t>ctx</a:t>
            </a:r>
            <a:r>
              <a:rPr lang="en-US" b="1" dirty="0">
                <a:solidFill>
                  <a:schemeClr val="bg1"/>
                </a:solidFill>
              </a:rPr>
              <a:t> = </a:t>
            </a:r>
            <a:r>
              <a:rPr lang="en-US" b="1" dirty="0" err="1">
                <a:solidFill>
                  <a:schemeClr val="bg1"/>
                </a:solidFill>
              </a:rPr>
              <a:t>canvas.getContext</a:t>
            </a:r>
            <a:r>
              <a:rPr lang="en-US" b="1" dirty="0">
                <a:solidFill>
                  <a:schemeClr val="bg1"/>
                </a:solidFill>
              </a:rPr>
              <a:t>("2d</a:t>
            </a:r>
            <a:r>
              <a:rPr lang="en-US" b="1" dirty="0" smtClean="0">
                <a:solidFill>
                  <a:schemeClr val="bg1"/>
                </a:solidFill>
              </a:rPr>
              <a:t>");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28703" y="3709207"/>
            <a:ext cx="353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3) Drawing shapes in Canvas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6178" y="5042078"/>
            <a:ext cx="3706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ctx.moveTo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(0,0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); // (x1,y1)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ctx.lineTo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(200,100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);//(x2,y2)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ctx.stroke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36179" y="4273038"/>
            <a:ext cx="306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Drawing a line in Canvas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30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5958" y="104436"/>
            <a:ext cx="98668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Game Development Using HTML5 and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avaScript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7742" y="825243"/>
            <a:ext cx="600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How To Animate Shape in Canvas using JavaScript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98086" y="1617785"/>
            <a:ext cx="928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Problem Statement: We will draw a ball and move it horizontally in the canvas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4025" y="2546359"/>
            <a:ext cx="313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1) Drawing Ball in Canvas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8087" y="3105601"/>
            <a:ext cx="459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We need to draw an arc to draw a ball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6046" y="3664843"/>
            <a:ext cx="83761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 err="1">
                <a:solidFill>
                  <a:schemeClr val="bg1"/>
                </a:solidFill>
              </a:rPr>
              <a:t>ctx.beginPath</a:t>
            </a:r>
            <a:r>
              <a:rPr lang="en-US" b="1" dirty="0" smtClean="0">
                <a:solidFill>
                  <a:schemeClr val="bg1"/>
                </a:solidFill>
              </a:rPr>
              <a:t>(); // to start drawing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	</a:t>
            </a:r>
            <a:r>
              <a:rPr lang="en-US" b="1" dirty="0" err="1" smtClean="0">
                <a:solidFill>
                  <a:schemeClr val="bg1"/>
                </a:solidFill>
              </a:rPr>
              <a:t>ctx</a:t>
            </a:r>
            <a:r>
              <a:rPr lang="en-US" b="1" dirty="0">
                <a:solidFill>
                  <a:schemeClr val="bg1"/>
                </a:solidFill>
              </a:rPr>
              <a:t>. arc(x, y, radius, </a:t>
            </a:r>
            <a:r>
              <a:rPr lang="en-US" b="1" dirty="0" err="1">
                <a:solidFill>
                  <a:schemeClr val="bg1"/>
                </a:solidFill>
              </a:rPr>
              <a:t>startAngle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endAngle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counterClockwise</a:t>
            </a:r>
            <a:r>
              <a:rPr lang="en-US" b="1" dirty="0" smtClean="0">
                <a:solidFill>
                  <a:schemeClr val="bg1"/>
                </a:solidFill>
              </a:rPr>
              <a:t>); // arc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 smtClean="0">
                <a:solidFill>
                  <a:schemeClr val="bg1"/>
                </a:solidFill>
              </a:rPr>
              <a:t>ctx.fillStyle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= "#0095DD</a:t>
            </a:r>
            <a:r>
              <a:rPr lang="en-US" b="1" dirty="0" smtClean="0">
                <a:solidFill>
                  <a:schemeClr val="bg1"/>
                </a:solidFill>
              </a:rPr>
              <a:t>"; // giving color 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 smtClean="0">
                <a:solidFill>
                  <a:schemeClr val="bg1"/>
                </a:solidFill>
              </a:rPr>
              <a:t>ctx.fill</a:t>
            </a:r>
            <a:r>
              <a:rPr lang="en-US" b="1" dirty="0" smtClean="0">
                <a:solidFill>
                  <a:schemeClr val="bg1"/>
                </a:solidFill>
              </a:rPr>
              <a:t>(); // filling the color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	</a:t>
            </a:r>
            <a:r>
              <a:rPr lang="en-US" b="1" dirty="0" err="1" smtClean="0">
                <a:solidFill>
                  <a:schemeClr val="bg1"/>
                </a:solidFill>
              </a:rPr>
              <a:t>ctx.closePath</a:t>
            </a:r>
            <a:r>
              <a:rPr lang="en-US" b="1" dirty="0" smtClean="0">
                <a:solidFill>
                  <a:schemeClr val="bg1"/>
                </a:solidFill>
              </a:rPr>
              <a:t>(); // closing the path , when the path begin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97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5958" y="104436"/>
            <a:ext cx="98668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Game Development Using HTML5 and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avaScript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7742" y="825243"/>
            <a:ext cx="600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How To Animate Shape in Canvas using JavaScript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98086" y="1617785"/>
            <a:ext cx="928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Problem Statement: We will draw a ball and move it horizontally in the canvas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4025" y="2499467"/>
            <a:ext cx="472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r>
              <a:rPr lang="en-US" b="1" dirty="0" smtClean="0">
                <a:solidFill>
                  <a:srgbClr val="C00000"/>
                </a:solidFill>
              </a:rPr>
              <a:t>) Moving the ball horizontally in Canvas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39108" y="3141785"/>
            <a:ext cx="694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To Move the ball we need to change the X , Y co-ordinates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39108" y="3808440"/>
            <a:ext cx="772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Then we have to re-draw the ball every time with new co-ordinates which makes it to move horizontally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77670" y="4863516"/>
            <a:ext cx="772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We will have a function call </a:t>
            </a:r>
            <a:r>
              <a:rPr lang="en-US" b="1" dirty="0" err="1" smtClean="0">
                <a:solidFill>
                  <a:schemeClr val="bg1"/>
                </a:solidFill>
              </a:rPr>
              <a:t>setTimeout</a:t>
            </a:r>
            <a:r>
              <a:rPr lang="en-US" b="1" dirty="0" smtClean="0">
                <a:solidFill>
                  <a:schemeClr val="bg1"/>
                </a:solidFill>
              </a:rPr>
              <a:t> we need to draw shape with new co-ordinates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97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5958" y="104436"/>
            <a:ext cx="98668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Game Development Using HTML5 and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avaScript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7742" y="825243"/>
            <a:ext cx="600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How To Animate Shape in Canvas using JavaScript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98086" y="1330607"/>
            <a:ext cx="928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Problem Statement: We will draw a ball and move it horizontally in the canvas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246" y="1835971"/>
            <a:ext cx="113831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		</a:t>
            </a:r>
            <a:r>
              <a:rPr lang="en-US" b="1" dirty="0">
                <a:solidFill>
                  <a:schemeClr val="bg1"/>
                </a:solidFill>
              </a:rPr>
              <a:t>	function </a:t>
            </a:r>
            <a:r>
              <a:rPr lang="en-US" b="1" dirty="0" err="1">
                <a:solidFill>
                  <a:schemeClr val="bg1"/>
                </a:solidFill>
              </a:rPr>
              <a:t>drawBall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x,y</a:t>
            </a:r>
            <a:r>
              <a:rPr lang="en-US" b="1" dirty="0">
                <a:solidFill>
                  <a:schemeClr val="bg1"/>
                </a:solidFill>
              </a:rPr>
              <a:t>) {</a:t>
            </a:r>
          </a:p>
          <a:p>
            <a:r>
              <a:rPr lang="en-US" b="1" dirty="0">
                <a:solidFill>
                  <a:schemeClr val="bg1"/>
                </a:solidFill>
              </a:rPr>
              <a:t>				</a:t>
            </a:r>
            <a:r>
              <a:rPr lang="en-US" b="1" dirty="0" err="1">
                <a:solidFill>
                  <a:schemeClr val="bg1"/>
                </a:solidFill>
              </a:rPr>
              <a:t>ctx.save</a:t>
            </a:r>
            <a:r>
              <a:rPr lang="en-US" b="1" dirty="0">
                <a:solidFill>
                  <a:schemeClr val="bg1"/>
                </a:solidFill>
              </a:rPr>
              <a:t>(); // it saves the previous context</a:t>
            </a:r>
          </a:p>
          <a:p>
            <a:r>
              <a:rPr lang="en-US" b="1" dirty="0">
                <a:solidFill>
                  <a:schemeClr val="bg1"/>
                </a:solidFill>
              </a:rPr>
              <a:t>				</a:t>
            </a:r>
            <a:r>
              <a:rPr lang="en-US" b="1" dirty="0" err="1">
                <a:solidFill>
                  <a:schemeClr val="bg1"/>
                </a:solidFill>
              </a:rPr>
              <a:t>ctx.clearRect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x,y,canvaswidth,canvasheight</a:t>
            </a:r>
            <a:r>
              <a:rPr lang="en-US" b="1" dirty="0">
                <a:solidFill>
                  <a:schemeClr val="bg1"/>
                </a:solidFill>
              </a:rPr>
              <a:t>); // clear </a:t>
            </a:r>
            <a:r>
              <a:rPr lang="en-US" b="1" dirty="0" err="1" smtClean="0">
                <a:solidFill>
                  <a:schemeClr val="bg1"/>
                </a:solidFill>
              </a:rPr>
              <a:t>aways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the </a:t>
            </a:r>
            <a:r>
              <a:rPr lang="en-US" b="1" dirty="0" smtClean="0">
                <a:solidFill>
                  <a:schemeClr val="bg1"/>
                </a:solidFill>
              </a:rPr>
              <a:t>old shape 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		//drawing new shape</a:t>
            </a:r>
          </a:p>
          <a:p>
            <a:r>
              <a:rPr lang="en-US" b="1" dirty="0">
                <a:solidFill>
                  <a:schemeClr val="bg1"/>
                </a:solidFill>
              </a:rPr>
              <a:t>				</a:t>
            </a:r>
            <a:r>
              <a:rPr lang="en-US" b="1" dirty="0" err="1">
                <a:solidFill>
                  <a:schemeClr val="bg1"/>
                </a:solidFill>
              </a:rPr>
              <a:t>ctx.beginPath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r>
              <a:rPr lang="en-US" b="1" dirty="0">
                <a:solidFill>
                  <a:schemeClr val="bg1"/>
                </a:solidFill>
              </a:rPr>
              <a:t>				ctx.arc(x, y, 10, 0, </a:t>
            </a:r>
            <a:r>
              <a:rPr lang="en-US" b="1" dirty="0" err="1">
                <a:solidFill>
                  <a:schemeClr val="bg1"/>
                </a:solidFill>
              </a:rPr>
              <a:t>Math.PI</a:t>
            </a:r>
            <a:r>
              <a:rPr lang="en-US" b="1" dirty="0">
                <a:solidFill>
                  <a:schemeClr val="bg1"/>
                </a:solidFill>
              </a:rPr>
              <a:t>*2);</a:t>
            </a:r>
          </a:p>
          <a:p>
            <a:r>
              <a:rPr lang="en-US" b="1" dirty="0">
                <a:solidFill>
                  <a:schemeClr val="bg1"/>
                </a:solidFill>
              </a:rPr>
              <a:t>				x=x+1</a:t>
            </a:r>
            <a:r>
              <a:rPr lang="en-US" b="1" dirty="0" smtClean="0">
                <a:solidFill>
                  <a:schemeClr val="bg1"/>
                </a:solidFill>
              </a:rPr>
              <a:t>; // increasing </a:t>
            </a:r>
            <a:r>
              <a:rPr lang="en-US" b="1" smtClean="0">
                <a:solidFill>
                  <a:schemeClr val="bg1"/>
                </a:solidFill>
              </a:rPr>
              <a:t>x co-ordinate by 1 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		</a:t>
            </a:r>
            <a:r>
              <a:rPr lang="en-US" b="1" dirty="0" err="1">
                <a:solidFill>
                  <a:schemeClr val="bg1"/>
                </a:solidFill>
              </a:rPr>
              <a:t>ctx.fillStyle</a:t>
            </a:r>
            <a:r>
              <a:rPr lang="en-US" b="1" dirty="0">
                <a:solidFill>
                  <a:schemeClr val="bg1"/>
                </a:solidFill>
              </a:rPr>
              <a:t> = "#0095DD";</a:t>
            </a:r>
          </a:p>
          <a:p>
            <a:r>
              <a:rPr lang="en-US" b="1" dirty="0">
                <a:solidFill>
                  <a:schemeClr val="bg1"/>
                </a:solidFill>
              </a:rPr>
              <a:t>				</a:t>
            </a:r>
            <a:r>
              <a:rPr lang="en-US" b="1" dirty="0" err="1">
                <a:solidFill>
                  <a:schemeClr val="bg1"/>
                </a:solidFill>
              </a:rPr>
              <a:t>ctx.fill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r>
              <a:rPr lang="en-US" b="1" dirty="0">
                <a:solidFill>
                  <a:schemeClr val="bg1"/>
                </a:solidFill>
              </a:rPr>
              <a:t>				</a:t>
            </a:r>
            <a:r>
              <a:rPr lang="en-US" b="1" dirty="0" err="1">
                <a:solidFill>
                  <a:schemeClr val="bg1"/>
                </a:solidFill>
              </a:rPr>
              <a:t>ctx.restore</a:t>
            </a:r>
            <a:r>
              <a:rPr lang="en-US" b="1" dirty="0" smtClean="0">
                <a:solidFill>
                  <a:schemeClr val="bg1"/>
                </a:solidFill>
              </a:rPr>
              <a:t>(); // it restores the new shape draw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		</a:t>
            </a:r>
            <a:r>
              <a:rPr lang="en-US" b="1" dirty="0" err="1">
                <a:solidFill>
                  <a:schemeClr val="bg1"/>
                </a:solidFill>
              </a:rPr>
              <a:t>loopdraw</a:t>
            </a:r>
            <a:r>
              <a:rPr lang="en-US" b="1" dirty="0">
                <a:solidFill>
                  <a:schemeClr val="bg1"/>
                </a:solidFill>
              </a:rPr>
              <a:t>=</a:t>
            </a:r>
            <a:r>
              <a:rPr lang="en-US" b="1" dirty="0" err="1">
                <a:solidFill>
                  <a:schemeClr val="bg1"/>
                </a:solidFill>
              </a:rPr>
              <a:t>setTimeout</a:t>
            </a:r>
            <a:r>
              <a:rPr lang="en-US" b="1" dirty="0">
                <a:solidFill>
                  <a:schemeClr val="bg1"/>
                </a:solidFill>
              </a:rPr>
              <a:t>('</a:t>
            </a:r>
            <a:r>
              <a:rPr lang="en-US" b="1" dirty="0" err="1">
                <a:solidFill>
                  <a:schemeClr val="bg1"/>
                </a:solidFill>
              </a:rPr>
              <a:t>drawBall</a:t>
            </a:r>
            <a:r>
              <a:rPr lang="en-US" b="1" dirty="0">
                <a:solidFill>
                  <a:schemeClr val="bg1"/>
                </a:solidFill>
              </a:rPr>
              <a:t>('+x+','+y+')',20</a:t>
            </a:r>
            <a:r>
              <a:rPr lang="en-US" b="1" dirty="0" smtClean="0">
                <a:solidFill>
                  <a:schemeClr val="bg1"/>
                </a:solidFill>
              </a:rPr>
              <a:t>); // recursive call to the function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	}</a:t>
            </a:r>
          </a:p>
        </p:txBody>
      </p:sp>
    </p:spTree>
    <p:extLst>
      <p:ext uri="{BB962C8B-B14F-4D97-AF65-F5344CB8AC3E}">
        <p14:creationId xmlns:p14="http://schemas.microsoft.com/office/powerpoint/2010/main" val="779498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5958" y="104436"/>
            <a:ext cx="98668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Game Development Using HTML5 and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avaScript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33803" y="860412"/>
            <a:ext cx="236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Building The Setup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1969" y="1400945"/>
            <a:ext cx="519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We wont dealing much with the design part.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185" y="1928013"/>
            <a:ext cx="827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Step 1: Creating the canvas in the html page with some width and height.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99139" y="2482011"/>
            <a:ext cx="7291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&lt;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canvas id="canvas" width="800px" height="400px"&gt;&lt;/canvas&gt;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8185" y="3036009"/>
            <a:ext cx="8065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Step 2: On click of start button , the game starts and on stop , the game 		stop. Hence creating two JavaScript function.    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1293" y="3851655"/>
            <a:ext cx="759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Step 3:  Our first objective will be drawing ball and animating them.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94338" y="4563663"/>
            <a:ext cx="606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3.1) In our game a ball will have following properties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94338" y="5228780"/>
            <a:ext cx="842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3.2</a:t>
            </a:r>
            <a:r>
              <a:rPr lang="en-US" b="1" dirty="0">
                <a:solidFill>
                  <a:schemeClr val="bg1"/>
                </a:solidFill>
              </a:rPr>
              <a:t>) {"x":30,"y":40,"r":15,"vx":1,"vy":2,"color":"red</a:t>
            </a:r>
            <a:r>
              <a:rPr lang="en-US" b="1" dirty="0" smtClean="0">
                <a:solidFill>
                  <a:schemeClr val="bg1"/>
                </a:solidFill>
              </a:rPr>
              <a:t>","</a:t>
            </a:r>
            <a:r>
              <a:rPr lang="en-US" b="1" dirty="0">
                <a:solidFill>
                  <a:schemeClr val="bg1"/>
                </a:solidFill>
              </a:rPr>
              <a:t>hitcount":1,"misscount":1}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94338" y="5940514"/>
            <a:ext cx="970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3.3)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b="1" dirty="0" smtClean="0">
                <a:solidFill>
                  <a:schemeClr val="bg1"/>
                </a:solidFill>
              </a:rPr>
              <a:t>o draw multiple ball we have to create array of ball with above properties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24534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1142</TotalTime>
  <Words>1203</Words>
  <Application>Microsoft Office PowerPoint</Application>
  <PresentationFormat>Widescreen</PresentationFormat>
  <Paragraphs>230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Mazumdar</dc:creator>
  <cp:lastModifiedBy>Alok Mazumdar</cp:lastModifiedBy>
  <cp:revision>519</cp:revision>
  <dcterms:created xsi:type="dcterms:W3CDTF">2016-09-06T06:10:00Z</dcterms:created>
  <dcterms:modified xsi:type="dcterms:W3CDTF">2016-10-31T14:18:00Z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1033-10.1.0.5674</vt:lpwstr>
  </property>
</Properties>
</file>