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509"/>
    <a:srgbClr val="FC52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-74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49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269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933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3496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30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286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719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01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49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13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64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28355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45290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151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09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18542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8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8175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1171978" y="872566"/>
            <a:ext cx="9298546" cy="644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8000"/>
                    </a:srgbClr>
                  </a:prstShdw>
                </a:effectLst>
                <a:latin typeface="Arial Black" pitchFamily="34" charset="0"/>
              </a:rPr>
              <a:t>Introduction To </a:t>
            </a:r>
            <a:r>
              <a:rPr lang="en-US" sz="3600" kern="10" dirty="0" smtClean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8000"/>
                    </a:srgbClr>
                  </a:prstShdw>
                </a:effectLst>
                <a:latin typeface="Arial Black" pitchFamily="34" charset="0"/>
              </a:rPr>
              <a:t>jQuery</a:t>
            </a:r>
            <a:endParaRPr lang="en-US" sz="3600" kern="10" dirty="0">
              <a:ln w="12700">
                <a:solidFill>
                  <a:srgbClr val="EAEAEA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8000"/>
                  </a:srgbClr>
                </a:prstShdw>
              </a:effectLst>
              <a:latin typeface="Arial Blac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1978" y="4029219"/>
            <a:ext cx="3728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Alok Mazumdar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events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2504783" y="977148"/>
            <a:ext cx="6284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Events are the action triggered in web page by Users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375733" y="1618592"/>
            <a:ext cx="2039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1. Mouse Events</a:t>
            </a:r>
            <a:endParaRPr lang="en-IN" b="1" i="1" dirty="0" smtClean="0">
              <a:solidFill>
                <a:srgbClr val="FF0000"/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682816" y="2157662"/>
            <a:ext cx="94847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Click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This event can be attached to any element tag. 											$(”p”).click(function()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	// function definition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});    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603201" y="3975091"/>
            <a:ext cx="113249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2. </a:t>
            </a:r>
            <a:r>
              <a:rPr lang="en-IN" b="1" dirty="0" smtClean="0">
                <a:solidFill>
                  <a:srgbClr val="FF0000"/>
                </a:solidFill>
              </a:rPr>
              <a:t>mouseenter() 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Events : When the mouse pointer </a:t>
            </a:r>
            <a:r>
              <a:rPr lang="en-IN" b="1" dirty="0" smtClean="0">
                <a:solidFill>
                  <a:srgbClr val="FF0000"/>
                </a:solidFill>
              </a:rPr>
              <a:t>enters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the registered html element(here p tag)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mouseenter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(function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{	// function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});    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8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events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375733" y="1127264"/>
            <a:ext cx="2039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1. Mouse Events</a:t>
            </a:r>
            <a:endParaRPr lang="en-IN" b="1" i="1" dirty="0" smtClean="0">
              <a:solidFill>
                <a:srgbClr val="FF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521315" y="1573085"/>
            <a:ext cx="113249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3</a:t>
            </a:r>
            <a:r>
              <a:rPr lang="en-IN" b="1" dirty="0" smtClean="0">
                <a:solidFill>
                  <a:srgbClr val="FF0000"/>
                </a:solidFill>
              </a:rPr>
              <a:t>. </a:t>
            </a:r>
            <a:r>
              <a:rPr lang="en-IN" b="1" dirty="0" smtClean="0">
                <a:solidFill>
                  <a:srgbClr val="FF0000"/>
                </a:solidFill>
              </a:rPr>
              <a:t>mouseleave()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pointer </a:t>
            </a:r>
            <a:r>
              <a:rPr lang="en-IN" b="1" dirty="0" smtClean="0">
                <a:solidFill>
                  <a:srgbClr val="FF0000"/>
                </a:solidFill>
              </a:rPr>
              <a:t>leaves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the registered html element(here p tag)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mouseleave(function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{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// function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550460" y="3049341"/>
            <a:ext cx="111320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4. </a:t>
            </a:r>
            <a:r>
              <a:rPr lang="en-IN" b="1" dirty="0" err="1" smtClean="0">
                <a:solidFill>
                  <a:srgbClr val="FF0000"/>
                </a:solidFill>
              </a:rPr>
              <a:t>mousedown</a:t>
            </a:r>
            <a:r>
              <a:rPr lang="en-IN" b="1" dirty="0" smtClean="0">
                <a:solidFill>
                  <a:srgbClr val="FF0000"/>
                </a:solidFill>
              </a:rPr>
              <a:t>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pointer is </a:t>
            </a:r>
            <a:r>
              <a:rPr lang="en-IN" b="1" dirty="0" smtClean="0">
                <a:solidFill>
                  <a:srgbClr val="FF0000"/>
                </a:solidFill>
              </a:rPr>
              <a:t>pressed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over the registered html element</a:t>
            </a:r>
          </a:p>
          <a:p>
            <a:pPr marL="342900" indent="-342900"/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mousedown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(function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{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// function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550460" y="4948654"/>
            <a:ext cx="111047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5</a:t>
            </a:r>
            <a:r>
              <a:rPr lang="en-IN" b="1" dirty="0" smtClean="0">
                <a:solidFill>
                  <a:srgbClr val="FF0000"/>
                </a:solidFill>
              </a:rPr>
              <a:t>. </a:t>
            </a:r>
            <a:r>
              <a:rPr lang="en-IN" b="1" dirty="0" err="1" smtClean="0">
                <a:solidFill>
                  <a:srgbClr val="FF0000"/>
                </a:solidFill>
              </a:rPr>
              <a:t>mouseup</a:t>
            </a:r>
            <a:r>
              <a:rPr lang="en-IN" b="1" dirty="0" smtClean="0">
                <a:solidFill>
                  <a:srgbClr val="FF0000"/>
                </a:solidFill>
              </a:rPr>
              <a:t>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pointer is </a:t>
            </a:r>
            <a:r>
              <a:rPr lang="en-IN" b="1" dirty="0" smtClean="0">
                <a:solidFill>
                  <a:srgbClr val="FF0000"/>
                </a:solidFill>
              </a:rPr>
              <a:t>released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over the registered html element</a:t>
            </a:r>
          </a:p>
          <a:p>
            <a:pPr marL="342900" indent="-342900"/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mouseup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(function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{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// function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/>
      <p:bldP spid="9" grpId="0" bldLvl="0"/>
      <p:bldP spid="10" grpId="0" bldLvl="0"/>
      <p:bldP spid="11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events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375733" y="1127264"/>
            <a:ext cx="2039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1. Mouse Events</a:t>
            </a:r>
            <a:endParaRPr lang="en-IN" b="1" i="1" dirty="0" smtClean="0">
              <a:solidFill>
                <a:srgbClr val="FF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521315" y="1573085"/>
            <a:ext cx="8458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6. focus</a:t>
            </a:r>
            <a:r>
              <a:rPr lang="en-IN" b="1" dirty="0" smtClean="0">
                <a:solidFill>
                  <a:srgbClr val="FF0000"/>
                </a:solidFill>
              </a:rPr>
              <a:t>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focus on input elements(form fields)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focus(function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{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// function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550460" y="3049341"/>
            <a:ext cx="101903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7</a:t>
            </a:r>
            <a:r>
              <a:rPr lang="en-IN" b="1" dirty="0" smtClean="0">
                <a:solidFill>
                  <a:srgbClr val="FF0000"/>
                </a:solidFill>
              </a:rPr>
              <a:t>. hover</a:t>
            </a:r>
            <a:r>
              <a:rPr lang="en-IN" b="1" dirty="0" smtClean="0">
                <a:solidFill>
                  <a:srgbClr val="FF0000"/>
                </a:solidFill>
              </a:rPr>
              <a:t>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This function is combination of both mouseenter and mouseleave </a:t>
            </a:r>
          </a:p>
          <a:p>
            <a:pPr marL="342900" indent="-342900"/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hover(function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{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// function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550460" y="4948654"/>
            <a:ext cx="101357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8</a:t>
            </a:r>
            <a:r>
              <a:rPr lang="en-IN" b="1" dirty="0" smtClean="0">
                <a:solidFill>
                  <a:srgbClr val="FF0000"/>
                </a:solidFill>
              </a:rPr>
              <a:t>.blur</a:t>
            </a:r>
            <a:r>
              <a:rPr lang="en-IN" b="1" dirty="0" smtClean="0">
                <a:solidFill>
                  <a:srgbClr val="FF0000"/>
                </a:solidFill>
              </a:rPr>
              <a:t>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loses focus</a:t>
            </a:r>
          </a:p>
          <a:p>
            <a:pPr marL="342900" indent="-342900"/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blur(function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{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// function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/>
      <p:bldP spid="9" grpId="0" bldLvl="0"/>
      <p:bldP spid="10" grpId="0" bldLvl="0"/>
      <p:bldP spid="11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409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00375" y="981075"/>
            <a:ext cx="6264275" cy="2460625"/>
          </a:xfrm>
        </p:spPr>
      </p:pic>
      <p:sp>
        <p:nvSpPr>
          <p:cNvPr id="4099" name="Rectangle 4098"/>
          <p:cNvSpPr>
            <a:spLocks noChangeArrowheads="1" noChangeShapeType="1" noTextEdit="1"/>
          </p:cNvSpPr>
          <p:nvPr/>
        </p:nvSpPr>
        <p:spPr bwMode="auto">
          <a:xfrm>
            <a:off x="2573338" y="260350"/>
            <a:ext cx="66913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The Three Important Language Of Web</a:t>
            </a:r>
          </a:p>
        </p:txBody>
      </p:sp>
      <p:sp>
        <p:nvSpPr>
          <p:cNvPr id="4100" name="Text Box 4099"/>
          <p:cNvSpPr txBox="1">
            <a:spLocks noChangeArrowheads="1"/>
          </p:cNvSpPr>
          <p:nvPr/>
        </p:nvSpPr>
        <p:spPr bwMode="auto">
          <a:xfrm>
            <a:off x="1730375" y="3730625"/>
            <a:ext cx="80994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HTML </a:t>
            </a:r>
            <a:r>
              <a:rPr lang="en-US" dirty="0">
                <a:latin typeface="Arial" panose="020B0604020202020204" pitchFamily="34" charset="0"/>
              </a:rPr>
              <a:t>:   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Its markup language which describes the content of webpage. How 	many paragraphs or div tags it has what are the contents of them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etc</a:t>
            </a:r>
            <a:endParaRPr 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Text Box 4100"/>
          <p:cNvSpPr txBox="1">
            <a:spLocks noChangeArrowheads="1"/>
          </p:cNvSpPr>
          <p:nvPr/>
        </p:nvSpPr>
        <p:spPr bwMode="auto">
          <a:xfrm>
            <a:off x="1679677" y="4581525"/>
            <a:ext cx="8101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CSS  </a:t>
            </a:r>
            <a:r>
              <a:rPr lang="en-US" dirty="0">
                <a:latin typeface="Arial" panose="020B0604020202020204" pitchFamily="34" charset="0"/>
              </a:rPr>
              <a:t>:   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Its style sheet language which describes the presentation or layout of 	webpage. What is color of text, width of div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tag,background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 color of 	div or body tag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etc</a:t>
            </a:r>
            <a:endParaRPr 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Text Box 4101"/>
          <p:cNvSpPr txBox="1">
            <a:spLocks noChangeArrowheads="1"/>
          </p:cNvSpPr>
          <p:nvPr/>
        </p:nvSpPr>
        <p:spPr bwMode="auto">
          <a:xfrm>
            <a:off x="1679677" y="5707063"/>
            <a:ext cx="8099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JavaScript  </a:t>
            </a:r>
            <a:r>
              <a:rPr lang="en-US" dirty="0">
                <a:latin typeface="Arial" panose="020B0604020202020204" pitchFamily="34" charset="0"/>
              </a:rPr>
              <a:t>:  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Its programming language which describes the 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behaviour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 of 	       webpage. What will happen when submit button is clicked, or a 	       page is load or unload</a:t>
            </a:r>
            <a:r>
              <a:rPr lang="en-US" dirty="0">
                <a:latin typeface="Arial" panose="020B0604020202020204" pitchFamily="34" charset="0"/>
              </a:rPr>
              <a:t> .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4542743"/>
      </p:ext>
    </p:extLst>
  </p:cSld>
  <p:clrMapOvr>
    <a:masterClrMapping/>
  </p:clrMapOvr>
  <p:transition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bldLvl="0"/>
      <p:bldP spid="4101" grpId="0" bldLvl="0"/>
      <p:bldP spid="410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193"/>
          <p:cNvSpPr>
            <a:spLocks noChangeArrowheads="1" noChangeShapeType="1" noTextEdit="1"/>
          </p:cNvSpPr>
          <p:nvPr/>
        </p:nvSpPr>
        <p:spPr bwMode="auto">
          <a:xfrm>
            <a:off x="3000375" y="54927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What Is </a:t>
            </a:r>
            <a:r>
              <a:rPr lang="en-US" sz="2400" kern="10" dirty="0" err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Javascript</a:t>
            </a:r>
            <a:r>
              <a:rPr lang="en-US" sz="2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? What Does it Do?</a:t>
            </a:r>
          </a:p>
        </p:txBody>
      </p:sp>
      <p:sp>
        <p:nvSpPr>
          <p:cNvPr id="8195" name="Text Box 8194"/>
          <p:cNvSpPr txBox="1">
            <a:spLocks noChangeArrowheads="1"/>
          </p:cNvSpPr>
          <p:nvPr/>
        </p:nvSpPr>
        <p:spPr bwMode="auto">
          <a:xfrm>
            <a:off x="1990725" y="1773238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 It is a programming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langauge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. Also known as scripting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langauge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 Box 8195"/>
          <p:cNvSpPr txBox="1">
            <a:spLocks noChangeArrowheads="1"/>
          </p:cNvSpPr>
          <p:nvPr/>
        </p:nvSpPr>
        <p:spPr bwMode="auto">
          <a:xfrm>
            <a:off x="3863975" y="1268413"/>
            <a:ext cx="3636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  <a:latin typeface="Arial" panose="020B0604020202020204" pitchFamily="34" charset="0"/>
              </a:rPr>
              <a:t>What Is JavaScript By Defination?</a:t>
            </a:r>
          </a:p>
        </p:txBody>
      </p:sp>
      <p:sp>
        <p:nvSpPr>
          <p:cNvPr id="8197" name="Text Box 8196"/>
          <p:cNvSpPr txBox="1">
            <a:spLocks noChangeArrowheads="1"/>
          </p:cNvSpPr>
          <p:nvPr/>
        </p:nvSpPr>
        <p:spPr bwMode="auto">
          <a:xfrm>
            <a:off x="1990725" y="2270125"/>
            <a:ext cx="83534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2. It is client side scripting langauge that runs on different application that is the      browser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Text Box 8197"/>
          <p:cNvSpPr txBox="1">
            <a:spLocks noChangeArrowheads="1"/>
          </p:cNvSpPr>
          <p:nvPr/>
        </p:nvSpPr>
        <p:spPr bwMode="auto">
          <a:xfrm>
            <a:off x="3648075" y="2990850"/>
            <a:ext cx="4284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  <a:latin typeface="Arial" panose="020B0604020202020204" pitchFamily="34" charset="0"/>
              </a:rPr>
              <a:t>What Is Client Side Scripting Language?</a:t>
            </a:r>
          </a:p>
        </p:txBody>
      </p:sp>
      <p:sp>
        <p:nvSpPr>
          <p:cNvPr id="8199" name="Rectangle 8198"/>
          <p:cNvSpPr>
            <a:spLocks noChangeArrowheads="1"/>
          </p:cNvSpPr>
          <p:nvPr/>
        </p:nvSpPr>
        <p:spPr bwMode="auto">
          <a:xfrm>
            <a:off x="2279650" y="3717925"/>
            <a:ext cx="3311525" cy="216058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en-US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sp>
        <p:nvSpPr>
          <p:cNvPr id="8200" name="Text Box 8199"/>
          <p:cNvSpPr txBox="1">
            <a:spLocks noChangeArrowheads="1"/>
          </p:cNvSpPr>
          <p:nvPr/>
        </p:nvSpPr>
        <p:spPr bwMode="auto">
          <a:xfrm>
            <a:off x="3132138" y="3822700"/>
            <a:ext cx="1666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Web Browser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1" name="Rectangle 8200"/>
          <p:cNvSpPr>
            <a:spLocks noChangeArrowheads="1"/>
          </p:cNvSpPr>
          <p:nvPr/>
        </p:nvSpPr>
        <p:spPr bwMode="auto">
          <a:xfrm>
            <a:off x="2424113" y="4189413"/>
            <a:ext cx="3025775" cy="13287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8202" name="Text Box 8201"/>
          <p:cNvSpPr txBox="1">
            <a:spLocks noChangeArrowheads="1"/>
          </p:cNvSpPr>
          <p:nvPr/>
        </p:nvSpPr>
        <p:spPr bwMode="auto">
          <a:xfrm>
            <a:off x="3287713" y="4294188"/>
            <a:ext cx="1223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Web Pages</a:t>
            </a:r>
          </a:p>
        </p:txBody>
      </p:sp>
      <p:sp>
        <p:nvSpPr>
          <p:cNvPr id="8203" name="Rectangle 8202"/>
          <p:cNvSpPr>
            <a:spLocks noChangeArrowheads="1"/>
          </p:cNvSpPr>
          <p:nvPr/>
        </p:nvSpPr>
        <p:spPr bwMode="auto">
          <a:xfrm>
            <a:off x="2855913" y="4665663"/>
            <a:ext cx="2160587" cy="49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8204" name="Text Box 8203"/>
          <p:cNvSpPr txBox="1">
            <a:spLocks noChangeArrowheads="1"/>
          </p:cNvSpPr>
          <p:nvPr/>
        </p:nvSpPr>
        <p:spPr bwMode="auto">
          <a:xfrm>
            <a:off x="3359150" y="4810125"/>
            <a:ext cx="1223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JavaScript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8205" name="Rectangle 8204"/>
          <p:cNvSpPr>
            <a:spLocks noChangeArrowheads="1"/>
          </p:cNvSpPr>
          <p:nvPr/>
        </p:nvSpPr>
        <p:spPr bwMode="auto">
          <a:xfrm>
            <a:off x="6024563" y="4254500"/>
            <a:ext cx="1655762" cy="1839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8206" name="Rectangle 8205"/>
          <p:cNvSpPr>
            <a:spLocks noChangeArrowheads="1"/>
          </p:cNvSpPr>
          <p:nvPr/>
        </p:nvSpPr>
        <p:spPr bwMode="auto">
          <a:xfrm>
            <a:off x="9120188" y="4254500"/>
            <a:ext cx="1081087" cy="147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8207" name="Text Box 8206"/>
          <p:cNvSpPr txBox="1">
            <a:spLocks noChangeArrowheads="1"/>
          </p:cNvSpPr>
          <p:nvPr/>
        </p:nvSpPr>
        <p:spPr bwMode="auto">
          <a:xfrm>
            <a:off x="6024563" y="3770313"/>
            <a:ext cx="1731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User Computer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8" name="Text Box 8207"/>
          <p:cNvSpPr txBox="1">
            <a:spLocks noChangeArrowheads="1"/>
          </p:cNvSpPr>
          <p:nvPr/>
        </p:nvSpPr>
        <p:spPr bwMode="auto">
          <a:xfrm>
            <a:off x="8955088" y="3783013"/>
            <a:ext cx="1384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Web Server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9" name="Arrow 81"/>
          <p:cNvSpPr>
            <a:spLocks noChangeShapeType="1"/>
          </p:cNvSpPr>
          <p:nvPr/>
        </p:nvSpPr>
        <p:spPr bwMode="auto">
          <a:xfrm>
            <a:off x="7756525" y="4810125"/>
            <a:ext cx="11985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10" name="Arrow 81"/>
          <p:cNvSpPr>
            <a:spLocks noChangeShapeType="1"/>
          </p:cNvSpPr>
          <p:nvPr/>
        </p:nvSpPr>
        <p:spPr bwMode="auto">
          <a:xfrm flipH="1">
            <a:off x="7758113" y="5160963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11" name="Rectangle 8210"/>
          <p:cNvSpPr>
            <a:spLocks noChangeArrowheads="1"/>
          </p:cNvSpPr>
          <p:nvPr/>
        </p:nvSpPr>
        <p:spPr bwMode="auto">
          <a:xfrm>
            <a:off x="6229350" y="4598988"/>
            <a:ext cx="1271588" cy="1135062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en-US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212" name="Rectangle 8211"/>
          <p:cNvSpPr>
            <a:spLocks noChangeArrowheads="1"/>
          </p:cNvSpPr>
          <p:nvPr/>
        </p:nvSpPr>
        <p:spPr bwMode="auto">
          <a:xfrm>
            <a:off x="6313488" y="4811713"/>
            <a:ext cx="1079500" cy="706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8213" name="Text Box 8212"/>
          <p:cNvSpPr txBox="1">
            <a:spLocks noChangeArrowheads="1"/>
          </p:cNvSpPr>
          <p:nvPr/>
        </p:nvSpPr>
        <p:spPr bwMode="auto">
          <a:xfrm>
            <a:off x="6242050" y="4594225"/>
            <a:ext cx="1260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Web Browser</a:t>
            </a:r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8214" name="Text Box 8213"/>
          <p:cNvSpPr txBox="1">
            <a:spLocks noChangeArrowheads="1"/>
          </p:cNvSpPr>
          <p:nvPr/>
        </p:nvSpPr>
        <p:spPr bwMode="auto">
          <a:xfrm>
            <a:off x="6386513" y="4900613"/>
            <a:ext cx="10080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>
                <a:latin typeface="Arial" panose="020B0604020202020204" pitchFamily="34" charset="0"/>
              </a:rPr>
              <a:t>HTML</a:t>
            </a:r>
          </a:p>
          <a:p>
            <a:r>
              <a:rPr lang="en-US" sz="900">
                <a:latin typeface="Arial" panose="020B0604020202020204" pitchFamily="34" charset="0"/>
              </a:rPr>
              <a:t>CSS</a:t>
            </a:r>
          </a:p>
          <a:p>
            <a:r>
              <a:rPr lang="en-US" sz="900">
                <a:latin typeface="Arial" panose="020B060402020202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xmlns="" val="360769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bldLvl="0"/>
      <p:bldP spid="8196" grpId="0" bldLvl="0"/>
      <p:bldP spid="8196" grpId="1" bldLvl="0"/>
      <p:bldP spid="8196" grpId="2" bldLvl="0"/>
      <p:bldP spid="8196" grpId="3" bldLvl="0"/>
      <p:bldP spid="8196" grpId="4" bldLvl="0"/>
      <p:bldP spid="8196" grpId="5" bldLvl="0"/>
      <p:bldP spid="8196" grpId="6" bldLvl="0"/>
      <p:bldP spid="8197" grpId="0" bldLvl="0"/>
      <p:bldP spid="8198" grpId="0" bldLvl="0"/>
      <p:bldP spid="8199" grpId="0" bldLvl="0" animBg="1"/>
      <p:bldP spid="8200" grpId="0" bldLvl="0"/>
      <p:bldP spid="8202" grpId="0" bldLvl="0"/>
      <p:bldP spid="8203" grpId="0" bldLvl="0" animBg="1"/>
      <p:bldP spid="8204" grpId="0" bldLvl="0"/>
      <p:bldP spid="8207" grpId="0" bldLvl="0"/>
      <p:bldP spid="8207" grpId="1" bldLvl="0"/>
      <p:bldP spid="8208" grpId="0" bldLvl="0"/>
      <p:bldP spid="8211" grpId="0" bldLvl="0"/>
      <p:bldP spid="8211" grpId="1" bldLvl="0"/>
      <p:bldP spid="8211" grpId="2" bldLvl="0"/>
      <p:bldP spid="8211" grpId="3" bldLvl="0"/>
      <p:bldP spid="8211" grpId="4" bldLvl="0"/>
      <p:bldP spid="8211" grpId="5" bldLvl="0"/>
      <p:bldP spid="8211" grpId="6" bldLvl="0"/>
      <p:bldP spid="8211" grpId="7" bldLvl="0"/>
      <p:bldP spid="8211" grpId="8" bldLvl="0"/>
      <p:bldP spid="8211" grpId="9" bldLvl="0"/>
      <p:bldP spid="8211" grpId="10" bldLvl="0"/>
      <p:bldP spid="8211" grpId="11" bldLvl="0" animBg="1"/>
      <p:bldP spid="8214" grpId="0" bldLvl="0"/>
      <p:bldP spid="8214" grpId="1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217"/>
          <p:cNvSpPr>
            <a:spLocks noChangeArrowheads="1" noChangeShapeType="1" noTextEdit="1"/>
          </p:cNvSpPr>
          <p:nvPr/>
        </p:nvSpPr>
        <p:spPr bwMode="auto">
          <a:xfrm>
            <a:off x="3000375" y="54927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What Is Javascript? What Does it Do?</a:t>
            </a:r>
          </a:p>
        </p:txBody>
      </p:sp>
      <p:sp>
        <p:nvSpPr>
          <p:cNvPr id="9219" name="Text Box 9218"/>
          <p:cNvSpPr txBox="1">
            <a:spLocks noChangeArrowheads="1"/>
          </p:cNvSpPr>
          <p:nvPr/>
        </p:nvSpPr>
        <p:spPr bwMode="auto">
          <a:xfrm>
            <a:off x="4414838" y="1268413"/>
            <a:ext cx="2328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  <a:latin typeface="Arial" panose="020B0604020202020204" pitchFamily="34" charset="0"/>
              </a:rPr>
              <a:t>What JavaScript Do?</a:t>
            </a:r>
          </a:p>
        </p:txBody>
      </p:sp>
      <p:sp>
        <p:nvSpPr>
          <p:cNvPr id="9220" name="Text Box 9219"/>
          <p:cNvSpPr txBox="1">
            <a:spLocks noChangeArrowheads="1"/>
          </p:cNvSpPr>
          <p:nvPr/>
        </p:nvSpPr>
        <p:spPr bwMode="auto">
          <a:xfrm>
            <a:off x="1990725" y="1773238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1  It makes webpage interactive 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Text Box 9220"/>
          <p:cNvSpPr txBox="1">
            <a:spLocks noChangeArrowheads="1"/>
          </p:cNvSpPr>
          <p:nvPr/>
        </p:nvSpPr>
        <p:spPr bwMode="auto">
          <a:xfrm>
            <a:off x="1990725" y="3711575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2. It is meant to manipulate webpages. 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222" name="Text Box 9221"/>
          <p:cNvSpPr txBox="1">
            <a:spLocks noChangeArrowheads="1"/>
          </p:cNvSpPr>
          <p:nvPr/>
        </p:nvSpPr>
        <p:spPr bwMode="auto">
          <a:xfrm>
            <a:off x="1990725" y="4510088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3 It makes exchange of data faster between client and server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Text Box 9222"/>
          <p:cNvSpPr txBox="1">
            <a:spLocks noChangeArrowheads="1"/>
          </p:cNvSpPr>
          <p:nvPr/>
        </p:nvSpPr>
        <p:spPr bwMode="auto">
          <a:xfrm>
            <a:off x="2117725" y="2270125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1  Form validation where user can give input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224" name="Text Box 9223"/>
          <p:cNvSpPr txBox="1">
            <a:spLocks noChangeArrowheads="1"/>
          </p:cNvSpPr>
          <p:nvPr/>
        </p:nvSpPr>
        <p:spPr bwMode="auto">
          <a:xfrm>
            <a:off x="2135188" y="2701925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2  All events like onclick(for button),mouseover(for mouse event) etc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62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mph" presetSubtype="0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autoRev="1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autoRev="1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autoRev="1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bldLvl="0"/>
      <p:bldP spid="9219" grpId="1" bldLvl="0"/>
      <p:bldP spid="9220" grpId="0" bldLvl="0"/>
      <p:bldP spid="9220" grpId="1" bldLvl="0"/>
      <p:bldP spid="9220" grpId="2" bldLvl="0"/>
      <p:bldP spid="9220" grpId="3" bldLvl="0"/>
      <p:bldP spid="9220" grpId="4" bldLvl="0"/>
      <p:bldP spid="9220" grpId="5" bldLvl="0"/>
      <p:bldP spid="9220" grpId="6" bldLvl="0"/>
      <p:bldP spid="9220" grpId="7" bldLvl="0"/>
      <p:bldP spid="9220" grpId="8" bldLvl="0"/>
      <p:bldP spid="9220" grpId="9" bldLvl="0"/>
      <p:bldP spid="9221" grpId="0" bldLvl="0"/>
      <p:bldP spid="9221" grpId="1" bldLvl="0"/>
      <p:bldP spid="9221" grpId="2" bldLvl="0"/>
      <p:bldP spid="9222" grpId="0" bldLvl="0"/>
      <p:bldP spid="9222" grpId="1" bldLvl="0"/>
      <p:bldP spid="9222" grpId="2" bldLvl="0"/>
      <p:bldP spid="9223" grpId="0" bldLvl="0"/>
      <p:bldP spid="9223" grpId="1" bldLvl="0"/>
      <p:bldP spid="9223" grpId="2" bldLvl="0"/>
      <p:bldP spid="9223" grpId="3" bldLvl="0"/>
      <p:bldP spid="9223" grpId="4" bldLvl="0"/>
      <p:bldP spid="922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3000375" y="54927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What </a:t>
            </a:r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Is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 Box 8194"/>
          <p:cNvSpPr txBox="1">
            <a:spLocks noChangeArrowheads="1"/>
          </p:cNvSpPr>
          <p:nvPr/>
        </p:nvSpPr>
        <p:spPr bwMode="auto">
          <a:xfrm>
            <a:off x="598652" y="1418392"/>
            <a:ext cx="6948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jQuery is a fast, small, and feature-rich </a:t>
            </a:r>
            <a:r>
              <a:rPr lang="en-IN" b="1" dirty="0" smtClean="0">
                <a:solidFill>
                  <a:srgbClr val="FF0000"/>
                </a:solidFill>
              </a:rPr>
              <a:t>JavaScript library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9363" y="2142698"/>
            <a:ext cx="240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  jQuery  helps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641870" y="2799091"/>
            <a:ext cx="9034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jQuery makes things like HTML document traversal and manipulation.</a:t>
            </a: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630496" y="3511049"/>
            <a:ext cx="2440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Event handling</a:t>
            </a: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644145" y="4097903"/>
            <a:ext cx="220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 Animations </a:t>
            </a: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673717" y="4741624"/>
            <a:ext cx="20012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5. Ajax </a:t>
            </a:r>
          </a:p>
        </p:txBody>
      </p:sp>
      <p:sp>
        <p:nvSpPr>
          <p:cNvPr id="12" name="Text Box 8194"/>
          <p:cNvSpPr txBox="1">
            <a:spLocks noChangeArrowheads="1"/>
          </p:cNvSpPr>
          <p:nvPr/>
        </p:nvSpPr>
        <p:spPr bwMode="auto">
          <a:xfrm>
            <a:off x="662342" y="5358047"/>
            <a:ext cx="266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6. CSS Manipulation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111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ldLvl="0"/>
      <p:bldP spid="8" grpId="0" bldLvl="0"/>
      <p:bldP spid="9" grpId="0" bldLvl="0"/>
      <p:bldP spid="10" grpId="0" bldLvl="0"/>
      <p:bldP spid="11" grpId="0" bldLvl="0"/>
      <p:bldP spid="1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399863" y="41279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How to start 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573630" y="1215950"/>
            <a:ext cx="11313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We can write jQuery in same way as JavaScript in both head and body section of html page</a:t>
            </a: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628220" y="2171301"/>
            <a:ext cx="110679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2.jQuery has single file , either we can download the file or use CDN file(content directory network) </a:t>
            </a: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644140" y="3074341"/>
            <a:ext cx="110679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Google CDN : 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&lt;head&gt;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	&lt;script </a:t>
            </a:r>
            <a:r>
              <a:rPr lang="en-US" b="1" dirty="0" err="1" smtClean="0">
                <a:solidFill>
                  <a:srgbClr val="C00000"/>
                </a:solidFill>
              </a:rPr>
              <a:t>src</a:t>
            </a:r>
            <a:r>
              <a:rPr lang="en-US" b="1" dirty="0" smtClean="0">
                <a:solidFill>
                  <a:srgbClr val="C00000"/>
                </a:solidFill>
              </a:rPr>
              <a:t>="https://ajax.googleapis.com/ajax/libs/jquery/3.1.1/jquery.min.js"&gt;&lt;/script&gt;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&lt;/head&gt;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646412" y="4891797"/>
            <a:ext cx="110679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 Microsoft CDN : 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&lt;head&gt;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&lt;script </a:t>
            </a:r>
            <a:r>
              <a:rPr lang="en-US" b="1" dirty="0" err="1" smtClean="0">
                <a:solidFill>
                  <a:srgbClr val="C00000"/>
                </a:solidFill>
              </a:rPr>
              <a:t>src</a:t>
            </a:r>
            <a:r>
              <a:rPr lang="en-US" b="1" dirty="0" smtClean="0">
                <a:solidFill>
                  <a:srgbClr val="C00000"/>
                </a:solidFill>
              </a:rPr>
              <a:t>="https://ajax.aspnetcdn.com/ajax/jQuery/jquery-3.1.1.min.js"&gt;&lt;/script&gt;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&lt;/head&gt;</a:t>
            </a:r>
            <a:endParaRPr lang="en-I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8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399863" y="41279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Basics of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 Box 8194"/>
          <p:cNvSpPr txBox="1">
            <a:spLocks noChangeArrowheads="1"/>
          </p:cNvSpPr>
          <p:nvPr/>
        </p:nvSpPr>
        <p:spPr bwMode="auto">
          <a:xfrm>
            <a:off x="573631" y="1215950"/>
            <a:ext cx="7655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1.jQuery first selects html elements and then perform action on it</a:t>
            </a: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589552" y="1955204"/>
            <a:ext cx="9264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2.jQuery first selects html elements using  “$” symbol  </a:t>
            </a:r>
            <a:r>
              <a:rPr lang="en-US" b="1" i="1" dirty="0" smtClean="0">
                <a:solidFill>
                  <a:srgbClr val="C00000"/>
                </a:solidFill>
              </a:rPr>
              <a:t>$(selector).action()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578176" y="2612580"/>
            <a:ext cx="6777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.jQuery or JavaScript works only once DOM is loaded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3378242" y="3256297"/>
            <a:ext cx="4360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What is  DOM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and how it is loaded </a:t>
            </a:r>
            <a:endParaRPr lang="en-IN" b="1" i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580448" y="3843177"/>
            <a:ext cx="5042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4.DOM stands for document object model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555425" y="4405018"/>
            <a:ext cx="72510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.When the page  is loaded completely then the DOM loads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557697" y="4994154"/>
            <a:ext cx="11411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6.To achieve the above objective jQuery has a ready function called document ready function   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2934683" y="5569634"/>
            <a:ext cx="4093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rgbClr val="C00000"/>
                </a:solidFill>
              </a:rPr>
              <a:t>$(document).ready(function(){</a:t>
            </a:r>
            <a:br>
              <a:rPr lang="en-IN" b="1" i="1" dirty="0" smtClean="0">
                <a:solidFill>
                  <a:srgbClr val="C00000"/>
                </a:solidFill>
              </a:rPr>
            </a:br>
            <a:r>
              <a:rPr lang="en-IN" b="1" i="1" dirty="0" smtClean="0">
                <a:solidFill>
                  <a:srgbClr val="C00000"/>
                </a:solidFill>
              </a:rPr>
              <a:t>         // jQuery code</a:t>
            </a:r>
            <a:r>
              <a:rPr lang="en-IN" b="1" i="1" dirty="0" smtClean="0">
                <a:solidFill>
                  <a:srgbClr val="C00000"/>
                </a:solidFill>
              </a:rPr>
              <a:t/>
            </a:r>
            <a:br>
              <a:rPr lang="en-IN" b="1" i="1" dirty="0" smtClean="0">
                <a:solidFill>
                  <a:srgbClr val="C00000"/>
                </a:solidFill>
              </a:rPr>
            </a:br>
            <a:r>
              <a:rPr lang="en-IN" b="1" i="1" dirty="0" smtClean="0">
                <a:solidFill>
                  <a:srgbClr val="C00000"/>
                </a:solidFill>
              </a:rPr>
              <a:t>});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ldLvl="0"/>
      <p:bldP spid="5" grpId="0" bldLvl="0"/>
      <p:bldP spid="6" grpId="0" bldLvl="0"/>
      <p:bldP spid="7" grpId="0" bldLvl="0"/>
      <p:bldP spid="8" grpId="0" bldLvl="0"/>
      <p:bldP spid="9" grpId="0" bldLvl="0"/>
      <p:bldP spid="10" grpId="0" bldLvl="0"/>
      <p:bldP spid="11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399863" y="41279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Understanding</a:t>
            </a:r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  </a:t>
            </a:r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3057524" y="1161357"/>
            <a:ext cx="55815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head&gt;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&lt;/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head&gt;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&lt;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body&gt;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&lt;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 id="para1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"&gt; I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Paragraph &lt;/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&lt;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div id="div1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"&gt; I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div &lt;/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div&gt;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&lt;/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body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&lt;/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html&gt;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580449" y="3843177"/>
            <a:ext cx="7403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jQuery works on selector , in above example “id” is an selector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569072" y="4541497"/>
            <a:ext cx="10171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To manipulate the id tag , first will select the tag $(“#para1).action , and perform action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584992" y="5294409"/>
            <a:ext cx="101717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Lets assume we have to change the content of para1 id , then </a:t>
            </a:r>
          </a:p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endParaRPr lang="en-IN" b="1" i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i="1" dirty="0" smtClean="0">
                <a:solidFill>
                  <a:srgbClr val="C00000"/>
                </a:solidFill>
              </a:rPr>
              <a:t>	</a:t>
            </a:r>
            <a:r>
              <a:rPr lang="en-IN" b="1" dirty="0" smtClean="0">
                <a:solidFill>
                  <a:srgbClr val="C00000"/>
                </a:solidFill>
              </a:rPr>
              <a:t>$(“#para1”).html(“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 am new paragraph”);</a:t>
            </a:r>
            <a:endParaRPr lang="en-I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7" grpId="0" bldLvl="0"/>
      <p:bldP spid="8" grpId="0" bldLvl="0"/>
      <p:bldP spid="9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ways of selecting elements using  </a:t>
            </a:r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375731" y="1045380"/>
            <a:ext cx="3322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1. Selecting  Elements  by ID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826096" y="1604944"/>
            <a:ext cx="7403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$(“#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myID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”); </a:t>
            </a:r>
            <a:r>
              <a:rPr lang="en-IN" b="1" dirty="0" smtClean="0">
                <a:solidFill>
                  <a:schemeClr val="bg1"/>
                </a:solidFill>
              </a:rPr>
              <a:t>// id tag must be unique , id tag are selected by “#”</a:t>
            </a:r>
            <a:endParaRPr lang="en-IN" b="1" dirty="0" smtClean="0">
              <a:solidFill>
                <a:schemeClr val="bg1"/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432594" y="2248676"/>
            <a:ext cx="4480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2</a:t>
            </a:r>
            <a:r>
              <a:rPr lang="en-IN" b="1" dirty="0" smtClean="0">
                <a:solidFill>
                  <a:srgbClr val="C00000"/>
                </a:solidFill>
              </a:rPr>
              <a:t>. Selecting  Elements  by Class Name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586854" y="2726335"/>
            <a:ext cx="11395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$(“.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myClass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”); </a:t>
            </a:r>
            <a:r>
              <a:rPr lang="en-IN" b="1" dirty="0" smtClean="0">
                <a:solidFill>
                  <a:schemeClr val="bg1"/>
                </a:solidFill>
              </a:rPr>
              <a:t>// </a:t>
            </a:r>
            <a:r>
              <a:rPr lang="en-IN" b="1" dirty="0" err="1" smtClean="0">
                <a:solidFill>
                  <a:schemeClr val="bg1"/>
                </a:solidFill>
              </a:rPr>
              <a:t>applys</a:t>
            </a:r>
            <a:r>
              <a:rPr lang="en-IN" b="1" dirty="0" smtClean="0">
                <a:solidFill>
                  <a:schemeClr val="bg1"/>
                </a:solidFill>
              </a:rPr>
              <a:t> to all elements which has same class name , class name are selected by “.”</a:t>
            </a:r>
            <a:endParaRPr lang="en-IN" b="1" dirty="0" smtClean="0">
              <a:solidFill>
                <a:schemeClr val="bg1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434868" y="3520189"/>
            <a:ext cx="6484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3. Selecting  Elements  by element(attribute) name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723333" y="4011500"/>
            <a:ext cx="94988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$(“p”) , $(“div”) , $(“h”) ,$(“input”)  selecting  all paragraphs , div tags , input tags </a:t>
            </a:r>
            <a:endParaRPr lang="en-IN" b="1" dirty="0" smtClean="0">
              <a:solidFill>
                <a:schemeClr val="bg1"/>
              </a:solidFill>
            </a:endParaRP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505381" y="4764410"/>
            <a:ext cx="8311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4</a:t>
            </a:r>
            <a:r>
              <a:rPr lang="en-IN" b="1" dirty="0" smtClean="0">
                <a:solidFill>
                  <a:srgbClr val="C00000"/>
                </a:solidFill>
              </a:rPr>
              <a:t>. Selecting  Elements with Comma separated list of selectors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2" name="Text Box 8194"/>
          <p:cNvSpPr txBox="1">
            <a:spLocks noChangeArrowheads="1"/>
          </p:cNvSpPr>
          <p:nvPr/>
        </p:nvSpPr>
        <p:spPr bwMode="auto">
          <a:xfrm>
            <a:off x="848437" y="5433141"/>
            <a:ext cx="94988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$(“p”, ”div”)  $(“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div.myClass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”, “#id”) // multiple selectors</a:t>
            </a:r>
            <a:endParaRPr lang="en-I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8" grpId="0" bldLvl="0"/>
      <p:bldP spid="9" grpId="0" bldLvl="0"/>
      <p:bldP spid="10" grpId="0" bldLvl="0"/>
      <p:bldP spid="11" grpId="0" bldLvl="0"/>
      <p:bldP spid="12" grpId="0" bldLvl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1396</TotalTime>
  <Words>673</Words>
  <Application>Microsoft Office PowerPoint</Application>
  <PresentationFormat>Custom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Mazumdar</dc:creator>
  <cp:lastModifiedBy>stiffler</cp:lastModifiedBy>
  <cp:revision>392</cp:revision>
  <dcterms:created xsi:type="dcterms:W3CDTF">2016-09-06T06:10:00Z</dcterms:created>
  <dcterms:modified xsi:type="dcterms:W3CDTF">2016-12-18T18:04:13Z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