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7509"/>
    <a:srgbClr val="FC52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9" autoAdjust="0"/>
    <p:restoredTop sz="94434" autoAdjust="0"/>
  </p:normalViewPr>
  <p:slideViewPr>
    <p:cSldViewPr snapToGrid="0">
      <p:cViewPr varScale="1">
        <p:scale>
          <a:sx n="65" d="100"/>
          <a:sy n="65" d="100"/>
        </p:scale>
        <p:origin x="66" y="4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99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69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334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4960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303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2866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199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15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9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13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6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283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529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513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66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854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89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755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rgbClr val="3596BF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 noChangeShapeType="1" noTextEdit="1"/>
          </p:cNvSpPr>
          <p:nvPr/>
        </p:nvSpPr>
        <p:spPr bwMode="auto">
          <a:xfrm>
            <a:off x="1171978" y="872566"/>
            <a:ext cx="9298546" cy="6445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12700">
                  <a:solidFill>
                    <a:srgbClr val="EAEAEA"/>
                  </a:solidFill>
                  <a:rou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prstShdw prst="shdw11">
                    <a:srgbClr val="C0C0C0">
                      <a:alpha val="78000"/>
                    </a:srgbClr>
                  </a:prstShdw>
                </a:effectLst>
                <a:latin typeface="Arial Black" pitchFamily="34" charset="0"/>
              </a:rPr>
              <a:t>Introduction </a:t>
            </a:r>
            <a:r>
              <a:rPr lang="en-US" sz="3600" kern="10" dirty="0" smtClean="0">
                <a:ln w="12700">
                  <a:solidFill>
                    <a:srgbClr val="EAEAEA"/>
                  </a:solidFill>
                  <a:rou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prstShdw prst="shdw11">
                    <a:srgbClr val="C0C0C0">
                      <a:alpha val="78000"/>
                    </a:srgbClr>
                  </a:prstShdw>
                </a:effectLst>
                <a:latin typeface="Arial Black" pitchFamily="34" charset="0"/>
              </a:rPr>
              <a:t>to </a:t>
            </a:r>
            <a:r>
              <a:rPr lang="en-US" sz="3600" kern="10" dirty="0" smtClean="0">
                <a:ln w="12700">
                  <a:solidFill>
                    <a:srgbClr val="EAEAEA"/>
                  </a:solidFill>
                  <a:rou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prstShdw prst="shdw11">
                    <a:srgbClr val="C0C0C0">
                      <a:alpha val="78000"/>
                    </a:srgbClr>
                  </a:prstShdw>
                </a:effectLst>
                <a:latin typeface="Arial Black" pitchFamily="34" charset="0"/>
              </a:rPr>
              <a:t>jQuery</a:t>
            </a:r>
            <a:endParaRPr lang="en-US" sz="3600" kern="10" dirty="0">
              <a:ln w="12700">
                <a:solidFill>
                  <a:srgbClr val="EAEAEA"/>
                </a:solidFill>
                <a:rou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prstShdw prst="shdw11">
                  <a:srgbClr val="C0C0C0">
                    <a:alpha val="78000"/>
                  </a:srgbClr>
                </a:prstShdw>
              </a:effectLst>
              <a:latin typeface="Arial Black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1978" y="4029219"/>
            <a:ext cx="297231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Alok </a:t>
            </a:r>
            <a:r>
              <a:rPr 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Mazumdar</a:t>
            </a:r>
            <a:endParaRPr lang="en-US" sz="2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 noChangeShapeType="1" noTextEdit="1"/>
          </p:cNvSpPr>
          <p:nvPr/>
        </p:nvSpPr>
        <p:spPr bwMode="auto">
          <a:xfrm>
            <a:off x="2033516" y="262667"/>
            <a:ext cx="7629099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248"/>
              </a:avLst>
            </a:prstTxWarp>
          </a:bodyPr>
          <a:lstStyle/>
          <a:p>
            <a:pPr algn="ctr"/>
            <a:r>
              <a:rPr lang="en-US" sz="2400" kern="10" dirty="0" smtClean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prstShdw prst="shdw11">
                    <a:srgbClr val="C0C0C0">
                      <a:alpha val="75000"/>
                    </a:srgbClr>
                  </a:prstShdw>
                </a:effectLst>
                <a:latin typeface="Arial Black" panose="020B0A04020102020204" pitchFamily="34" charset="0"/>
              </a:rPr>
              <a:t>Different events in jQuery</a:t>
            </a:r>
            <a:endParaRPr lang="en-US" sz="2400" kern="10" dirty="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prstShdw prst="shdw11">
                  <a:srgbClr val="C0C0C0">
                    <a:alpha val="75000"/>
                  </a:srgbClr>
                </a:prst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Text Box 8194"/>
          <p:cNvSpPr txBox="1">
            <a:spLocks noChangeArrowheads="1"/>
          </p:cNvSpPr>
          <p:nvPr/>
        </p:nvSpPr>
        <p:spPr bwMode="auto">
          <a:xfrm>
            <a:off x="2504783" y="977148"/>
            <a:ext cx="62843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</a:t>
            </a:r>
            <a:r>
              <a:rPr lang="en-IN" b="1" dirty="0" smtClean="0">
                <a:solidFill>
                  <a:srgbClr val="C00000"/>
                </a:solidFill>
              </a:rPr>
              <a:t>Events are the action triggered in web page by Users</a:t>
            </a:r>
            <a:endParaRPr lang="en-IN" b="1" i="1" dirty="0" smtClean="0">
              <a:solidFill>
                <a:srgbClr val="C00000"/>
              </a:solidFill>
            </a:endParaRPr>
          </a:p>
        </p:txBody>
      </p:sp>
      <p:sp>
        <p:nvSpPr>
          <p:cNvPr id="6" name="Text Box 8194"/>
          <p:cNvSpPr txBox="1">
            <a:spLocks noChangeArrowheads="1"/>
          </p:cNvSpPr>
          <p:nvPr/>
        </p:nvSpPr>
        <p:spPr bwMode="auto">
          <a:xfrm>
            <a:off x="375733" y="1618592"/>
            <a:ext cx="20399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1. Mouse Events</a:t>
            </a:r>
            <a:endParaRPr lang="en-IN" b="1" i="1" dirty="0" smtClean="0">
              <a:solidFill>
                <a:srgbClr val="FF0000"/>
              </a:solidFill>
            </a:endParaRPr>
          </a:p>
        </p:txBody>
      </p:sp>
      <p:sp>
        <p:nvSpPr>
          <p:cNvPr id="7" name="Text Box 8194"/>
          <p:cNvSpPr txBox="1">
            <a:spLocks noChangeArrowheads="1"/>
          </p:cNvSpPr>
          <p:nvPr/>
        </p:nvSpPr>
        <p:spPr bwMode="auto">
          <a:xfrm>
            <a:off x="682816" y="2157662"/>
            <a:ext cx="948476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b="1" dirty="0" smtClean="0">
                <a:solidFill>
                  <a:srgbClr val="FF0000"/>
                </a:solidFill>
              </a:rPr>
              <a:t>Click Events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 This event can be attached to any element tag. 											$(”p”).click(function()</a:t>
            </a:r>
          </a:p>
          <a:p>
            <a:pPr marL="342900" indent="-342900"/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				{	// function definition</a:t>
            </a:r>
          </a:p>
          <a:p>
            <a:pPr marL="342900" indent="-342900"/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				});    </a:t>
            </a:r>
          </a:p>
        </p:txBody>
      </p:sp>
      <p:sp>
        <p:nvSpPr>
          <p:cNvPr id="8" name="Text Box 8194"/>
          <p:cNvSpPr txBox="1">
            <a:spLocks noChangeArrowheads="1"/>
          </p:cNvSpPr>
          <p:nvPr/>
        </p:nvSpPr>
        <p:spPr bwMode="auto">
          <a:xfrm>
            <a:off x="603201" y="3975091"/>
            <a:ext cx="1132494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/>
            <a:r>
              <a:rPr lang="en-IN" b="1" dirty="0" smtClean="0">
                <a:solidFill>
                  <a:srgbClr val="FF0000"/>
                </a:solidFill>
              </a:rPr>
              <a:t>2. mouseenter()  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Events : When the mouse pointer </a:t>
            </a:r>
            <a:r>
              <a:rPr lang="en-IN" b="1" dirty="0" smtClean="0">
                <a:solidFill>
                  <a:srgbClr val="FF0000"/>
                </a:solidFill>
              </a:rPr>
              <a:t>enters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the registered html element(here p tag)</a:t>
            </a:r>
          </a:p>
          <a:p>
            <a:pPr marL="342900" indent="-342900"/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				$(”p”). mouseenter(function()</a:t>
            </a:r>
          </a:p>
          <a:p>
            <a:pPr marL="342900" indent="-342900"/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				{	// function definition</a:t>
            </a:r>
          </a:p>
          <a:p>
            <a:pPr marL="342900" indent="-342900"/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				});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ldLvl="0"/>
      <p:bldP spid="6" grpId="0" bldLvl="0"/>
      <p:bldP spid="7" grpId="0" bldLvl="0"/>
      <p:bldP spid="8" grpId="0" bldLvl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 noChangeShapeType="1" noTextEdit="1"/>
          </p:cNvSpPr>
          <p:nvPr/>
        </p:nvSpPr>
        <p:spPr bwMode="auto">
          <a:xfrm>
            <a:off x="2033516" y="262667"/>
            <a:ext cx="7629099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248"/>
              </a:avLst>
            </a:prstTxWarp>
          </a:bodyPr>
          <a:lstStyle/>
          <a:p>
            <a:pPr algn="ctr"/>
            <a:r>
              <a:rPr lang="en-US" sz="2400" kern="10" dirty="0" smtClean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prstShdw prst="shdw11">
                    <a:srgbClr val="C0C0C0">
                      <a:alpha val="75000"/>
                    </a:srgbClr>
                  </a:prstShdw>
                </a:effectLst>
                <a:latin typeface="Arial Black" panose="020B0A04020102020204" pitchFamily="34" charset="0"/>
              </a:rPr>
              <a:t>Different events in jQuery</a:t>
            </a:r>
            <a:endParaRPr lang="en-US" sz="2400" kern="10" dirty="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prstShdw prst="shdw11">
                  <a:srgbClr val="C0C0C0">
                    <a:alpha val="75000"/>
                  </a:srgbClr>
                </a:prstShdw>
              </a:effectLst>
              <a:latin typeface="Arial Black" panose="020B0A04020102020204" pitchFamily="34" charset="0"/>
            </a:endParaRPr>
          </a:p>
        </p:txBody>
      </p:sp>
      <p:sp>
        <p:nvSpPr>
          <p:cNvPr id="6" name="Text Box 8194"/>
          <p:cNvSpPr txBox="1">
            <a:spLocks noChangeArrowheads="1"/>
          </p:cNvSpPr>
          <p:nvPr/>
        </p:nvSpPr>
        <p:spPr bwMode="auto">
          <a:xfrm>
            <a:off x="375733" y="1127264"/>
            <a:ext cx="20399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1. Mouse Events</a:t>
            </a:r>
            <a:endParaRPr lang="en-IN" b="1" i="1" dirty="0" smtClean="0">
              <a:solidFill>
                <a:srgbClr val="FF0000"/>
              </a:solidFill>
            </a:endParaRPr>
          </a:p>
        </p:txBody>
      </p:sp>
      <p:sp>
        <p:nvSpPr>
          <p:cNvPr id="9" name="Text Box 8194"/>
          <p:cNvSpPr txBox="1">
            <a:spLocks noChangeArrowheads="1"/>
          </p:cNvSpPr>
          <p:nvPr/>
        </p:nvSpPr>
        <p:spPr bwMode="auto">
          <a:xfrm>
            <a:off x="521315" y="1573085"/>
            <a:ext cx="1132494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/>
            <a:r>
              <a:rPr lang="en-IN" b="1" dirty="0" smtClean="0">
                <a:solidFill>
                  <a:srgbClr val="FF0000"/>
                </a:solidFill>
              </a:rPr>
              <a:t>3. mouseleave()  Events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: When the mouse pointer </a:t>
            </a:r>
            <a:r>
              <a:rPr lang="en-IN" b="1" dirty="0" smtClean="0">
                <a:solidFill>
                  <a:srgbClr val="FF0000"/>
                </a:solidFill>
              </a:rPr>
              <a:t>leaves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the registered html element(here p tag)</a:t>
            </a:r>
          </a:p>
          <a:p>
            <a:pPr marL="342900" indent="-342900"/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				$(”p”). mouseleave(function()</a:t>
            </a:r>
          </a:p>
          <a:p>
            <a:pPr marL="342900" indent="-342900"/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					{	// function definition</a:t>
            </a:r>
          </a:p>
          <a:p>
            <a:pPr marL="342900" indent="-342900"/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					});    </a:t>
            </a:r>
          </a:p>
        </p:txBody>
      </p:sp>
      <p:sp>
        <p:nvSpPr>
          <p:cNvPr id="10" name="Text Box 8194"/>
          <p:cNvSpPr txBox="1">
            <a:spLocks noChangeArrowheads="1"/>
          </p:cNvSpPr>
          <p:nvPr/>
        </p:nvSpPr>
        <p:spPr bwMode="auto">
          <a:xfrm>
            <a:off x="550460" y="3049341"/>
            <a:ext cx="1113202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/>
            <a:r>
              <a:rPr lang="en-IN" b="1" dirty="0" smtClean="0">
                <a:solidFill>
                  <a:srgbClr val="FF0000"/>
                </a:solidFill>
              </a:rPr>
              <a:t>4. </a:t>
            </a:r>
            <a:r>
              <a:rPr lang="en-IN" b="1" dirty="0" err="1" smtClean="0">
                <a:solidFill>
                  <a:srgbClr val="FF0000"/>
                </a:solidFill>
              </a:rPr>
              <a:t>mousedown</a:t>
            </a:r>
            <a:r>
              <a:rPr lang="en-IN" b="1" dirty="0" smtClean="0">
                <a:solidFill>
                  <a:srgbClr val="FF0000"/>
                </a:solidFill>
              </a:rPr>
              <a:t>()  Events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: When the mouse pointer is </a:t>
            </a:r>
            <a:r>
              <a:rPr lang="en-IN" b="1" dirty="0" smtClean="0">
                <a:solidFill>
                  <a:srgbClr val="FF0000"/>
                </a:solidFill>
              </a:rPr>
              <a:t>pressed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over the registered html element</a:t>
            </a:r>
          </a:p>
          <a:p>
            <a:pPr marL="342900" indent="-342900"/>
            <a:endParaRPr lang="en-IN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indent="-342900"/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				$(”p”). </a:t>
            </a:r>
            <a:r>
              <a:rPr lang="en-IN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mousedown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(function()</a:t>
            </a:r>
          </a:p>
          <a:p>
            <a:pPr marL="342900" indent="-342900"/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					{	// function definition</a:t>
            </a:r>
          </a:p>
          <a:p>
            <a:pPr marL="342900" indent="-342900"/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					});    </a:t>
            </a:r>
          </a:p>
        </p:txBody>
      </p:sp>
      <p:sp>
        <p:nvSpPr>
          <p:cNvPr id="11" name="Text Box 8194"/>
          <p:cNvSpPr txBox="1">
            <a:spLocks noChangeArrowheads="1"/>
          </p:cNvSpPr>
          <p:nvPr/>
        </p:nvSpPr>
        <p:spPr bwMode="auto">
          <a:xfrm>
            <a:off x="550460" y="4948654"/>
            <a:ext cx="1110472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/>
            <a:r>
              <a:rPr lang="en-IN" b="1" dirty="0" smtClean="0">
                <a:solidFill>
                  <a:srgbClr val="FF0000"/>
                </a:solidFill>
              </a:rPr>
              <a:t>5. </a:t>
            </a:r>
            <a:r>
              <a:rPr lang="en-IN" b="1" dirty="0" err="1" smtClean="0">
                <a:solidFill>
                  <a:srgbClr val="FF0000"/>
                </a:solidFill>
              </a:rPr>
              <a:t>mouseup</a:t>
            </a:r>
            <a:r>
              <a:rPr lang="en-IN" b="1" dirty="0" smtClean="0">
                <a:solidFill>
                  <a:srgbClr val="FF0000"/>
                </a:solidFill>
              </a:rPr>
              <a:t>()  Events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: When the mouse pointer is </a:t>
            </a:r>
            <a:r>
              <a:rPr lang="en-IN" b="1" dirty="0" smtClean="0">
                <a:solidFill>
                  <a:srgbClr val="FF0000"/>
                </a:solidFill>
              </a:rPr>
              <a:t>released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over the registered html element</a:t>
            </a:r>
          </a:p>
          <a:p>
            <a:pPr marL="342900" indent="-342900"/>
            <a:endParaRPr lang="en-IN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indent="-342900"/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				$(”p”). </a:t>
            </a:r>
            <a:r>
              <a:rPr lang="en-IN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mouseup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(function()</a:t>
            </a:r>
          </a:p>
          <a:p>
            <a:pPr marL="342900" indent="-342900"/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					{	// function definition</a:t>
            </a:r>
          </a:p>
          <a:p>
            <a:pPr marL="342900" indent="-342900"/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					});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bldLvl="0"/>
      <p:bldP spid="9" grpId="0" bldLvl="0"/>
      <p:bldP spid="10" grpId="0" bldLvl="0"/>
      <p:bldP spid="11" grpId="0" bldLvl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 noChangeShapeType="1" noTextEdit="1"/>
          </p:cNvSpPr>
          <p:nvPr/>
        </p:nvSpPr>
        <p:spPr bwMode="auto">
          <a:xfrm>
            <a:off x="2033516" y="262667"/>
            <a:ext cx="7629099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248"/>
              </a:avLst>
            </a:prstTxWarp>
          </a:bodyPr>
          <a:lstStyle/>
          <a:p>
            <a:pPr algn="ctr"/>
            <a:r>
              <a:rPr lang="en-US" sz="2400" kern="10" dirty="0" smtClean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prstShdw prst="shdw11">
                    <a:srgbClr val="C0C0C0">
                      <a:alpha val="75000"/>
                    </a:srgbClr>
                  </a:prstShdw>
                </a:effectLst>
                <a:latin typeface="Arial Black" panose="020B0A04020102020204" pitchFamily="34" charset="0"/>
              </a:rPr>
              <a:t>Different events in jQuery</a:t>
            </a:r>
            <a:endParaRPr lang="en-US" sz="2400" kern="10" dirty="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prstShdw prst="shdw11">
                  <a:srgbClr val="C0C0C0">
                    <a:alpha val="75000"/>
                  </a:srgbClr>
                </a:prstShdw>
              </a:effectLst>
              <a:latin typeface="Arial Black" panose="020B0A04020102020204" pitchFamily="34" charset="0"/>
            </a:endParaRPr>
          </a:p>
        </p:txBody>
      </p:sp>
      <p:sp>
        <p:nvSpPr>
          <p:cNvPr id="6" name="Text Box 8194"/>
          <p:cNvSpPr txBox="1">
            <a:spLocks noChangeArrowheads="1"/>
          </p:cNvSpPr>
          <p:nvPr/>
        </p:nvSpPr>
        <p:spPr bwMode="auto">
          <a:xfrm>
            <a:off x="375733" y="1127264"/>
            <a:ext cx="20399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1. Mouse Events</a:t>
            </a:r>
            <a:endParaRPr lang="en-IN" b="1" i="1" dirty="0" smtClean="0">
              <a:solidFill>
                <a:srgbClr val="FF0000"/>
              </a:solidFill>
            </a:endParaRPr>
          </a:p>
        </p:txBody>
      </p:sp>
      <p:sp>
        <p:nvSpPr>
          <p:cNvPr id="9" name="Text Box 8194"/>
          <p:cNvSpPr txBox="1">
            <a:spLocks noChangeArrowheads="1"/>
          </p:cNvSpPr>
          <p:nvPr/>
        </p:nvSpPr>
        <p:spPr bwMode="auto">
          <a:xfrm>
            <a:off x="593824" y="3899917"/>
            <a:ext cx="84589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/>
            <a:r>
              <a:rPr lang="en-IN" b="1" dirty="0">
                <a:solidFill>
                  <a:srgbClr val="FF0000"/>
                </a:solidFill>
              </a:rPr>
              <a:t>7</a:t>
            </a:r>
            <a:r>
              <a:rPr lang="en-IN" b="1" dirty="0" smtClean="0">
                <a:solidFill>
                  <a:srgbClr val="FF0000"/>
                </a:solidFill>
              </a:rPr>
              <a:t>. focus()  Events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: When the mouse focus on input elements(form fields)</a:t>
            </a:r>
          </a:p>
          <a:p>
            <a:pPr marL="342900" indent="-342900"/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				$(”p”). focus(function()</a:t>
            </a:r>
          </a:p>
          <a:p>
            <a:pPr marL="342900" indent="-342900"/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					{	// function definition</a:t>
            </a:r>
          </a:p>
          <a:p>
            <a:pPr marL="342900" indent="-342900"/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					});    </a:t>
            </a:r>
          </a:p>
        </p:txBody>
      </p:sp>
      <p:sp>
        <p:nvSpPr>
          <p:cNvPr id="10" name="Text Box 8194"/>
          <p:cNvSpPr txBox="1">
            <a:spLocks noChangeArrowheads="1"/>
          </p:cNvSpPr>
          <p:nvPr/>
        </p:nvSpPr>
        <p:spPr bwMode="auto">
          <a:xfrm>
            <a:off x="593824" y="1604155"/>
            <a:ext cx="1019032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/>
            <a:r>
              <a:rPr lang="en-IN" b="1" dirty="0">
                <a:solidFill>
                  <a:srgbClr val="FF0000"/>
                </a:solidFill>
              </a:rPr>
              <a:t>6</a:t>
            </a:r>
            <a:r>
              <a:rPr lang="en-IN" b="1" dirty="0" smtClean="0">
                <a:solidFill>
                  <a:srgbClr val="FF0000"/>
                </a:solidFill>
              </a:rPr>
              <a:t>. hover()  Events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: This function is combination of both mouseenter and mouseleave </a:t>
            </a:r>
          </a:p>
          <a:p>
            <a:pPr marL="342900" indent="-342900"/>
            <a:endParaRPr lang="en-IN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indent="-342900"/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				$(”p”). hover(function()</a:t>
            </a:r>
          </a:p>
          <a:p>
            <a:pPr marL="342900" indent="-342900"/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					{	// function definition</a:t>
            </a:r>
          </a:p>
          <a:p>
            <a:pPr marL="342900" indent="-342900"/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					});    </a:t>
            </a:r>
          </a:p>
        </p:txBody>
      </p:sp>
      <p:sp>
        <p:nvSpPr>
          <p:cNvPr id="11" name="Text Box 8194"/>
          <p:cNvSpPr txBox="1">
            <a:spLocks noChangeArrowheads="1"/>
          </p:cNvSpPr>
          <p:nvPr/>
        </p:nvSpPr>
        <p:spPr bwMode="auto">
          <a:xfrm>
            <a:off x="780196" y="5125635"/>
            <a:ext cx="1013573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/>
            <a:r>
              <a:rPr lang="en-IN" b="1" dirty="0" smtClean="0">
                <a:solidFill>
                  <a:srgbClr val="FF0000"/>
                </a:solidFill>
              </a:rPr>
              <a:t>8.blur()  Events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: When the mouse loses focus</a:t>
            </a:r>
          </a:p>
          <a:p>
            <a:pPr marL="342900" indent="-342900"/>
            <a:endParaRPr lang="en-IN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indent="-342900"/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				$(”p”). blur(function()</a:t>
            </a:r>
          </a:p>
          <a:p>
            <a:pPr marL="342900" indent="-342900"/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					{	// function definition</a:t>
            </a:r>
          </a:p>
          <a:p>
            <a:pPr marL="342900" indent="-342900"/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					});    </a:t>
            </a:r>
          </a:p>
        </p:txBody>
      </p:sp>
      <p:sp>
        <p:nvSpPr>
          <p:cNvPr id="7" name="Text Box 8194"/>
          <p:cNvSpPr txBox="1">
            <a:spLocks noChangeArrowheads="1"/>
          </p:cNvSpPr>
          <p:nvPr/>
        </p:nvSpPr>
        <p:spPr bwMode="auto">
          <a:xfrm>
            <a:off x="375733" y="3441225"/>
            <a:ext cx="29574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2</a:t>
            </a:r>
            <a:r>
              <a:rPr lang="en-IN" b="1" dirty="0" smtClean="0">
                <a:solidFill>
                  <a:srgbClr val="FF0000"/>
                </a:solidFill>
              </a:rPr>
              <a:t>. Keyboard Events</a:t>
            </a:r>
            <a:endParaRPr lang="en-IN" b="1" i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bldLvl="0"/>
      <p:bldP spid="9" grpId="0" bldLvl="0"/>
      <p:bldP spid="10" grpId="0" bldLvl="0"/>
      <p:bldP spid="11" grpId="0" bldLvl="0"/>
      <p:bldP spid="7" grpId="0" bldLvl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 noChangeShapeType="1" noTextEdit="1"/>
          </p:cNvSpPr>
          <p:nvPr/>
        </p:nvSpPr>
        <p:spPr bwMode="auto">
          <a:xfrm>
            <a:off x="2033516" y="262667"/>
            <a:ext cx="7629099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248"/>
              </a:avLst>
            </a:prstTxWarp>
          </a:bodyPr>
          <a:lstStyle/>
          <a:p>
            <a:pPr algn="ctr"/>
            <a:r>
              <a:rPr lang="en-US" sz="2400" kern="10" dirty="0" smtClean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prstShdw prst="shdw11">
                    <a:srgbClr val="C0C0C0">
                      <a:alpha val="75000"/>
                    </a:srgbClr>
                  </a:prstShdw>
                </a:effectLst>
                <a:latin typeface="Arial Black" panose="020B0A04020102020204" pitchFamily="34" charset="0"/>
              </a:rPr>
              <a:t>Different events in jQuery</a:t>
            </a:r>
            <a:endParaRPr lang="en-US" sz="2400" kern="10" dirty="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prstShdw prst="shdw11">
                  <a:srgbClr val="C0C0C0">
                    <a:alpha val="75000"/>
                  </a:srgbClr>
                </a:prst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Text Box 8194"/>
          <p:cNvSpPr txBox="1">
            <a:spLocks noChangeArrowheads="1"/>
          </p:cNvSpPr>
          <p:nvPr/>
        </p:nvSpPr>
        <p:spPr bwMode="auto">
          <a:xfrm>
            <a:off x="780196" y="922345"/>
            <a:ext cx="1013573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/>
            <a:r>
              <a:rPr lang="en-IN" b="1" dirty="0" smtClean="0">
                <a:solidFill>
                  <a:srgbClr val="FF0000"/>
                </a:solidFill>
              </a:rPr>
              <a:t>9.on()  Events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: We can attach multiple events on single element.</a:t>
            </a:r>
          </a:p>
          <a:p>
            <a:pPr marL="342900" indent="-342900"/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						</a:t>
            </a:r>
          </a:p>
          <a:p>
            <a:pPr marL="342900" indent="-342900"/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					</a:t>
            </a:r>
            <a:r>
              <a:rPr lang="en-IN" dirty="0" smtClean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</a:rPr>
              <a:t>$("p").on({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    </a:t>
            </a:r>
            <a:r>
              <a:rPr lang="en-US" b="1" dirty="0" smtClean="0">
                <a:solidFill>
                  <a:schemeClr val="bg1"/>
                </a:solidFill>
              </a:rPr>
              <a:t>								</a:t>
            </a:r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 smtClean="0">
                <a:solidFill>
                  <a:schemeClr val="bg1"/>
                </a:solidFill>
              </a:rPr>
              <a:t>mouseenter</a:t>
            </a:r>
            <a:r>
              <a:rPr lang="en-US" b="1" dirty="0">
                <a:solidFill>
                  <a:schemeClr val="bg1"/>
                </a:solidFill>
              </a:rPr>
              <a:t>: function(){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       </a:t>
            </a:r>
            <a:r>
              <a:rPr lang="en-US" b="1" dirty="0" smtClean="0">
                <a:solidFill>
                  <a:schemeClr val="bg1"/>
                </a:solidFill>
              </a:rPr>
              <a:t>															</a:t>
            </a:r>
            <a:r>
              <a:rPr lang="en-US" b="1" dirty="0">
                <a:solidFill>
                  <a:schemeClr val="bg1"/>
                </a:solidFill>
              </a:rPr>
              <a:t>   }, 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  </a:t>
            </a:r>
            <a:r>
              <a:rPr lang="en-US" b="1" dirty="0" smtClean="0">
                <a:solidFill>
                  <a:schemeClr val="bg1"/>
                </a:solidFill>
              </a:rPr>
              <a:t>								 </a:t>
            </a:r>
            <a:r>
              <a:rPr lang="en-US" b="1" dirty="0" err="1">
                <a:solidFill>
                  <a:schemeClr val="bg1"/>
                </a:solidFill>
              </a:rPr>
              <a:t>mouseleave</a:t>
            </a:r>
            <a:r>
              <a:rPr lang="en-US" b="1" dirty="0">
                <a:solidFill>
                  <a:schemeClr val="bg1"/>
                </a:solidFill>
              </a:rPr>
              <a:t>: function(){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       </a:t>
            </a:r>
            <a:r>
              <a:rPr lang="en-US" b="1" dirty="0" smtClean="0">
                <a:solidFill>
                  <a:schemeClr val="bg1"/>
                </a:solidFill>
              </a:rPr>
              <a:t>															 </a:t>
            </a:r>
            <a:r>
              <a:rPr lang="en-US" b="1" dirty="0">
                <a:solidFill>
                  <a:schemeClr val="bg1"/>
                </a:solidFill>
              </a:rPr>
              <a:t>  </a:t>
            </a:r>
            <a:r>
              <a:rPr lang="en-US" b="1" dirty="0" smtClean="0">
                <a:solidFill>
                  <a:schemeClr val="bg1"/>
                </a:solidFill>
              </a:rPr>
              <a:t>}</a:t>
            </a:r>
            <a:r>
              <a:rPr lang="en-US" b="1" dirty="0">
                <a:solidFill>
                  <a:schemeClr val="bg1"/>
                </a:solidFill>
              </a:rPr>
              <a:t>  </a:t>
            </a:r>
            <a:endParaRPr lang="en-US" b="1" dirty="0" smtClean="0">
              <a:solidFill>
                <a:schemeClr val="bg1"/>
              </a:solidFill>
            </a:endParaRPr>
          </a:p>
          <a:p>
            <a:pPr marL="342900" indent="-342900"/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smtClean="0">
                <a:solidFill>
                  <a:schemeClr val="bg1"/>
                </a:solidFill>
              </a:rPr>
              <a:t>										});</a:t>
            </a:r>
            <a:r>
              <a:rPr lang="en-US" b="1" dirty="0"/>
              <a:t> </a:t>
            </a:r>
            <a:endParaRPr lang="en-IN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 Box 8194"/>
          <p:cNvSpPr txBox="1">
            <a:spLocks noChangeArrowheads="1"/>
          </p:cNvSpPr>
          <p:nvPr/>
        </p:nvSpPr>
        <p:spPr bwMode="auto">
          <a:xfrm>
            <a:off x="780196" y="4304647"/>
            <a:ext cx="1013573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/>
            <a:r>
              <a:rPr lang="en-IN" b="1" dirty="0" smtClean="0">
                <a:solidFill>
                  <a:srgbClr val="FF0000"/>
                </a:solidFill>
              </a:rPr>
              <a:t>10.Submit  Events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: We can attach multiple events on single element.</a:t>
            </a:r>
          </a:p>
          <a:p>
            <a:pPr marL="342900" indent="-342900"/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						</a:t>
            </a:r>
          </a:p>
          <a:p>
            <a:pPr marL="342900" indent="-342900"/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					</a:t>
            </a:r>
            <a:r>
              <a:rPr lang="en-IN" dirty="0" smtClean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</a:rPr>
              <a:t>$("p").on</a:t>
            </a:r>
            <a:r>
              <a:rPr lang="en-US" b="1" dirty="0" smtClean="0">
                <a:solidFill>
                  <a:schemeClr val="bg1"/>
                </a:solidFill>
              </a:rPr>
              <a:t>(“</a:t>
            </a:r>
            <a:r>
              <a:rPr lang="en-US" b="1" dirty="0" err="1" smtClean="0">
                <a:solidFill>
                  <a:schemeClr val="bg1"/>
                </a:solidFill>
              </a:rPr>
              <a:t>submit”,function</a:t>
            </a:r>
            <a:r>
              <a:rPr lang="en-US" b="1" dirty="0" smtClean="0">
                <a:solidFill>
                  <a:schemeClr val="bg1"/>
                </a:solidFill>
              </a:rPr>
              <a:t>()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														{</a:t>
            </a:r>
          </a:p>
          <a:p>
            <a:pPr marL="342900" indent="-342900"/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smtClean="0">
                <a:solidFill>
                  <a:schemeClr val="bg1"/>
                </a:solidFill>
              </a:rPr>
              <a:t>														});	</a:t>
            </a:r>
            <a:endParaRPr lang="en-IN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ldLvl="0"/>
      <p:bldP spid="6" grpId="0" bldLvl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 noChangeShapeType="1" noTextEdit="1"/>
          </p:cNvSpPr>
          <p:nvPr/>
        </p:nvSpPr>
        <p:spPr bwMode="auto">
          <a:xfrm>
            <a:off x="2033516" y="262667"/>
            <a:ext cx="7629099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248"/>
              </a:avLst>
            </a:prstTxWarp>
          </a:bodyPr>
          <a:lstStyle/>
          <a:p>
            <a:pPr algn="ctr"/>
            <a:r>
              <a:rPr lang="en-US" sz="2400" kern="10" dirty="0" smtClean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prstShdw prst="shdw11">
                    <a:srgbClr val="C0C0C0">
                      <a:alpha val="75000"/>
                    </a:srgbClr>
                  </a:prstShdw>
                </a:effectLst>
                <a:latin typeface="Arial Black" panose="020B0A04020102020204" pitchFamily="34" charset="0"/>
              </a:rPr>
              <a:t>Different effects in jQuery</a:t>
            </a:r>
            <a:endParaRPr lang="en-US" sz="2400" kern="10" dirty="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prstShdw prst="shdw11">
                  <a:srgbClr val="C0C0C0">
                    <a:alpha val="75000"/>
                  </a:srgbClr>
                </a:prst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Text Box 8194"/>
          <p:cNvSpPr txBox="1">
            <a:spLocks noChangeArrowheads="1"/>
          </p:cNvSpPr>
          <p:nvPr/>
        </p:nvSpPr>
        <p:spPr bwMode="auto">
          <a:xfrm>
            <a:off x="723004" y="1565502"/>
            <a:ext cx="81072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1. Show/Hide Events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  This events helps to show and hide HTML elements  </a:t>
            </a:r>
          </a:p>
        </p:txBody>
      </p:sp>
      <p:sp>
        <p:nvSpPr>
          <p:cNvPr id="5" name="Text Box 8194"/>
          <p:cNvSpPr txBox="1">
            <a:spLocks noChangeArrowheads="1"/>
          </p:cNvSpPr>
          <p:nvPr/>
        </p:nvSpPr>
        <p:spPr bwMode="auto">
          <a:xfrm>
            <a:off x="2033516" y="2179005"/>
            <a:ext cx="74034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1. $(“selector”).show() ,  $(“selector”).hide()</a:t>
            </a:r>
            <a:endParaRPr lang="en-IN" b="1" i="1" dirty="0" smtClean="0">
              <a:solidFill>
                <a:srgbClr val="C00000"/>
              </a:solidFill>
            </a:endParaRPr>
          </a:p>
        </p:txBody>
      </p:sp>
      <p:sp>
        <p:nvSpPr>
          <p:cNvPr id="6" name="Text Box 8194"/>
          <p:cNvSpPr txBox="1">
            <a:spLocks noChangeArrowheads="1"/>
          </p:cNvSpPr>
          <p:nvPr/>
        </p:nvSpPr>
        <p:spPr bwMode="auto">
          <a:xfrm>
            <a:off x="727060" y="2805869"/>
            <a:ext cx="101130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2</a:t>
            </a:r>
            <a:r>
              <a:rPr lang="en-IN" b="1" dirty="0" smtClean="0">
                <a:solidFill>
                  <a:srgbClr val="FF0000"/>
                </a:solidFill>
              </a:rPr>
              <a:t>. Toggle Events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  This events helps to toggle hide and show events for an html element</a:t>
            </a:r>
          </a:p>
        </p:txBody>
      </p:sp>
      <p:sp>
        <p:nvSpPr>
          <p:cNvPr id="7" name="Text Box 8194"/>
          <p:cNvSpPr txBox="1">
            <a:spLocks noChangeArrowheads="1"/>
          </p:cNvSpPr>
          <p:nvPr/>
        </p:nvSpPr>
        <p:spPr bwMode="auto">
          <a:xfrm>
            <a:off x="2033516" y="3400021"/>
            <a:ext cx="29809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2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 $(“selector”).toggle();</a:t>
            </a:r>
            <a:endParaRPr lang="en-IN" b="1" i="1" dirty="0" smtClean="0">
              <a:solidFill>
                <a:srgbClr val="C00000"/>
              </a:solidFill>
            </a:endParaRPr>
          </a:p>
        </p:txBody>
      </p:sp>
      <p:sp>
        <p:nvSpPr>
          <p:cNvPr id="8" name="Text Box 8194"/>
          <p:cNvSpPr txBox="1">
            <a:spLocks noChangeArrowheads="1"/>
          </p:cNvSpPr>
          <p:nvPr/>
        </p:nvSpPr>
        <p:spPr bwMode="auto">
          <a:xfrm>
            <a:off x="723004" y="4117131"/>
            <a:ext cx="109577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3. Fade Events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  This events helps  fade in an hidden element and fade out to display an element</a:t>
            </a:r>
          </a:p>
        </p:txBody>
      </p:sp>
      <p:sp>
        <p:nvSpPr>
          <p:cNvPr id="9" name="Text Box 8194"/>
          <p:cNvSpPr txBox="1">
            <a:spLocks noChangeArrowheads="1"/>
          </p:cNvSpPr>
          <p:nvPr/>
        </p:nvSpPr>
        <p:spPr bwMode="auto">
          <a:xfrm>
            <a:off x="2092507" y="4711283"/>
            <a:ext cx="87475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3. $(“selector”).</a:t>
            </a:r>
            <a:r>
              <a:rPr lang="en-IN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fadeIn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(2000, 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callbackmethod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);// 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time in </a:t>
            </a:r>
            <a:r>
              <a:rPr lang="en-IN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milli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seconds</a:t>
            </a:r>
            <a:endParaRPr lang="en-IN" b="1" i="1" dirty="0" smtClean="0">
              <a:solidFill>
                <a:srgbClr val="C00000"/>
              </a:solidFill>
            </a:endParaRPr>
          </a:p>
        </p:txBody>
      </p:sp>
      <p:sp>
        <p:nvSpPr>
          <p:cNvPr id="10" name="Text Box 8194"/>
          <p:cNvSpPr txBox="1">
            <a:spLocks noChangeArrowheads="1"/>
          </p:cNvSpPr>
          <p:nvPr/>
        </p:nvSpPr>
        <p:spPr bwMode="auto">
          <a:xfrm>
            <a:off x="2092506" y="5376459"/>
            <a:ext cx="91162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4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 $(“selector”).</a:t>
            </a:r>
            <a:r>
              <a:rPr lang="en-IN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fadeOut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(2000, 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callbackmethod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);// 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time in </a:t>
            </a:r>
            <a:r>
              <a:rPr lang="en-IN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milli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seconds</a:t>
            </a:r>
            <a:endParaRPr lang="en-IN" b="1" i="1" dirty="0" smtClean="0">
              <a:solidFill>
                <a:srgbClr val="C00000"/>
              </a:solidFill>
            </a:endParaRPr>
          </a:p>
        </p:txBody>
      </p:sp>
      <p:sp>
        <p:nvSpPr>
          <p:cNvPr id="11" name="Text Box 8194"/>
          <p:cNvSpPr txBox="1">
            <a:spLocks noChangeArrowheads="1"/>
          </p:cNvSpPr>
          <p:nvPr/>
        </p:nvSpPr>
        <p:spPr bwMode="auto">
          <a:xfrm>
            <a:off x="2092506" y="6071131"/>
            <a:ext cx="98536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5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 $(“selector”).</a:t>
            </a:r>
            <a:r>
              <a:rPr lang="en-IN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fadeToggle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(2000, 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callbackmethod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);//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toggles between above two function </a:t>
            </a:r>
            <a:endParaRPr lang="en-IN" b="1" i="1" dirty="0" smtClean="0">
              <a:solidFill>
                <a:srgbClr val="C00000"/>
              </a:solidFill>
            </a:endParaRPr>
          </a:p>
        </p:txBody>
      </p:sp>
      <p:sp>
        <p:nvSpPr>
          <p:cNvPr id="12" name="Text Box 8194"/>
          <p:cNvSpPr txBox="1">
            <a:spLocks noChangeArrowheads="1"/>
          </p:cNvSpPr>
          <p:nvPr/>
        </p:nvSpPr>
        <p:spPr bwMode="auto">
          <a:xfrm>
            <a:off x="1197051" y="903191"/>
            <a:ext cx="96430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	</a:t>
            </a:r>
            <a:r>
              <a:rPr lang="en-IN" sz="1600" b="1" dirty="0" smtClean="0">
                <a:solidFill>
                  <a:srgbClr val="7030A0"/>
                </a:solidFill>
              </a:rPr>
              <a:t>Each jQuery method has an </a:t>
            </a:r>
            <a:r>
              <a:rPr lang="en-IN" sz="1600" b="1" dirty="0" err="1" smtClean="0">
                <a:solidFill>
                  <a:srgbClr val="7030A0"/>
                </a:solidFill>
              </a:rPr>
              <a:t>callback</a:t>
            </a:r>
            <a:r>
              <a:rPr lang="en-IN" sz="1600" b="1" dirty="0" smtClean="0">
                <a:solidFill>
                  <a:srgbClr val="7030A0"/>
                </a:solidFill>
              </a:rPr>
              <a:t> method that is invoked once the event is executed</a:t>
            </a:r>
          </a:p>
        </p:txBody>
      </p:sp>
    </p:spTree>
    <p:extLst>
      <p:ext uri="{BB962C8B-B14F-4D97-AF65-F5344CB8AC3E}">
        <p14:creationId xmlns:p14="http://schemas.microsoft.com/office/powerpoint/2010/main" val="73172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bldLvl="0"/>
      <p:bldP spid="5" grpId="0" bldLvl="0"/>
      <p:bldP spid="6" grpId="0" bldLvl="0"/>
      <p:bldP spid="7" grpId="0" bldLvl="0"/>
      <p:bldP spid="8" grpId="0" bldLvl="0"/>
      <p:bldP spid="9" grpId="0" bldLvl="0"/>
      <p:bldP spid="10" grpId="0" bldLvl="0"/>
      <p:bldP spid="11" grpId="0" bldLvl="0"/>
      <p:bldP spid="12" grpId="0" bldLvl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 noChangeShapeType="1" noTextEdit="1"/>
          </p:cNvSpPr>
          <p:nvPr/>
        </p:nvSpPr>
        <p:spPr bwMode="auto">
          <a:xfrm>
            <a:off x="2033516" y="262667"/>
            <a:ext cx="7629099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248"/>
              </a:avLst>
            </a:prstTxWarp>
          </a:bodyPr>
          <a:lstStyle/>
          <a:p>
            <a:pPr algn="ctr"/>
            <a:r>
              <a:rPr lang="en-US" sz="2400" kern="10" dirty="0" smtClean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prstShdw prst="shdw11">
                    <a:srgbClr val="C0C0C0">
                      <a:alpha val="75000"/>
                    </a:srgbClr>
                  </a:prstShdw>
                </a:effectLst>
                <a:latin typeface="Arial Black" panose="020B0A04020102020204" pitchFamily="34" charset="0"/>
              </a:rPr>
              <a:t>Different effects in jQuery</a:t>
            </a:r>
            <a:endParaRPr lang="en-US" sz="2400" kern="10" dirty="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prstShdw prst="shdw11">
                  <a:srgbClr val="C0C0C0">
                    <a:alpha val="75000"/>
                  </a:srgbClr>
                </a:prst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Text Box 8194"/>
          <p:cNvSpPr txBox="1">
            <a:spLocks noChangeArrowheads="1"/>
          </p:cNvSpPr>
          <p:nvPr/>
        </p:nvSpPr>
        <p:spPr bwMode="auto">
          <a:xfrm>
            <a:off x="516527" y="1241196"/>
            <a:ext cx="87159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4</a:t>
            </a:r>
            <a:r>
              <a:rPr lang="en-IN" b="1" dirty="0" smtClean="0">
                <a:solidFill>
                  <a:srgbClr val="FF0000"/>
                </a:solidFill>
              </a:rPr>
              <a:t>. </a:t>
            </a:r>
            <a:r>
              <a:rPr lang="en-IN" b="1" dirty="0">
                <a:solidFill>
                  <a:srgbClr val="FF0000"/>
                </a:solidFill>
              </a:rPr>
              <a:t>S</a:t>
            </a:r>
            <a:r>
              <a:rPr lang="en-IN" b="1" dirty="0" smtClean="0">
                <a:solidFill>
                  <a:srgbClr val="FF0000"/>
                </a:solidFill>
              </a:rPr>
              <a:t>lide Events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  This events helps side up , down and toggle an html elements</a:t>
            </a:r>
          </a:p>
        </p:txBody>
      </p:sp>
      <p:sp>
        <p:nvSpPr>
          <p:cNvPr id="6" name="Text Box 8194"/>
          <p:cNvSpPr txBox="1">
            <a:spLocks noChangeArrowheads="1"/>
          </p:cNvSpPr>
          <p:nvPr/>
        </p:nvSpPr>
        <p:spPr bwMode="auto">
          <a:xfrm>
            <a:off x="2033515" y="1972591"/>
            <a:ext cx="82313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 $(“selector”).</a:t>
            </a:r>
            <a:r>
              <a:rPr lang="en-IN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slideUp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(2000,callbackmethod);// time in </a:t>
            </a:r>
            <a:r>
              <a:rPr lang="en-IN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milli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seconds</a:t>
            </a:r>
            <a:endParaRPr lang="en-IN" b="1" i="1" dirty="0" smtClean="0">
              <a:solidFill>
                <a:srgbClr val="C00000"/>
              </a:solidFill>
            </a:endParaRPr>
          </a:p>
        </p:txBody>
      </p:sp>
      <p:sp>
        <p:nvSpPr>
          <p:cNvPr id="7" name="Text Box 8194"/>
          <p:cNvSpPr txBox="1">
            <a:spLocks noChangeArrowheads="1"/>
          </p:cNvSpPr>
          <p:nvPr/>
        </p:nvSpPr>
        <p:spPr bwMode="auto">
          <a:xfrm>
            <a:off x="2033515" y="2519320"/>
            <a:ext cx="82313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2. $(“selector”).</a:t>
            </a:r>
            <a:r>
              <a:rPr lang="en-IN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slideDown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(2000,callbackmethod);// time in </a:t>
            </a:r>
            <a:r>
              <a:rPr lang="en-IN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milli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seconds</a:t>
            </a:r>
            <a:endParaRPr lang="en-IN" b="1" i="1" dirty="0" smtClean="0">
              <a:solidFill>
                <a:srgbClr val="C00000"/>
              </a:solidFill>
            </a:endParaRPr>
          </a:p>
        </p:txBody>
      </p:sp>
      <p:sp>
        <p:nvSpPr>
          <p:cNvPr id="8" name="Text Box 8194"/>
          <p:cNvSpPr txBox="1">
            <a:spLocks noChangeArrowheads="1"/>
          </p:cNvSpPr>
          <p:nvPr/>
        </p:nvSpPr>
        <p:spPr bwMode="auto">
          <a:xfrm>
            <a:off x="2033515" y="3132730"/>
            <a:ext cx="8452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3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 $(“selector”).</a:t>
            </a:r>
            <a:r>
              <a:rPr lang="en-IN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slideToggle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(2000,callbackmethod);// time in </a:t>
            </a:r>
            <a:r>
              <a:rPr lang="en-IN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milli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seconds</a:t>
            </a:r>
            <a:endParaRPr lang="en-IN" b="1" i="1" dirty="0" smtClean="0">
              <a:solidFill>
                <a:srgbClr val="C00000"/>
              </a:solidFill>
            </a:endParaRPr>
          </a:p>
        </p:txBody>
      </p:sp>
      <p:sp>
        <p:nvSpPr>
          <p:cNvPr id="9" name="Text Box 8194"/>
          <p:cNvSpPr txBox="1">
            <a:spLocks noChangeArrowheads="1"/>
          </p:cNvSpPr>
          <p:nvPr/>
        </p:nvSpPr>
        <p:spPr bwMode="auto">
          <a:xfrm>
            <a:off x="516526" y="3923537"/>
            <a:ext cx="1114944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5. Animations 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  This events helps to move an html element move left , right up and down  by 					changing the left , right , height and width off the html element</a:t>
            </a:r>
          </a:p>
        </p:txBody>
      </p:sp>
      <p:sp>
        <p:nvSpPr>
          <p:cNvPr id="10" name="Text Box 8194"/>
          <p:cNvSpPr txBox="1">
            <a:spLocks noChangeArrowheads="1"/>
          </p:cNvSpPr>
          <p:nvPr/>
        </p:nvSpPr>
        <p:spPr bwMode="auto">
          <a:xfrm>
            <a:off x="2033515" y="4899010"/>
            <a:ext cx="845258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4. $(“selector”).animate({</a:t>
            </a:r>
          </a:p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				left:’20px’,</a:t>
            </a:r>
          </a:p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			height:’30px’,</a:t>
            </a:r>
          </a:p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			width:’60px’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			},3000); // second </a:t>
            </a:r>
            <a:r>
              <a:rPr lang="en-IN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param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is time interval</a:t>
            </a:r>
            <a:endParaRPr lang="en-IN" b="1" i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62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ldLvl="0"/>
      <p:bldP spid="6" grpId="0" bldLvl="0"/>
      <p:bldP spid="7" grpId="0" bldLvl="0"/>
      <p:bldP spid="8" grpId="0" bldLvl="0"/>
      <p:bldP spid="9" grpId="0" bldLvl="0"/>
      <p:bldP spid="10" grpId="0" bldLvl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 noChangeShapeType="1" noTextEdit="1"/>
          </p:cNvSpPr>
          <p:nvPr/>
        </p:nvSpPr>
        <p:spPr bwMode="auto">
          <a:xfrm>
            <a:off x="2033516" y="262667"/>
            <a:ext cx="7629099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248"/>
              </a:avLst>
            </a:prstTxWarp>
          </a:bodyPr>
          <a:lstStyle/>
          <a:p>
            <a:pPr algn="ctr"/>
            <a:r>
              <a:rPr lang="en-US" sz="2400" kern="10" dirty="0" smtClean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prstShdw prst="shdw11">
                    <a:srgbClr val="C0C0C0">
                      <a:alpha val="75000"/>
                    </a:srgbClr>
                  </a:prstShdw>
                </a:effectLst>
                <a:latin typeface="Arial Black" panose="020B0A04020102020204" pitchFamily="34" charset="0"/>
              </a:rPr>
              <a:t>Different effects in jQuery</a:t>
            </a:r>
            <a:endParaRPr lang="en-US" sz="2400" kern="10" dirty="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prstShdw prst="shdw11">
                  <a:srgbClr val="C0C0C0">
                    <a:alpha val="75000"/>
                  </a:srgbClr>
                </a:prst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Text Box 8194"/>
          <p:cNvSpPr txBox="1">
            <a:spLocks noChangeArrowheads="1"/>
          </p:cNvSpPr>
          <p:nvPr/>
        </p:nvSpPr>
        <p:spPr bwMode="auto">
          <a:xfrm>
            <a:off x="442784" y="1136092"/>
            <a:ext cx="94976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6. </a:t>
            </a:r>
            <a:r>
              <a:rPr lang="en-IN" b="1" dirty="0" err="1" smtClean="0">
                <a:solidFill>
                  <a:srgbClr val="FF0000"/>
                </a:solidFill>
              </a:rPr>
              <a:t>Callback</a:t>
            </a:r>
            <a:r>
              <a:rPr lang="en-IN" b="1" dirty="0" smtClean="0">
                <a:solidFill>
                  <a:srgbClr val="FF0000"/>
                </a:solidFill>
              </a:rPr>
              <a:t> function 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  This methods are fired once the jQuery events are executed </a:t>
            </a:r>
          </a:p>
        </p:txBody>
      </p:sp>
      <p:sp>
        <p:nvSpPr>
          <p:cNvPr id="6" name="Text Box 8194"/>
          <p:cNvSpPr txBox="1">
            <a:spLocks noChangeArrowheads="1"/>
          </p:cNvSpPr>
          <p:nvPr/>
        </p:nvSpPr>
        <p:spPr bwMode="auto">
          <a:xfrm>
            <a:off x="560768" y="1947049"/>
            <a:ext cx="111789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Lets take an example , we have html element and once it is hidden we want to invoke function.</a:t>
            </a:r>
            <a:endParaRPr lang="en-IN" b="1" i="1" dirty="0" smtClean="0">
              <a:solidFill>
                <a:srgbClr val="C00000"/>
              </a:solidFill>
            </a:endParaRPr>
          </a:p>
        </p:txBody>
      </p:sp>
      <p:sp>
        <p:nvSpPr>
          <p:cNvPr id="7" name="Text Box 8194"/>
          <p:cNvSpPr txBox="1">
            <a:spLocks noChangeArrowheads="1"/>
          </p:cNvSpPr>
          <p:nvPr/>
        </p:nvSpPr>
        <p:spPr bwMode="auto">
          <a:xfrm>
            <a:off x="2033516" y="3049157"/>
            <a:ext cx="740349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$(“selector”).hide(</a:t>
            </a:r>
            <a:r>
              <a:rPr lang="en-IN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myfunction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();)</a:t>
            </a:r>
          </a:p>
          <a:p>
            <a:endParaRPr lang="en-IN" b="1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IN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function </a:t>
            </a:r>
            <a:r>
              <a:rPr lang="en-IN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myfunction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()</a:t>
            </a:r>
          </a:p>
          <a:p>
            <a:r>
              <a:rPr lang="en-IN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{</a:t>
            </a:r>
          </a:p>
          <a:p>
            <a:r>
              <a:rPr lang="en-IN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en-IN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	// codes once element is hidden</a:t>
            </a:r>
          </a:p>
          <a:p>
            <a:r>
              <a:rPr lang="en-IN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en-IN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}</a:t>
            </a:r>
            <a:endParaRPr lang="en-IN" b="1" i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27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ldLvl="0"/>
      <p:bldP spid="6" grpId="0" bldLvl="0"/>
      <p:bldP spid="7" grpId="0" bldLvl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 noChangeShapeType="1" noTextEdit="1"/>
          </p:cNvSpPr>
          <p:nvPr/>
        </p:nvSpPr>
        <p:spPr bwMode="auto">
          <a:xfrm>
            <a:off x="2033516" y="262667"/>
            <a:ext cx="7629099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248"/>
              </a:avLst>
            </a:prstTxWarp>
          </a:bodyPr>
          <a:lstStyle/>
          <a:p>
            <a:pPr algn="ctr"/>
            <a:r>
              <a:rPr lang="en-US" sz="2400" kern="10" dirty="0" smtClean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prstShdw prst="shdw11">
                    <a:srgbClr val="C0C0C0">
                      <a:alpha val="75000"/>
                    </a:srgbClr>
                  </a:prstShdw>
                </a:effectLst>
                <a:latin typeface="Arial Black" panose="020B0A04020102020204" pitchFamily="34" charset="0"/>
              </a:rPr>
              <a:t>Changing HTML,CSS using jQuery</a:t>
            </a:r>
            <a:endParaRPr lang="en-US" sz="2400" kern="10" dirty="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prstShdw prst="shdw11">
                  <a:srgbClr val="C0C0C0">
                    <a:alpha val="75000"/>
                  </a:srgbClr>
                </a:prst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Text Box 8194"/>
          <p:cNvSpPr txBox="1">
            <a:spLocks noChangeArrowheads="1"/>
          </p:cNvSpPr>
          <p:nvPr/>
        </p:nvSpPr>
        <p:spPr bwMode="auto">
          <a:xfrm>
            <a:off x="4166997" y="846832"/>
            <a:ext cx="44608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Getting/Setting the html content</a:t>
            </a:r>
            <a:endParaRPr lang="en-IN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 Box 8194"/>
          <p:cNvSpPr txBox="1">
            <a:spLocks noChangeArrowheads="1"/>
          </p:cNvSpPr>
          <p:nvPr/>
        </p:nvSpPr>
        <p:spPr bwMode="auto">
          <a:xfrm>
            <a:off x="1355089" y="1419841"/>
            <a:ext cx="60413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Getting the text content of an html element</a:t>
            </a:r>
          </a:p>
          <a:p>
            <a:pPr marL="342900" indent="-342900">
              <a:buAutoNum type="arabicPeriod"/>
            </a:pPr>
            <a:endParaRPr lang="en-IN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IN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en-IN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$(“selector”).</a:t>
            </a:r>
            <a:r>
              <a:rPr lang="en-IN" b="1" i="1" dirty="0" smtClean="0">
                <a:solidFill>
                  <a:srgbClr val="C00000"/>
                </a:solidFill>
              </a:rPr>
              <a:t>text</a:t>
            </a:r>
            <a:r>
              <a:rPr lang="en-IN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(); //get</a:t>
            </a:r>
          </a:p>
          <a:p>
            <a:r>
              <a:rPr lang="en-IN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 $(“selector”).</a:t>
            </a:r>
            <a:r>
              <a:rPr lang="en-IN" b="1" i="1" dirty="0">
                <a:solidFill>
                  <a:srgbClr val="C00000"/>
                </a:solidFill>
              </a:rPr>
              <a:t>text</a:t>
            </a:r>
            <a:r>
              <a:rPr lang="en-IN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(“</a:t>
            </a:r>
            <a:r>
              <a:rPr lang="en-IN" b="1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newvalue</a:t>
            </a:r>
            <a:r>
              <a:rPr lang="en-IN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”);// set </a:t>
            </a:r>
            <a:endParaRPr lang="en-IN" b="1" i="1" dirty="0" smtClean="0">
              <a:solidFill>
                <a:srgbClr val="C00000"/>
              </a:solidFill>
            </a:endParaRPr>
          </a:p>
        </p:txBody>
      </p:sp>
      <p:sp>
        <p:nvSpPr>
          <p:cNvPr id="7" name="Text Box 8194"/>
          <p:cNvSpPr txBox="1">
            <a:spLocks noChangeArrowheads="1"/>
          </p:cNvSpPr>
          <p:nvPr/>
        </p:nvSpPr>
        <p:spPr bwMode="auto">
          <a:xfrm>
            <a:off x="1340341" y="2716138"/>
            <a:ext cx="604130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2. Getting the html content of an html element</a:t>
            </a:r>
          </a:p>
          <a:p>
            <a:endParaRPr lang="en-IN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IN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en-IN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$(“selector”).</a:t>
            </a:r>
            <a:r>
              <a:rPr lang="en-IN" b="1" i="1" dirty="0" smtClean="0">
                <a:solidFill>
                  <a:srgbClr val="C00000"/>
                </a:solidFill>
              </a:rPr>
              <a:t>html</a:t>
            </a:r>
            <a:r>
              <a:rPr lang="en-IN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(); //get</a:t>
            </a:r>
          </a:p>
          <a:p>
            <a:r>
              <a:rPr lang="en-IN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$(“selector”).</a:t>
            </a:r>
            <a:r>
              <a:rPr lang="en-IN" b="1" i="1" dirty="0">
                <a:solidFill>
                  <a:srgbClr val="C00000"/>
                </a:solidFill>
              </a:rPr>
              <a:t>html</a:t>
            </a:r>
            <a:r>
              <a:rPr lang="en-IN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(“&lt;p&gt;hello&lt;/p&gt;”);  //set</a:t>
            </a:r>
            <a:endParaRPr lang="en-IN" b="1" i="1" dirty="0">
              <a:solidFill>
                <a:srgbClr val="C00000"/>
              </a:solidFill>
            </a:endParaRPr>
          </a:p>
          <a:p>
            <a:endParaRPr lang="en-IN" b="1" i="1" dirty="0" smtClean="0">
              <a:solidFill>
                <a:srgbClr val="C00000"/>
              </a:solidFill>
            </a:endParaRPr>
          </a:p>
        </p:txBody>
      </p:sp>
      <p:sp>
        <p:nvSpPr>
          <p:cNvPr id="8" name="Text Box 8194"/>
          <p:cNvSpPr txBox="1">
            <a:spLocks noChangeArrowheads="1"/>
          </p:cNvSpPr>
          <p:nvPr/>
        </p:nvSpPr>
        <p:spPr bwMode="auto">
          <a:xfrm>
            <a:off x="1355089" y="4004955"/>
            <a:ext cx="60413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3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 Getting the input value of an form element</a:t>
            </a:r>
          </a:p>
          <a:p>
            <a:endParaRPr lang="en-IN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IN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en-IN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$(“selector”).</a:t>
            </a:r>
            <a:r>
              <a:rPr lang="en-IN" b="1" i="1" dirty="0" err="1" smtClean="0">
                <a:solidFill>
                  <a:srgbClr val="C00000"/>
                </a:solidFill>
              </a:rPr>
              <a:t>val</a:t>
            </a:r>
            <a:r>
              <a:rPr lang="en-IN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();// get</a:t>
            </a:r>
          </a:p>
          <a:p>
            <a:r>
              <a:rPr lang="en-IN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$(“</a:t>
            </a:r>
            <a:r>
              <a:rPr lang="en-IN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selector”).</a:t>
            </a:r>
            <a:r>
              <a:rPr lang="en-IN" b="1" i="1" dirty="0" err="1">
                <a:solidFill>
                  <a:srgbClr val="C00000"/>
                </a:solidFill>
              </a:rPr>
              <a:t>val</a:t>
            </a:r>
            <a:r>
              <a:rPr lang="en-IN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(“</a:t>
            </a:r>
            <a:r>
              <a:rPr lang="en-IN" b="1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newValue</a:t>
            </a:r>
            <a:r>
              <a:rPr lang="en-IN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”); // set</a:t>
            </a:r>
            <a:endParaRPr lang="en-IN" b="1" i="1" dirty="0">
              <a:solidFill>
                <a:srgbClr val="C00000"/>
              </a:solidFill>
            </a:endParaRPr>
          </a:p>
        </p:txBody>
      </p:sp>
      <p:sp>
        <p:nvSpPr>
          <p:cNvPr id="9" name="Text Box 8194"/>
          <p:cNvSpPr txBox="1">
            <a:spLocks noChangeArrowheads="1"/>
          </p:cNvSpPr>
          <p:nvPr/>
        </p:nvSpPr>
        <p:spPr bwMode="auto">
          <a:xfrm>
            <a:off x="1325593" y="5452162"/>
            <a:ext cx="637306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buAutoNum type="arabicPeriod" startAt="4"/>
            </a:pP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Getting the  attribute of an html element</a:t>
            </a:r>
          </a:p>
          <a:p>
            <a:endParaRPr lang="en-IN" b="1" i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IN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en-IN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$(“selector”).</a:t>
            </a:r>
            <a:r>
              <a:rPr lang="en-IN" b="1" i="1" dirty="0" smtClean="0">
                <a:solidFill>
                  <a:srgbClr val="C00000"/>
                </a:solidFill>
              </a:rPr>
              <a:t>attr</a:t>
            </a:r>
            <a:r>
              <a:rPr lang="en-IN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(“</a:t>
            </a:r>
            <a:r>
              <a:rPr lang="en-IN" b="1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href</a:t>
            </a:r>
            <a:r>
              <a:rPr lang="en-IN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”); // for </a:t>
            </a:r>
            <a:r>
              <a:rPr lang="en-IN" b="1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href</a:t>
            </a:r>
            <a:endParaRPr lang="en-IN" b="1" i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IN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 $(“selector”). </a:t>
            </a:r>
            <a:r>
              <a:rPr lang="en-US" b="1" i="1" dirty="0" err="1">
                <a:solidFill>
                  <a:srgbClr val="C00000"/>
                </a:solidFill>
              </a:rPr>
              <a:t>attr</a:t>
            </a:r>
            <a:r>
              <a:rPr lang="en-US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 "checked</a:t>
            </a:r>
            <a:r>
              <a:rPr lang="en-US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“);// for checkbox</a:t>
            </a:r>
            <a:endParaRPr lang="en-IN" b="1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56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ldLvl="0"/>
      <p:bldP spid="6" grpId="0" bldLvl="0"/>
      <p:bldP spid="7" grpId="0" bldLvl="0"/>
      <p:bldP spid="8" grpId="0" bldLvl="0"/>
      <p:bldP spid="9" grpId="0" bldLvl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 noChangeShapeType="1" noTextEdit="1"/>
          </p:cNvSpPr>
          <p:nvPr/>
        </p:nvSpPr>
        <p:spPr bwMode="auto">
          <a:xfrm>
            <a:off x="2033516" y="262667"/>
            <a:ext cx="7629099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248"/>
              </a:avLst>
            </a:prstTxWarp>
          </a:bodyPr>
          <a:lstStyle/>
          <a:p>
            <a:pPr algn="ctr"/>
            <a:r>
              <a:rPr lang="en-US" sz="2400" kern="10" dirty="0" smtClean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prstShdw prst="shdw11">
                    <a:srgbClr val="C0C0C0">
                      <a:alpha val="75000"/>
                    </a:srgbClr>
                  </a:prstShdw>
                </a:effectLst>
                <a:latin typeface="Arial Black" panose="020B0A04020102020204" pitchFamily="34" charset="0"/>
              </a:rPr>
              <a:t>Changing HTML,CSS using jQuery</a:t>
            </a:r>
            <a:endParaRPr lang="en-US" sz="2400" kern="10" dirty="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prstShdw prst="shdw11">
                  <a:srgbClr val="C0C0C0">
                    <a:alpha val="75000"/>
                  </a:srgbClr>
                </a:prstShdw>
              </a:effectLst>
              <a:latin typeface="Arial Black" panose="020B0A04020102020204" pitchFamily="34" charset="0"/>
            </a:endParaRPr>
          </a:p>
        </p:txBody>
      </p:sp>
      <p:sp>
        <p:nvSpPr>
          <p:cNvPr id="6" name="Text Box 8194"/>
          <p:cNvSpPr txBox="1">
            <a:spLocks noChangeArrowheads="1"/>
          </p:cNvSpPr>
          <p:nvPr/>
        </p:nvSpPr>
        <p:spPr bwMode="auto">
          <a:xfrm>
            <a:off x="3724545" y="861581"/>
            <a:ext cx="43133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Adding/Removing  html content</a:t>
            </a:r>
            <a:endParaRPr lang="en-IN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 Box 8194"/>
          <p:cNvSpPr txBox="1">
            <a:spLocks noChangeArrowheads="1"/>
          </p:cNvSpPr>
          <p:nvPr/>
        </p:nvSpPr>
        <p:spPr bwMode="auto">
          <a:xfrm>
            <a:off x="1355089" y="1419841"/>
            <a:ext cx="83075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Adding content to an html element</a:t>
            </a:r>
          </a:p>
          <a:p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$(“selector”).append(“insert new text”);// insert at end </a:t>
            </a:r>
          </a:p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$(“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selector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”).prepend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(“insert new 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text at beginning”);//insert at front </a:t>
            </a:r>
          </a:p>
        </p:txBody>
      </p:sp>
      <p:sp>
        <p:nvSpPr>
          <p:cNvPr id="8" name="Text Box 8194"/>
          <p:cNvSpPr txBox="1">
            <a:spLocks noChangeArrowheads="1"/>
          </p:cNvSpPr>
          <p:nvPr/>
        </p:nvSpPr>
        <p:spPr bwMode="auto">
          <a:xfrm>
            <a:off x="1355086" y="2913376"/>
            <a:ext cx="83075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2.  Adding new html element to selected element</a:t>
            </a:r>
          </a:p>
          <a:p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$(“selector”).append(“&lt;p&gt;new para &lt;/p&gt;”);</a:t>
            </a:r>
          </a:p>
        </p:txBody>
      </p:sp>
      <p:sp>
        <p:nvSpPr>
          <p:cNvPr id="9" name="Text Box 8194"/>
          <p:cNvSpPr txBox="1">
            <a:spLocks noChangeArrowheads="1"/>
          </p:cNvSpPr>
          <p:nvPr/>
        </p:nvSpPr>
        <p:spPr bwMode="auto">
          <a:xfrm>
            <a:off x="1355086" y="3997178"/>
            <a:ext cx="83075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3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  Adding new html element after and before the selected element</a:t>
            </a:r>
          </a:p>
          <a:p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$(“selector”).after (“&lt;p&gt;new para &lt;/p&gt;”);</a:t>
            </a:r>
          </a:p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$(“selector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”).before 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(“&lt;p&gt;new para &lt;/p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&gt;”);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 Box 8194"/>
          <p:cNvSpPr txBox="1">
            <a:spLocks noChangeArrowheads="1"/>
          </p:cNvSpPr>
          <p:nvPr/>
        </p:nvSpPr>
        <p:spPr bwMode="auto">
          <a:xfrm>
            <a:off x="1286258" y="5327026"/>
            <a:ext cx="9067111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4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  Remove html element to selected element</a:t>
            </a:r>
          </a:p>
          <a:p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$(“selector”).remove();// remove the selected along with its child elements</a:t>
            </a:r>
          </a:p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$(“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selector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”).empty();// only remove child elements of selected element</a:t>
            </a:r>
          </a:p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$(“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selector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”).remove(“.area1”);// remove all element with that class</a:t>
            </a:r>
          </a:p>
        </p:txBody>
      </p:sp>
    </p:spTree>
    <p:extLst>
      <p:ext uri="{BB962C8B-B14F-4D97-AF65-F5344CB8AC3E}">
        <p14:creationId xmlns:p14="http://schemas.microsoft.com/office/powerpoint/2010/main" val="200448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bldLvl="0"/>
      <p:bldP spid="7" grpId="0" bldLvl="0"/>
      <p:bldP spid="8" grpId="0" bldLvl="0"/>
      <p:bldP spid="9" grpId="0" bldLvl="0"/>
      <p:bldP spid="10" grpId="0" bldLvl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 noChangeShapeType="1" noTextEdit="1"/>
          </p:cNvSpPr>
          <p:nvPr/>
        </p:nvSpPr>
        <p:spPr bwMode="auto">
          <a:xfrm>
            <a:off x="2033516" y="262667"/>
            <a:ext cx="7629099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248"/>
              </a:avLst>
            </a:prstTxWarp>
          </a:bodyPr>
          <a:lstStyle/>
          <a:p>
            <a:pPr algn="ctr"/>
            <a:r>
              <a:rPr lang="en-US" sz="2400" kern="10" dirty="0" smtClean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prstShdw prst="shdw11">
                    <a:srgbClr val="C0C0C0">
                      <a:alpha val="75000"/>
                    </a:srgbClr>
                  </a:prstShdw>
                </a:effectLst>
                <a:latin typeface="Arial Black" panose="020B0A04020102020204" pitchFamily="34" charset="0"/>
              </a:rPr>
              <a:t>Changing HTML,CSS using jQuery</a:t>
            </a:r>
            <a:endParaRPr lang="en-US" sz="2400" kern="10" dirty="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prstShdw prst="shdw11">
                  <a:srgbClr val="C0C0C0">
                    <a:alpha val="75000"/>
                  </a:srgbClr>
                </a:prst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Text Box 8194"/>
          <p:cNvSpPr txBox="1">
            <a:spLocks noChangeArrowheads="1"/>
          </p:cNvSpPr>
          <p:nvPr/>
        </p:nvSpPr>
        <p:spPr bwMode="auto">
          <a:xfrm>
            <a:off x="3341087" y="846832"/>
            <a:ext cx="44608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Getting/Setting the CSS content</a:t>
            </a:r>
            <a:endParaRPr lang="en-IN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 Box 8194"/>
          <p:cNvSpPr txBox="1">
            <a:spLocks noChangeArrowheads="1"/>
          </p:cNvSpPr>
          <p:nvPr/>
        </p:nvSpPr>
        <p:spPr bwMode="auto">
          <a:xfrm>
            <a:off x="440694" y="1383277"/>
            <a:ext cx="954396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Adding Class to an Selected element</a:t>
            </a:r>
          </a:p>
          <a:p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$(“selector”).addClass (“classname”);//adding new class to selected element</a:t>
            </a:r>
          </a:p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$(“selector”).removeClass(“classname”); removing existing class</a:t>
            </a:r>
          </a:p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$(“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selector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”).toggleClass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(“classname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”); // add and removes the class</a:t>
            </a:r>
          </a:p>
        </p:txBody>
      </p:sp>
      <p:sp>
        <p:nvSpPr>
          <p:cNvPr id="7" name="Text Box 8194"/>
          <p:cNvSpPr txBox="1">
            <a:spLocks noChangeArrowheads="1"/>
          </p:cNvSpPr>
          <p:nvPr/>
        </p:nvSpPr>
        <p:spPr bwMode="auto">
          <a:xfrm>
            <a:off x="499683" y="3268305"/>
            <a:ext cx="1156449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2.   Adding 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css to 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an Selected element</a:t>
            </a:r>
          </a:p>
          <a:p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$(“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selector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”).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css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({property}); //we can set property such as height,width,color etc. of selected element</a:t>
            </a:r>
          </a:p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$(“selector”).css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({“width”:’30px’,’color’:’red’}); // setting multiple properties</a:t>
            </a:r>
            <a:endParaRPr lang="en-IN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 Box 8194"/>
          <p:cNvSpPr txBox="1">
            <a:spLocks noChangeArrowheads="1"/>
          </p:cNvSpPr>
          <p:nvPr/>
        </p:nvSpPr>
        <p:spPr bwMode="auto">
          <a:xfrm>
            <a:off x="499683" y="4994318"/>
            <a:ext cx="1156449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buAutoNum type="arabicPeriod" startAt="3"/>
            </a:pP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Getting the class name of the selected element</a:t>
            </a:r>
          </a:p>
          <a:p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var classname=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$(“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selector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”).attr(‘classname’); // gets the class name of the selected element</a:t>
            </a:r>
            <a:endParaRPr lang="en-IN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26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ldLvl="0"/>
      <p:bldP spid="6" grpId="0" bldLvl="0"/>
      <p:bldP spid="7" grpId="0" bldLvl="0"/>
      <p:bldP spid="8" grpId="0" bldLvl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Content Placeholder 409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00375" y="981075"/>
            <a:ext cx="6264275" cy="2460625"/>
          </a:xfrm>
        </p:spPr>
      </p:pic>
      <p:sp>
        <p:nvSpPr>
          <p:cNvPr id="4099" name="Rectangle 4098"/>
          <p:cNvSpPr>
            <a:spLocks noChangeArrowheads="1" noChangeShapeType="1" noTextEdit="1"/>
          </p:cNvSpPr>
          <p:nvPr/>
        </p:nvSpPr>
        <p:spPr bwMode="auto">
          <a:xfrm>
            <a:off x="2573338" y="260350"/>
            <a:ext cx="6691312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400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prstShdw prst="shdw11">
                    <a:srgbClr val="C0C0C0">
                      <a:alpha val="75000"/>
                    </a:srgbClr>
                  </a:prstShdw>
                </a:effectLst>
                <a:latin typeface="Arial Black" panose="020B0A04020102020204" pitchFamily="34" charset="0"/>
              </a:rPr>
              <a:t>The Three Important Language Of Web</a:t>
            </a:r>
          </a:p>
        </p:txBody>
      </p:sp>
      <p:sp>
        <p:nvSpPr>
          <p:cNvPr id="4100" name="Text Box 4099"/>
          <p:cNvSpPr txBox="1">
            <a:spLocks noChangeArrowheads="1"/>
          </p:cNvSpPr>
          <p:nvPr/>
        </p:nvSpPr>
        <p:spPr bwMode="auto">
          <a:xfrm>
            <a:off x="1730375" y="3730625"/>
            <a:ext cx="809942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HTML </a:t>
            </a:r>
            <a:r>
              <a:rPr lang="en-US" dirty="0">
                <a:latin typeface="Arial" panose="020B0604020202020204" pitchFamily="34" charset="0"/>
              </a:rPr>
              <a:t>:   </a:t>
            </a:r>
            <a:r>
              <a:rPr lang="en-US" dirty="0">
                <a:solidFill>
                  <a:schemeClr val="hlink"/>
                </a:solidFill>
                <a:latin typeface="Arial" panose="020B0604020202020204" pitchFamily="34" charset="0"/>
              </a:rPr>
              <a:t>Its markup language which describes the content of webpage. How 	many paragraphs or div tags it has what are the contents of them </a:t>
            </a:r>
            <a:r>
              <a:rPr lang="en-US" dirty="0" err="1">
                <a:solidFill>
                  <a:schemeClr val="hlink"/>
                </a:solidFill>
                <a:latin typeface="Arial" panose="020B0604020202020204" pitchFamily="34" charset="0"/>
              </a:rPr>
              <a:t>etc</a:t>
            </a:r>
            <a:endParaRPr lang="en-US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4101" name="Text Box 4100"/>
          <p:cNvSpPr txBox="1">
            <a:spLocks noChangeArrowheads="1"/>
          </p:cNvSpPr>
          <p:nvPr/>
        </p:nvSpPr>
        <p:spPr bwMode="auto">
          <a:xfrm>
            <a:off x="1679677" y="4581525"/>
            <a:ext cx="81010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CSS  </a:t>
            </a:r>
            <a:r>
              <a:rPr lang="en-US" dirty="0">
                <a:latin typeface="Arial" panose="020B0604020202020204" pitchFamily="34" charset="0"/>
              </a:rPr>
              <a:t>:   </a:t>
            </a:r>
            <a:r>
              <a:rPr lang="en-US" dirty="0">
                <a:solidFill>
                  <a:schemeClr val="hlink"/>
                </a:solidFill>
                <a:latin typeface="Arial" panose="020B0604020202020204" pitchFamily="34" charset="0"/>
              </a:rPr>
              <a:t>Its style sheet language which describes the presentation or layout of 	webpage. What is color of text, width of div </a:t>
            </a:r>
            <a:r>
              <a:rPr lang="en-US" dirty="0" err="1">
                <a:solidFill>
                  <a:schemeClr val="hlink"/>
                </a:solidFill>
                <a:latin typeface="Arial" panose="020B0604020202020204" pitchFamily="34" charset="0"/>
              </a:rPr>
              <a:t>tag,background</a:t>
            </a:r>
            <a:r>
              <a:rPr lang="en-US" dirty="0">
                <a:solidFill>
                  <a:schemeClr val="hlink"/>
                </a:solidFill>
                <a:latin typeface="Arial" panose="020B0604020202020204" pitchFamily="34" charset="0"/>
              </a:rPr>
              <a:t> color of 	div or body tag </a:t>
            </a:r>
            <a:r>
              <a:rPr lang="en-US" dirty="0" err="1">
                <a:solidFill>
                  <a:schemeClr val="hlink"/>
                </a:solidFill>
                <a:latin typeface="Arial" panose="020B0604020202020204" pitchFamily="34" charset="0"/>
              </a:rPr>
              <a:t>etc</a:t>
            </a:r>
            <a:endParaRPr lang="en-US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4102" name="Text Box 4101"/>
          <p:cNvSpPr txBox="1">
            <a:spLocks noChangeArrowheads="1"/>
          </p:cNvSpPr>
          <p:nvPr/>
        </p:nvSpPr>
        <p:spPr bwMode="auto">
          <a:xfrm>
            <a:off x="1679677" y="5707063"/>
            <a:ext cx="80994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JavaScript  </a:t>
            </a:r>
            <a:r>
              <a:rPr lang="en-US" dirty="0">
                <a:latin typeface="Arial" panose="020B0604020202020204" pitchFamily="34" charset="0"/>
              </a:rPr>
              <a:t>:  </a:t>
            </a:r>
            <a:r>
              <a:rPr lang="en-US" dirty="0">
                <a:solidFill>
                  <a:schemeClr val="hlink"/>
                </a:solidFill>
                <a:latin typeface="Arial" panose="020B0604020202020204" pitchFamily="34" charset="0"/>
              </a:rPr>
              <a:t>Its programming language which describes the  </a:t>
            </a:r>
            <a:r>
              <a:rPr lang="en-US" dirty="0" err="1">
                <a:solidFill>
                  <a:schemeClr val="hlink"/>
                </a:solidFill>
                <a:latin typeface="Arial" panose="020B0604020202020204" pitchFamily="34" charset="0"/>
              </a:rPr>
              <a:t>behaviour</a:t>
            </a:r>
            <a:r>
              <a:rPr lang="en-US" dirty="0">
                <a:solidFill>
                  <a:schemeClr val="hlink"/>
                </a:solidFill>
                <a:latin typeface="Arial" panose="020B0604020202020204" pitchFamily="34" charset="0"/>
              </a:rPr>
              <a:t> of 	       webpage. What will happen when submit button is clicked, or a 	       page is load or unload</a:t>
            </a:r>
            <a:r>
              <a:rPr lang="en-US" dirty="0">
                <a:latin typeface="Arial" panose="020B0604020202020204" pitchFamily="34" charset="0"/>
              </a:rPr>
              <a:t> . 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42743"/>
      </p:ext>
    </p:extLst>
  </p:cSld>
  <p:clrMapOvr>
    <a:masterClrMapping/>
  </p:clrMapOvr>
  <p:transition advClick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nimBg="1"/>
      <p:bldP spid="4100" grpId="0" bldLvl="0"/>
      <p:bldP spid="4101" grpId="0" bldLvl="0"/>
      <p:bldP spid="4102" grpId="0" bldLvl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 noChangeShapeType="1" noTextEdit="1"/>
          </p:cNvSpPr>
          <p:nvPr/>
        </p:nvSpPr>
        <p:spPr bwMode="auto">
          <a:xfrm>
            <a:off x="2033516" y="262667"/>
            <a:ext cx="7629099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248"/>
              </a:avLst>
            </a:prstTxWarp>
          </a:bodyPr>
          <a:lstStyle/>
          <a:p>
            <a:pPr algn="ctr"/>
            <a:r>
              <a:rPr lang="en-US" sz="2400" kern="10" dirty="0" smtClean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prstShdw prst="shdw11">
                    <a:srgbClr val="C0C0C0">
                      <a:alpha val="75000"/>
                    </a:srgbClr>
                  </a:prstShdw>
                </a:effectLst>
                <a:latin typeface="Arial Black" panose="020B0A04020102020204" pitchFamily="34" charset="0"/>
              </a:rPr>
              <a:t>jQuery traversal and DOM manipulation</a:t>
            </a:r>
            <a:endParaRPr lang="en-US" sz="2400" kern="10" dirty="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prstShdw prst="shdw11">
                  <a:srgbClr val="C0C0C0">
                    <a:alpha val="75000"/>
                  </a:srgbClr>
                </a:prst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19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193"/>
          <p:cNvSpPr>
            <a:spLocks noChangeArrowheads="1" noChangeShapeType="1" noTextEdit="1"/>
          </p:cNvSpPr>
          <p:nvPr/>
        </p:nvSpPr>
        <p:spPr bwMode="auto">
          <a:xfrm>
            <a:off x="3000375" y="549275"/>
            <a:ext cx="624522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400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prstShdw prst="shdw11">
                    <a:srgbClr val="C0C0C0">
                      <a:alpha val="75000"/>
                    </a:srgbClr>
                  </a:prstShdw>
                </a:effectLst>
                <a:latin typeface="Arial Black" panose="020B0A04020102020204" pitchFamily="34" charset="0"/>
              </a:rPr>
              <a:t>What Is </a:t>
            </a:r>
            <a:r>
              <a:rPr lang="en-US" sz="2400" kern="10" dirty="0" err="1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prstShdw prst="shdw11">
                    <a:srgbClr val="C0C0C0">
                      <a:alpha val="75000"/>
                    </a:srgbClr>
                  </a:prstShdw>
                </a:effectLst>
                <a:latin typeface="Arial Black" panose="020B0A04020102020204" pitchFamily="34" charset="0"/>
              </a:rPr>
              <a:t>Javascript</a:t>
            </a:r>
            <a:r>
              <a:rPr lang="en-US" sz="2400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prstShdw prst="shdw11">
                    <a:srgbClr val="C0C0C0">
                      <a:alpha val="75000"/>
                    </a:srgbClr>
                  </a:prstShdw>
                </a:effectLst>
                <a:latin typeface="Arial Black" panose="020B0A04020102020204" pitchFamily="34" charset="0"/>
              </a:rPr>
              <a:t>? What Does it Do?</a:t>
            </a:r>
          </a:p>
        </p:txBody>
      </p:sp>
      <p:sp>
        <p:nvSpPr>
          <p:cNvPr id="8195" name="Text Box 8194"/>
          <p:cNvSpPr txBox="1">
            <a:spLocks noChangeArrowheads="1"/>
          </p:cNvSpPr>
          <p:nvPr/>
        </p:nvSpPr>
        <p:spPr bwMode="auto">
          <a:xfrm>
            <a:off x="1990725" y="1773238"/>
            <a:ext cx="835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hlink"/>
                </a:solidFill>
                <a:latin typeface="Arial" panose="020B0604020202020204" pitchFamily="34" charset="0"/>
              </a:rPr>
              <a:t> It is a programming </a:t>
            </a:r>
            <a:r>
              <a:rPr lang="en-US" dirty="0" err="1">
                <a:solidFill>
                  <a:schemeClr val="hlink"/>
                </a:solidFill>
                <a:latin typeface="Arial" panose="020B0604020202020204" pitchFamily="34" charset="0"/>
              </a:rPr>
              <a:t>langauge</a:t>
            </a:r>
            <a:r>
              <a:rPr lang="en-US" dirty="0">
                <a:solidFill>
                  <a:schemeClr val="hlink"/>
                </a:solidFill>
                <a:latin typeface="Arial" panose="020B0604020202020204" pitchFamily="34" charset="0"/>
              </a:rPr>
              <a:t>. Also known as scripting </a:t>
            </a:r>
            <a:r>
              <a:rPr lang="en-US" dirty="0" err="1">
                <a:solidFill>
                  <a:schemeClr val="hlink"/>
                </a:solidFill>
                <a:latin typeface="Arial" panose="020B0604020202020204" pitchFamily="34" charset="0"/>
              </a:rPr>
              <a:t>langauge</a:t>
            </a:r>
            <a:endParaRPr lang="zh-CN" altLang="en-US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8196" name="Text Box 8195"/>
          <p:cNvSpPr txBox="1">
            <a:spLocks noChangeArrowheads="1"/>
          </p:cNvSpPr>
          <p:nvPr/>
        </p:nvSpPr>
        <p:spPr bwMode="auto">
          <a:xfrm>
            <a:off x="3863975" y="1268413"/>
            <a:ext cx="36369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A50021"/>
                </a:solidFill>
                <a:latin typeface="Arial" panose="020B0604020202020204" pitchFamily="34" charset="0"/>
              </a:rPr>
              <a:t>What Is JavaScript By Defination?</a:t>
            </a:r>
          </a:p>
        </p:txBody>
      </p:sp>
      <p:sp>
        <p:nvSpPr>
          <p:cNvPr id="8197" name="Text Box 8196"/>
          <p:cNvSpPr txBox="1">
            <a:spLocks noChangeArrowheads="1"/>
          </p:cNvSpPr>
          <p:nvPr/>
        </p:nvSpPr>
        <p:spPr bwMode="auto">
          <a:xfrm>
            <a:off x="1990725" y="2270125"/>
            <a:ext cx="835342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hlink"/>
                </a:solidFill>
                <a:latin typeface="Arial" panose="020B0604020202020204" pitchFamily="34" charset="0"/>
              </a:rPr>
              <a:t>2. It is client side scripting langauge that runs on different application that is the      browser</a:t>
            </a:r>
            <a:endParaRPr lang="zh-CN" altLang="en-US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8198" name="Text Box 8197"/>
          <p:cNvSpPr txBox="1">
            <a:spLocks noChangeArrowheads="1"/>
          </p:cNvSpPr>
          <p:nvPr/>
        </p:nvSpPr>
        <p:spPr bwMode="auto">
          <a:xfrm>
            <a:off x="3648075" y="2990850"/>
            <a:ext cx="4284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A50021"/>
                </a:solidFill>
                <a:latin typeface="Arial" panose="020B0604020202020204" pitchFamily="34" charset="0"/>
              </a:rPr>
              <a:t>What Is Client Side Scripting Language?</a:t>
            </a:r>
          </a:p>
        </p:txBody>
      </p:sp>
      <p:sp>
        <p:nvSpPr>
          <p:cNvPr id="8199" name="Rectangle 8198"/>
          <p:cNvSpPr>
            <a:spLocks noChangeArrowheads="1"/>
          </p:cNvSpPr>
          <p:nvPr/>
        </p:nvSpPr>
        <p:spPr bwMode="auto">
          <a:xfrm>
            <a:off x="2279650" y="3717925"/>
            <a:ext cx="3311525" cy="2160588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endParaRPr lang="en-US">
              <a:solidFill>
                <a:srgbClr val="9900FF"/>
              </a:solidFill>
              <a:latin typeface="Arial" panose="020B0604020202020204" pitchFamily="34" charset="0"/>
            </a:endParaRPr>
          </a:p>
        </p:txBody>
      </p:sp>
      <p:sp>
        <p:nvSpPr>
          <p:cNvPr id="8200" name="Text Box 8199"/>
          <p:cNvSpPr txBox="1">
            <a:spLocks noChangeArrowheads="1"/>
          </p:cNvSpPr>
          <p:nvPr/>
        </p:nvSpPr>
        <p:spPr bwMode="auto">
          <a:xfrm>
            <a:off x="3132138" y="3822700"/>
            <a:ext cx="16668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Web Browser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201" name="Rectangle 8200"/>
          <p:cNvSpPr>
            <a:spLocks noChangeArrowheads="1"/>
          </p:cNvSpPr>
          <p:nvPr/>
        </p:nvSpPr>
        <p:spPr bwMode="auto">
          <a:xfrm>
            <a:off x="2424113" y="4189413"/>
            <a:ext cx="3025775" cy="1328737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8202" name="Text Box 8201"/>
          <p:cNvSpPr txBox="1">
            <a:spLocks noChangeArrowheads="1"/>
          </p:cNvSpPr>
          <p:nvPr/>
        </p:nvSpPr>
        <p:spPr bwMode="auto">
          <a:xfrm>
            <a:off x="3287713" y="4294188"/>
            <a:ext cx="12239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>
                <a:latin typeface="Arial" panose="020B0604020202020204" pitchFamily="34" charset="0"/>
              </a:rPr>
              <a:t>Web Pages</a:t>
            </a:r>
          </a:p>
        </p:txBody>
      </p:sp>
      <p:sp>
        <p:nvSpPr>
          <p:cNvPr id="8203" name="Rectangle 8202"/>
          <p:cNvSpPr>
            <a:spLocks noChangeArrowheads="1"/>
          </p:cNvSpPr>
          <p:nvPr/>
        </p:nvSpPr>
        <p:spPr bwMode="auto">
          <a:xfrm>
            <a:off x="2855913" y="4665663"/>
            <a:ext cx="2160587" cy="4937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8204" name="Text Box 8203"/>
          <p:cNvSpPr txBox="1">
            <a:spLocks noChangeArrowheads="1"/>
          </p:cNvSpPr>
          <p:nvPr/>
        </p:nvSpPr>
        <p:spPr bwMode="auto">
          <a:xfrm>
            <a:off x="3359150" y="4810125"/>
            <a:ext cx="12239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>
                <a:latin typeface="Arial" panose="020B0604020202020204" pitchFamily="34" charset="0"/>
              </a:rPr>
              <a:t>JavaScript</a:t>
            </a:r>
            <a:endParaRPr lang="en-US">
              <a:latin typeface="Arial" panose="020B0604020202020204" pitchFamily="34" charset="0"/>
            </a:endParaRPr>
          </a:p>
        </p:txBody>
      </p:sp>
      <p:sp>
        <p:nvSpPr>
          <p:cNvPr id="8205" name="Rectangle 8204"/>
          <p:cNvSpPr>
            <a:spLocks noChangeArrowheads="1"/>
          </p:cNvSpPr>
          <p:nvPr/>
        </p:nvSpPr>
        <p:spPr bwMode="auto">
          <a:xfrm>
            <a:off x="6024563" y="4254500"/>
            <a:ext cx="1655762" cy="18399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8206" name="Rectangle 8205"/>
          <p:cNvSpPr>
            <a:spLocks noChangeArrowheads="1"/>
          </p:cNvSpPr>
          <p:nvPr/>
        </p:nvSpPr>
        <p:spPr bwMode="auto">
          <a:xfrm>
            <a:off x="9120188" y="4254500"/>
            <a:ext cx="1081087" cy="1479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8207" name="Text Box 8206"/>
          <p:cNvSpPr txBox="1">
            <a:spLocks noChangeArrowheads="1"/>
          </p:cNvSpPr>
          <p:nvPr/>
        </p:nvSpPr>
        <p:spPr bwMode="auto">
          <a:xfrm>
            <a:off x="6024563" y="3770313"/>
            <a:ext cx="17319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User Computer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208" name="Text Box 8207"/>
          <p:cNvSpPr txBox="1">
            <a:spLocks noChangeArrowheads="1"/>
          </p:cNvSpPr>
          <p:nvPr/>
        </p:nvSpPr>
        <p:spPr bwMode="auto">
          <a:xfrm>
            <a:off x="8955088" y="3783013"/>
            <a:ext cx="1384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Web Server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209" name="Arrow 81"/>
          <p:cNvSpPr>
            <a:spLocks noChangeShapeType="1"/>
          </p:cNvSpPr>
          <p:nvPr/>
        </p:nvSpPr>
        <p:spPr bwMode="auto">
          <a:xfrm>
            <a:off x="7756525" y="4810125"/>
            <a:ext cx="11985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210" name="Arrow 81"/>
          <p:cNvSpPr>
            <a:spLocks noChangeShapeType="1"/>
          </p:cNvSpPr>
          <p:nvPr/>
        </p:nvSpPr>
        <p:spPr bwMode="auto">
          <a:xfrm flipH="1">
            <a:off x="7758113" y="5160963"/>
            <a:ext cx="1196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211" name="Rectangle 8210"/>
          <p:cNvSpPr>
            <a:spLocks noChangeArrowheads="1"/>
          </p:cNvSpPr>
          <p:nvPr/>
        </p:nvSpPr>
        <p:spPr bwMode="auto">
          <a:xfrm>
            <a:off x="6229350" y="4598988"/>
            <a:ext cx="1271588" cy="1135062"/>
          </a:xfrm>
          <a:prstGeom prst="rect">
            <a:avLst/>
          </a:prstGeom>
          <a:solidFill>
            <a:srgbClr val="99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endParaRPr lang="en-US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8212" name="Rectangle 8211"/>
          <p:cNvSpPr>
            <a:spLocks noChangeArrowheads="1"/>
          </p:cNvSpPr>
          <p:nvPr/>
        </p:nvSpPr>
        <p:spPr bwMode="auto">
          <a:xfrm>
            <a:off x="6313488" y="4811713"/>
            <a:ext cx="1079500" cy="7064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8213" name="Text Box 8212"/>
          <p:cNvSpPr txBox="1">
            <a:spLocks noChangeArrowheads="1"/>
          </p:cNvSpPr>
          <p:nvPr/>
        </p:nvSpPr>
        <p:spPr bwMode="auto">
          <a:xfrm>
            <a:off x="6242050" y="4594225"/>
            <a:ext cx="1260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>
                <a:latin typeface="Arial" panose="020B0604020202020204" pitchFamily="34" charset="0"/>
              </a:rPr>
              <a:t>Web Browser</a:t>
            </a:r>
            <a:endParaRPr lang="zh-CN" altLang="en-US" sz="1200">
              <a:latin typeface="Arial" panose="020B0604020202020204" pitchFamily="34" charset="0"/>
            </a:endParaRPr>
          </a:p>
        </p:txBody>
      </p:sp>
      <p:sp>
        <p:nvSpPr>
          <p:cNvPr id="8214" name="Text Box 8213"/>
          <p:cNvSpPr txBox="1">
            <a:spLocks noChangeArrowheads="1"/>
          </p:cNvSpPr>
          <p:nvPr/>
        </p:nvSpPr>
        <p:spPr bwMode="auto">
          <a:xfrm>
            <a:off x="6386513" y="4900613"/>
            <a:ext cx="100806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900">
                <a:latin typeface="Arial" panose="020B0604020202020204" pitchFamily="34" charset="0"/>
              </a:rPr>
              <a:t>HTML</a:t>
            </a:r>
          </a:p>
          <a:p>
            <a:r>
              <a:rPr lang="en-US" sz="900">
                <a:latin typeface="Arial" panose="020B0604020202020204" pitchFamily="34" charset="0"/>
              </a:rPr>
              <a:t>CSS</a:t>
            </a:r>
          </a:p>
          <a:p>
            <a:r>
              <a:rPr lang="en-US" sz="900">
                <a:latin typeface="Arial" panose="020B0604020202020204" pitchFamily="34" charset="0"/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360769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decel="100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00" decel="100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" dur="1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1" dur="10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900" decel="1000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6" dur="10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900" decel="1000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900" decel="1000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47" presetClass="entr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8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8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6" dur="1000"/>
                                        <p:tgtEl>
                                          <p:spTgt spid="8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0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20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20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0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nimBg="1"/>
      <p:bldP spid="8195" grpId="0" bldLvl="0"/>
      <p:bldP spid="8196" grpId="0" bldLvl="0"/>
      <p:bldP spid="8196" grpId="1" bldLvl="0"/>
      <p:bldP spid="8196" grpId="2" bldLvl="0"/>
      <p:bldP spid="8196" grpId="3" bldLvl="0"/>
      <p:bldP spid="8196" grpId="4" bldLvl="0"/>
      <p:bldP spid="8196" grpId="5" bldLvl="0"/>
      <p:bldP spid="8196" grpId="6" bldLvl="0"/>
      <p:bldP spid="8197" grpId="0" bldLvl="0"/>
      <p:bldP spid="8198" grpId="0" bldLvl="0"/>
      <p:bldP spid="8199" grpId="0" bldLvl="0" animBg="1"/>
      <p:bldP spid="8200" grpId="0" bldLvl="0"/>
      <p:bldP spid="8202" grpId="0" bldLvl="0"/>
      <p:bldP spid="8203" grpId="0" bldLvl="0" animBg="1"/>
      <p:bldP spid="8204" grpId="0" bldLvl="0"/>
      <p:bldP spid="8207" grpId="0" bldLvl="0"/>
      <p:bldP spid="8207" grpId="1" bldLvl="0"/>
      <p:bldP spid="8208" grpId="0" bldLvl="0"/>
      <p:bldP spid="8211" grpId="0" bldLvl="0"/>
      <p:bldP spid="8211" grpId="1" bldLvl="0"/>
      <p:bldP spid="8211" grpId="2" bldLvl="0"/>
      <p:bldP spid="8211" grpId="3" bldLvl="0"/>
      <p:bldP spid="8211" grpId="4" bldLvl="0"/>
      <p:bldP spid="8211" grpId="5" bldLvl="0"/>
      <p:bldP spid="8211" grpId="6" bldLvl="0"/>
      <p:bldP spid="8211" grpId="7" bldLvl="0"/>
      <p:bldP spid="8211" grpId="8" bldLvl="0"/>
      <p:bldP spid="8211" grpId="9" bldLvl="0"/>
      <p:bldP spid="8211" grpId="10" bldLvl="0"/>
      <p:bldP spid="8211" grpId="11" bldLvl="0" animBg="1"/>
      <p:bldP spid="8214" grpId="0" bldLvl="0"/>
      <p:bldP spid="8214" grpId="1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9217"/>
          <p:cNvSpPr>
            <a:spLocks noChangeArrowheads="1" noChangeShapeType="1" noTextEdit="1"/>
          </p:cNvSpPr>
          <p:nvPr/>
        </p:nvSpPr>
        <p:spPr bwMode="auto">
          <a:xfrm>
            <a:off x="3000375" y="549275"/>
            <a:ext cx="624522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4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prstShdw prst="shdw11">
                    <a:srgbClr val="C0C0C0">
                      <a:alpha val="75000"/>
                    </a:srgbClr>
                  </a:prstShdw>
                </a:effectLst>
                <a:latin typeface="Arial Black" panose="020B0A04020102020204" pitchFamily="34" charset="0"/>
              </a:rPr>
              <a:t>What Is Javascript? What Does it Do?</a:t>
            </a:r>
          </a:p>
        </p:txBody>
      </p:sp>
      <p:sp>
        <p:nvSpPr>
          <p:cNvPr id="9219" name="Text Box 9218"/>
          <p:cNvSpPr txBox="1">
            <a:spLocks noChangeArrowheads="1"/>
          </p:cNvSpPr>
          <p:nvPr/>
        </p:nvSpPr>
        <p:spPr bwMode="auto">
          <a:xfrm>
            <a:off x="4414838" y="1268413"/>
            <a:ext cx="23288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A50021"/>
                </a:solidFill>
                <a:latin typeface="Arial" panose="020B0604020202020204" pitchFamily="34" charset="0"/>
              </a:rPr>
              <a:t>What JavaScript Do?</a:t>
            </a:r>
          </a:p>
        </p:txBody>
      </p:sp>
      <p:sp>
        <p:nvSpPr>
          <p:cNvPr id="9220" name="Text Box 9219"/>
          <p:cNvSpPr txBox="1">
            <a:spLocks noChangeArrowheads="1"/>
          </p:cNvSpPr>
          <p:nvPr/>
        </p:nvSpPr>
        <p:spPr bwMode="auto">
          <a:xfrm>
            <a:off x="1990725" y="1773238"/>
            <a:ext cx="835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hlink"/>
                </a:solidFill>
                <a:latin typeface="Arial" panose="020B0604020202020204" pitchFamily="34" charset="0"/>
              </a:rPr>
              <a:t>1  It makes webpage interactive </a:t>
            </a:r>
            <a:endParaRPr lang="zh-CN" altLang="en-US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9221" name="Text Box 9220"/>
          <p:cNvSpPr txBox="1">
            <a:spLocks noChangeArrowheads="1"/>
          </p:cNvSpPr>
          <p:nvPr/>
        </p:nvSpPr>
        <p:spPr bwMode="auto">
          <a:xfrm>
            <a:off x="1990725" y="3711575"/>
            <a:ext cx="835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hlink"/>
                </a:solidFill>
                <a:latin typeface="Arial" panose="020B0604020202020204" pitchFamily="34" charset="0"/>
              </a:rPr>
              <a:t>2. It is meant to manipulate webpages. </a:t>
            </a:r>
            <a:endParaRPr lang="zh-CN" altLang="en-US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9222" name="Text Box 9221"/>
          <p:cNvSpPr txBox="1">
            <a:spLocks noChangeArrowheads="1"/>
          </p:cNvSpPr>
          <p:nvPr/>
        </p:nvSpPr>
        <p:spPr bwMode="auto">
          <a:xfrm>
            <a:off x="1990725" y="4510088"/>
            <a:ext cx="835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hlink"/>
                </a:solidFill>
                <a:latin typeface="Arial" panose="020B0604020202020204" pitchFamily="34" charset="0"/>
              </a:rPr>
              <a:t>3 It makes exchange of data faster between client and server</a:t>
            </a:r>
            <a:endParaRPr lang="zh-CN" altLang="en-US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9223" name="Text Box 9222"/>
          <p:cNvSpPr txBox="1">
            <a:spLocks noChangeArrowheads="1"/>
          </p:cNvSpPr>
          <p:nvPr/>
        </p:nvSpPr>
        <p:spPr bwMode="auto">
          <a:xfrm>
            <a:off x="2117725" y="2270125"/>
            <a:ext cx="835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  <a:buFont typeface="Wingdings" panose="05000000000000000000" pitchFamily="2" charset="2"/>
              <a:buAutoNum type="arabicPeriod"/>
            </a:pPr>
            <a:r>
              <a:rPr lang="en-US">
                <a:solidFill>
                  <a:schemeClr val="hlink"/>
                </a:solidFill>
                <a:latin typeface="Arial" panose="020B0604020202020204" pitchFamily="34" charset="0"/>
              </a:rPr>
              <a:t>1  Form validation where user can give input</a:t>
            </a:r>
            <a:endParaRPr lang="zh-CN" altLang="en-US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9224" name="Text Box 9223"/>
          <p:cNvSpPr txBox="1">
            <a:spLocks noChangeArrowheads="1"/>
          </p:cNvSpPr>
          <p:nvPr/>
        </p:nvSpPr>
        <p:spPr bwMode="auto">
          <a:xfrm>
            <a:off x="2135188" y="2701925"/>
            <a:ext cx="835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  <a:buFont typeface="Wingdings" panose="05000000000000000000" pitchFamily="2" charset="2"/>
              <a:buAutoNum type="arabicPeriod"/>
            </a:pPr>
            <a:r>
              <a:rPr lang="en-US">
                <a:solidFill>
                  <a:schemeClr val="hlink"/>
                </a:solidFill>
                <a:latin typeface="Arial" panose="020B0604020202020204" pitchFamily="34" charset="0"/>
              </a:rPr>
              <a:t>2  All events like onclick(for button),mouseover(for mouse event) etc</a:t>
            </a:r>
            <a:endParaRPr lang="zh-CN" altLang="en-US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25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mph" presetSubtype="0" fill="hold" grpId="9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autoRev="1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autoRev="1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autoRev="1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9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1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mph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4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7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2" dur="80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3" dur="80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80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/>
      <p:bldP spid="9219" grpId="0" bldLvl="0"/>
      <p:bldP spid="9219" grpId="1" bldLvl="0"/>
      <p:bldP spid="9220" grpId="0" bldLvl="0"/>
      <p:bldP spid="9220" grpId="1" bldLvl="0"/>
      <p:bldP spid="9220" grpId="2" bldLvl="0"/>
      <p:bldP spid="9220" grpId="3" bldLvl="0"/>
      <p:bldP spid="9220" grpId="4" bldLvl="0"/>
      <p:bldP spid="9220" grpId="5" bldLvl="0"/>
      <p:bldP spid="9220" grpId="6" bldLvl="0"/>
      <p:bldP spid="9220" grpId="7" bldLvl="0"/>
      <p:bldP spid="9220" grpId="8" bldLvl="0"/>
      <p:bldP spid="9220" grpId="9" bldLvl="0"/>
      <p:bldP spid="9221" grpId="0" bldLvl="0"/>
      <p:bldP spid="9221" grpId="1" bldLvl="0"/>
      <p:bldP spid="9221" grpId="2" bldLvl="0"/>
      <p:bldP spid="9222" grpId="0" bldLvl="0"/>
      <p:bldP spid="9222" grpId="1" bldLvl="0"/>
      <p:bldP spid="9222" grpId="2" bldLvl="0"/>
      <p:bldP spid="9223" grpId="0" bldLvl="0"/>
      <p:bldP spid="9223" grpId="1" bldLvl="0"/>
      <p:bldP spid="9223" grpId="2" bldLvl="0"/>
      <p:bldP spid="9223" grpId="3" bldLvl="0"/>
      <p:bldP spid="9223" grpId="4" bldLvl="0"/>
      <p:bldP spid="9224" grpId="0" bldLvl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 noChangeShapeType="1" noTextEdit="1"/>
          </p:cNvSpPr>
          <p:nvPr/>
        </p:nvSpPr>
        <p:spPr bwMode="auto">
          <a:xfrm>
            <a:off x="3000375" y="549275"/>
            <a:ext cx="624522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400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prstShdw prst="shdw11">
                    <a:srgbClr val="C0C0C0">
                      <a:alpha val="75000"/>
                    </a:srgbClr>
                  </a:prstShdw>
                </a:effectLst>
                <a:latin typeface="Arial Black" panose="020B0A04020102020204" pitchFamily="34" charset="0"/>
              </a:rPr>
              <a:t>What </a:t>
            </a:r>
            <a:r>
              <a:rPr lang="en-US" sz="2400" kern="10" dirty="0" smtClean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prstShdw prst="shdw11">
                    <a:srgbClr val="C0C0C0">
                      <a:alpha val="75000"/>
                    </a:srgbClr>
                  </a:prstShdw>
                </a:effectLst>
                <a:latin typeface="Arial Black" panose="020B0A04020102020204" pitchFamily="34" charset="0"/>
              </a:rPr>
              <a:t>Is jQuery</a:t>
            </a:r>
            <a:endParaRPr lang="en-US" sz="2400" kern="10" dirty="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prstShdw prst="shdw11">
                  <a:srgbClr val="C0C0C0">
                    <a:alpha val="75000"/>
                  </a:srgbClr>
                </a:prst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Text Box 8194"/>
          <p:cNvSpPr txBox="1">
            <a:spLocks noChangeArrowheads="1"/>
          </p:cNvSpPr>
          <p:nvPr/>
        </p:nvSpPr>
        <p:spPr bwMode="auto">
          <a:xfrm>
            <a:off x="598652" y="1418392"/>
            <a:ext cx="69485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AutoNum type="arabicPeriod"/>
            </a:pPr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jQuery is a fast, small, and feature-rich </a:t>
            </a:r>
            <a:r>
              <a:rPr lang="en-IN" b="1" dirty="0" smtClean="0">
                <a:solidFill>
                  <a:srgbClr val="FF0000"/>
                </a:solidFill>
              </a:rPr>
              <a:t>JavaScript library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89363" y="2142698"/>
            <a:ext cx="240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How   jQuery  helps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 Box 8194"/>
          <p:cNvSpPr txBox="1">
            <a:spLocks noChangeArrowheads="1"/>
          </p:cNvSpPr>
          <p:nvPr/>
        </p:nvSpPr>
        <p:spPr bwMode="auto">
          <a:xfrm>
            <a:off x="641870" y="2799091"/>
            <a:ext cx="90343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2. jQuery makes things like HTML document traversal and manipulation.</a:t>
            </a:r>
          </a:p>
        </p:txBody>
      </p:sp>
      <p:sp>
        <p:nvSpPr>
          <p:cNvPr id="9" name="Text Box 8194"/>
          <p:cNvSpPr txBox="1">
            <a:spLocks noChangeArrowheads="1"/>
          </p:cNvSpPr>
          <p:nvPr/>
        </p:nvSpPr>
        <p:spPr bwMode="auto">
          <a:xfrm>
            <a:off x="630496" y="3511049"/>
            <a:ext cx="2440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3. Event handling</a:t>
            </a:r>
          </a:p>
        </p:txBody>
      </p:sp>
      <p:sp>
        <p:nvSpPr>
          <p:cNvPr id="10" name="Text Box 8194"/>
          <p:cNvSpPr txBox="1">
            <a:spLocks noChangeArrowheads="1"/>
          </p:cNvSpPr>
          <p:nvPr/>
        </p:nvSpPr>
        <p:spPr bwMode="auto">
          <a:xfrm>
            <a:off x="644145" y="4097903"/>
            <a:ext cx="22082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4. Animations </a:t>
            </a:r>
          </a:p>
        </p:txBody>
      </p:sp>
      <p:sp>
        <p:nvSpPr>
          <p:cNvPr id="11" name="Text Box 8194"/>
          <p:cNvSpPr txBox="1">
            <a:spLocks noChangeArrowheads="1"/>
          </p:cNvSpPr>
          <p:nvPr/>
        </p:nvSpPr>
        <p:spPr bwMode="auto">
          <a:xfrm>
            <a:off x="673717" y="4741624"/>
            <a:ext cx="20012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5. Ajax </a:t>
            </a:r>
          </a:p>
        </p:txBody>
      </p:sp>
      <p:sp>
        <p:nvSpPr>
          <p:cNvPr id="12" name="Text Box 8194"/>
          <p:cNvSpPr txBox="1">
            <a:spLocks noChangeArrowheads="1"/>
          </p:cNvSpPr>
          <p:nvPr/>
        </p:nvSpPr>
        <p:spPr bwMode="auto">
          <a:xfrm>
            <a:off x="662342" y="5358047"/>
            <a:ext cx="26677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6. CSS Manipulation</a:t>
            </a:r>
          </a:p>
        </p:txBody>
      </p:sp>
    </p:spTree>
    <p:extLst>
      <p:ext uri="{BB962C8B-B14F-4D97-AF65-F5344CB8AC3E}">
        <p14:creationId xmlns:p14="http://schemas.microsoft.com/office/powerpoint/2010/main" val="351112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bldLvl="0"/>
      <p:bldP spid="8" grpId="0" bldLvl="0"/>
      <p:bldP spid="9" grpId="0" bldLvl="0"/>
      <p:bldP spid="10" grpId="0" bldLvl="0"/>
      <p:bldP spid="11" grpId="0" bldLvl="0"/>
      <p:bldP spid="12" grpId="0" bldLvl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 noChangeShapeType="1" noTextEdit="1"/>
          </p:cNvSpPr>
          <p:nvPr/>
        </p:nvSpPr>
        <p:spPr bwMode="auto">
          <a:xfrm>
            <a:off x="2399863" y="412795"/>
            <a:ext cx="624522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400" kern="10" dirty="0" smtClean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prstShdw prst="shdw11">
                    <a:srgbClr val="C0C0C0">
                      <a:alpha val="75000"/>
                    </a:srgbClr>
                  </a:prstShdw>
                </a:effectLst>
                <a:latin typeface="Arial Black" panose="020B0A04020102020204" pitchFamily="34" charset="0"/>
              </a:rPr>
              <a:t>How to start  jQuery</a:t>
            </a:r>
            <a:endParaRPr lang="en-US" sz="2400" kern="10" dirty="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prstShdw prst="shdw11">
                  <a:srgbClr val="C0C0C0">
                    <a:alpha val="75000"/>
                  </a:srgbClr>
                </a:prst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Text Box 8194"/>
          <p:cNvSpPr txBox="1">
            <a:spLocks noChangeArrowheads="1"/>
          </p:cNvSpPr>
          <p:nvPr/>
        </p:nvSpPr>
        <p:spPr bwMode="auto">
          <a:xfrm>
            <a:off x="573630" y="1215950"/>
            <a:ext cx="113135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1. We can write jQuery in same way as JavaScript in both head and body section of html page</a:t>
            </a:r>
          </a:p>
        </p:txBody>
      </p:sp>
      <p:sp>
        <p:nvSpPr>
          <p:cNvPr id="6" name="Text Box 8194"/>
          <p:cNvSpPr txBox="1">
            <a:spLocks noChangeArrowheads="1"/>
          </p:cNvSpPr>
          <p:nvPr/>
        </p:nvSpPr>
        <p:spPr bwMode="auto">
          <a:xfrm>
            <a:off x="628220" y="2171301"/>
            <a:ext cx="110679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2.jQuery has single file , either we can download the file or use CDN file(content directory network) </a:t>
            </a:r>
          </a:p>
        </p:txBody>
      </p:sp>
      <p:sp>
        <p:nvSpPr>
          <p:cNvPr id="7" name="Text Box 8194"/>
          <p:cNvSpPr txBox="1">
            <a:spLocks noChangeArrowheads="1"/>
          </p:cNvSpPr>
          <p:nvPr/>
        </p:nvSpPr>
        <p:spPr bwMode="auto">
          <a:xfrm>
            <a:off x="644140" y="3074341"/>
            <a:ext cx="1106791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3. Google CDN : </a:t>
            </a:r>
          </a:p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&lt;head&gt;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		&lt;script </a:t>
            </a:r>
            <a:r>
              <a:rPr lang="en-US" b="1" dirty="0" err="1" smtClean="0">
                <a:solidFill>
                  <a:srgbClr val="C00000"/>
                </a:solidFill>
              </a:rPr>
              <a:t>src</a:t>
            </a:r>
            <a:r>
              <a:rPr lang="en-US" b="1" dirty="0" smtClean="0">
                <a:solidFill>
                  <a:srgbClr val="C00000"/>
                </a:solidFill>
              </a:rPr>
              <a:t>="https://ajax.googleapis.com/ajax/libs/jquery/3.1.1/jquery.min.js"&gt;&lt;/script&gt;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	&lt;/head&gt;</a:t>
            </a:r>
            <a:endParaRPr lang="en-IN" b="1" dirty="0" smtClean="0">
              <a:solidFill>
                <a:srgbClr val="C00000"/>
              </a:solidFill>
            </a:endParaRPr>
          </a:p>
        </p:txBody>
      </p:sp>
      <p:sp>
        <p:nvSpPr>
          <p:cNvPr id="8" name="Text Box 8194"/>
          <p:cNvSpPr txBox="1">
            <a:spLocks noChangeArrowheads="1"/>
          </p:cNvSpPr>
          <p:nvPr/>
        </p:nvSpPr>
        <p:spPr bwMode="auto">
          <a:xfrm>
            <a:off x="646412" y="4891797"/>
            <a:ext cx="1106791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4. Microsoft CDN : </a:t>
            </a:r>
          </a:p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&lt;head&gt;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		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&lt;script </a:t>
            </a:r>
            <a:r>
              <a:rPr lang="en-US" b="1" dirty="0" err="1" smtClean="0">
                <a:solidFill>
                  <a:srgbClr val="C00000"/>
                </a:solidFill>
              </a:rPr>
              <a:t>src</a:t>
            </a:r>
            <a:r>
              <a:rPr lang="en-US" b="1" dirty="0" smtClean="0">
                <a:solidFill>
                  <a:srgbClr val="C00000"/>
                </a:solidFill>
              </a:rPr>
              <a:t>="https://ajax.aspnetcdn.com/ajax/jQuery/jquery-3.1.1.min.js"&gt;&lt;/script&gt; 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	&lt;/head&gt;</a:t>
            </a:r>
            <a:endParaRPr lang="en-IN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ldLvl="0"/>
      <p:bldP spid="6" grpId="0" bldLvl="0"/>
      <p:bldP spid="7" grpId="0" bldLvl="0"/>
      <p:bldP spid="8" grpId="0" bldLvl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 noChangeShapeType="1" noTextEdit="1"/>
          </p:cNvSpPr>
          <p:nvPr/>
        </p:nvSpPr>
        <p:spPr bwMode="auto">
          <a:xfrm>
            <a:off x="2399863" y="412795"/>
            <a:ext cx="624522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400" kern="10" dirty="0" smtClean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prstShdw prst="shdw11">
                    <a:srgbClr val="C0C0C0">
                      <a:alpha val="75000"/>
                    </a:srgbClr>
                  </a:prstShdw>
                </a:effectLst>
                <a:latin typeface="Arial Black" panose="020B0A04020102020204" pitchFamily="34" charset="0"/>
              </a:rPr>
              <a:t>Basics of jQuery</a:t>
            </a:r>
            <a:endParaRPr lang="en-US" sz="2400" kern="10" dirty="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prstShdw prst="shdw11">
                  <a:srgbClr val="C0C0C0">
                    <a:alpha val="75000"/>
                  </a:srgbClr>
                </a:prst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Text Box 8194"/>
          <p:cNvSpPr txBox="1">
            <a:spLocks noChangeArrowheads="1"/>
          </p:cNvSpPr>
          <p:nvPr/>
        </p:nvSpPr>
        <p:spPr bwMode="auto">
          <a:xfrm>
            <a:off x="573631" y="1215950"/>
            <a:ext cx="76559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1.jQuery first selects html elements and then perform action on it</a:t>
            </a:r>
          </a:p>
        </p:txBody>
      </p:sp>
      <p:sp>
        <p:nvSpPr>
          <p:cNvPr id="5" name="Text Box 8194"/>
          <p:cNvSpPr txBox="1">
            <a:spLocks noChangeArrowheads="1"/>
          </p:cNvSpPr>
          <p:nvPr/>
        </p:nvSpPr>
        <p:spPr bwMode="auto">
          <a:xfrm>
            <a:off x="589552" y="1955204"/>
            <a:ext cx="92641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2.jQuery first selects html elements using  “$” symbol  </a:t>
            </a:r>
            <a:r>
              <a:rPr lang="en-US" b="1" i="1" dirty="0" smtClean="0">
                <a:solidFill>
                  <a:srgbClr val="C00000"/>
                </a:solidFill>
              </a:rPr>
              <a:t>$(selector).action()</a:t>
            </a:r>
            <a:endParaRPr lang="en-IN" b="1" i="1" dirty="0" smtClean="0">
              <a:solidFill>
                <a:srgbClr val="C00000"/>
              </a:solidFill>
            </a:endParaRPr>
          </a:p>
        </p:txBody>
      </p:sp>
      <p:sp>
        <p:nvSpPr>
          <p:cNvPr id="6" name="Text Box 8194"/>
          <p:cNvSpPr txBox="1">
            <a:spLocks noChangeArrowheads="1"/>
          </p:cNvSpPr>
          <p:nvPr/>
        </p:nvSpPr>
        <p:spPr bwMode="auto">
          <a:xfrm>
            <a:off x="578176" y="2612580"/>
            <a:ext cx="67779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3.jQuery or JavaScript works only once DOM is loaded</a:t>
            </a:r>
            <a:endParaRPr lang="en-IN" b="1" i="1" dirty="0" smtClean="0">
              <a:solidFill>
                <a:srgbClr val="C00000"/>
              </a:solidFill>
            </a:endParaRPr>
          </a:p>
        </p:txBody>
      </p:sp>
      <p:sp>
        <p:nvSpPr>
          <p:cNvPr id="7" name="Text Box 8194"/>
          <p:cNvSpPr txBox="1">
            <a:spLocks noChangeArrowheads="1"/>
          </p:cNvSpPr>
          <p:nvPr/>
        </p:nvSpPr>
        <p:spPr bwMode="auto">
          <a:xfrm>
            <a:off x="3378242" y="3256297"/>
            <a:ext cx="43600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What is  DOM and how it is loaded </a:t>
            </a:r>
            <a:endParaRPr lang="en-IN" b="1" i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 Box 8194"/>
          <p:cNvSpPr txBox="1">
            <a:spLocks noChangeArrowheads="1"/>
          </p:cNvSpPr>
          <p:nvPr/>
        </p:nvSpPr>
        <p:spPr bwMode="auto">
          <a:xfrm>
            <a:off x="580448" y="3843177"/>
            <a:ext cx="50424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4.DOM stands for document object model</a:t>
            </a:r>
            <a:endParaRPr lang="en-IN" b="1" i="1" dirty="0" smtClean="0">
              <a:solidFill>
                <a:srgbClr val="C00000"/>
              </a:solidFill>
            </a:endParaRPr>
          </a:p>
        </p:txBody>
      </p:sp>
      <p:sp>
        <p:nvSpPr>
          <p:cNvPr id="9" name="Text Box 8194"/>
          <p:cNvSpPr txBox="1">
            <a:spLocks noChangeArrowheads="1"/>
          </p:cNvSpPr>
          <p:nvPr/>
        </p:nvSpPr>
        <p:spPr bwMode="auto">
          <a:xfrm>
            <a:off x="555425" y="4405018"/>
            <a:ext cx="72510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5.When the page  is loaded completely then the DOM loads</a:t>
            </a:r>
            <a:endParaRPr lang="en-IN" b="1" i="1" dirty="0" smtClean="0">
              <a:solidFill>
                <a:srgbClr val="C00000"/>
              </a:solidFill>
            </a:endParaRPr>
          </a:p>
        </p:txBody>
      </p:sp>
      <p:sp>
        <p:nvSpPr>
          <p:cNvPr id="10" name="Text Box 8194"/>
          <p:cNvSpPr txBox="1">
            <a:spLocks noChangeArrowheads="1"/>
          </p:cNvSpPr>
          <p:nvPr/>
        </p:nvSpPr>
        <p:spPr bwMode="auto">
          <a:xfrm>
            <a:off x="557697" y="4994154"/>
            <a:ext cx="114113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6.To achieve the above objective jQuery has a ready function called document ready function   </a:t>
            </a:r>
            <a:endParaRPr lang="en-IN" b="1" i="1" dirty="0" smtClean="0">
              <a:solidFill>
                <a:srgbClr val="C00000"/>
              </a:solidFill>
            </a:endParaRPr>
          </a:p>
        </p:txBody>
      </p:sp>
      <p:sp>
        <p:nvSpPr>
          <p:cNvPr id="11" name="Text Box 8194"/>
          <p:cNvSpPr txBox="1">
            <a:spLocks noChangeArrowheads="1"/>
          </p:cNvSpPr>
          <p:nvPr/>
        </p:nvSpPr>
        <p:spPr bwMode="auto">
          <a:xfrm>
            <a:off x="2934683" y="5569634"/>
            <a:ext cx="409391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i="1" dirty="0" smtClean="0">
                <a:solidFill>
                  <a:srgbClr val="C00000"/>
                </a:solidFill>
              </a:rPr>
              <a:t>$(document).ready(function(){</a:t>
            </a:r>
            <a:br>
              <a:rPr lang="en-IN" b="1" i="1" dirty="0" smtClean="0">
                <a:solidFill>
                  <a:srgbClr val="C00000"/>
                </a:solidFill>
              </a:rPr>
            </a:br>
            <a:r>
              <a:rPr lang="en-IN" b="1" i="1" dirty="0" smtClean="0">
                <a:solidFill>
                  <a:srgbClr val="C00000"/>
                </a:solidFill>
              </a:rPr>
              <a:t>         // jQuery code</a:t>
            </a:r>
            <a:br>
              <a:rPr lang="en-IN" b="1" i="1" dirty="0" smtClean="0">
                <a:solidFill>
                  <a:srgbClr val="C00000"/>
                </a:solidFill>
              </a:rPr>
            </a:br>
            <a:r>
              <a:rPr lang="en-IN" b="1" i="1" dirty="0" smtClean="0">
                <a:solidFill>
                  <a:srgbClr val="C00000"/>
                </a:solidFill>
              </a:rPr>
              <a:t>});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bldLvl="0"/>
      <p:bldP spid="5" grpId="0" bldLvl="0"/>
      <p:bldP spid="6" grpId="0" bldLvl="0"/>
      <p:bldP spid="7" grpId="0" bldLvl="0"/>
      <p:bldP spid="8" grpId="0" bldLvl="0"/>
      <p:bldP spid="9" grpId="0" bldLvl="0"/>
      <p:bldP spid="10" grpId="0" bldLvl="0"/>
      <p:bldP spid="11" grpId="0" bldLvl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 noChangeShapeType="1" noTextEdit="1"/>
          </p:cNvSpPr>
          <p:nvPr/>
        </p:nvSpPr>
        <p:spPr bwMode="auto">
          <a:xfrm>
            <a:off x="2399863" y="412795"/>
            <a:ext cx="624522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400" kern="10" dirty="0" smtClean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prstShdw prst="shdw11">
                    <a:srgbClr val="C0C0C0">
                      <a:alpha val="75000"/>
                    </a:srgbClr>
                  </a:prstShdw>
                </a:effectLst>
                <a:latin typeface="Arial Black" panose="020B0A04020102020204" pitchFamily="34" charset="0"/>
              </a:rPr>
              <a:t>Understanding  jQuery</a:t>
            </a:r>
            <a:endParaRPr lang="en-US" sz="2400" kern="10" dirty="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prstShdw prst="shdw11">
                  <a:srgbClr val="C0C0C0">
                    <a:alpha val="75000"/>
                  </a:srgbClr>
                </a:prst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Text Box 8194"/>
          <p:cNvSpPr txBox="1">
            <a:spLocks noChangeArrowheads="1"/>
          </p:cNvSpPr>
          <p:nvPr/>
        </p:nvSpPr>
        <p:spPr bwMode="auto">
          <a:xfrm>
            <a:off x="3057524" y="1161357"/>
            <a:ext cx="558150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&lt;html&gt;</a:t>
            </a:r>
          </a:p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&lt;head&gt;</a:t>
            </a:r>
          </a:p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&lt;/head&gt;</a:t>
            </a:r>
          </a:p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&lt;body&gt;</a:t>
            </a:r>
          </a:p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&lt;p id="para1"&gt; I am Paragraph &lt;/p&gt;</a:t>
            </a:r>
          </a:p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&lt;div id="div1"&gt; I am div &lt;/div&gt;</a:t>
            </a:r>
          </a:p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&lt;/body&gt;</a:t>
            </a:r>
          </a:p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&lt;/html&gt;</a:t>
            </a:r>
          </a:p>
        </p:txBody>
      </p:sp>
      <p:sp>
        <p:nvSpPr>
          <p:cNvPr id="7" name="Text Box 8194"/>
          <p:cNvSpPr txBox="1">
            <a:spLocks noChangeArrowheads="1"/>
          </p:cNvSpPr>
          <p:nvPr/>
        </p:nvSpPr>
        <p:spPr bwMode="auto">
          <a:xfrm>
            <a:off x="580449" y="3843177"/>
            <a:ext cx="74034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1. jQuery works on selector , in above example “id” is an selector</a:t>
            </a:r>
            <a:endParaRPr lang="en-IN" b="1" i="1" dirty="0" smtClean="0">
              <a:solidFill>
                <a:srgbClr val="C00000"/>
              </a:solidFill>
            </a:endParaRPr>
          </a:p>
        </p:txBody>
      </p:sp>
      <p:sp>
        <p:nvSpPr>
          <p:cNvPr id="8" name="Text Box 8194"/>
          <p:cNvSpPr txBox="1">
            <a:spLocks noChangeArrowheads="1"/>
          </p:cNvSpPr>
          <p:nvPr/>
        </p:nvSpPr>
        <p:spPr bwMode="auto">
          <a:xfrm>
            <a:off x="569072" y="4541497"/>
            <a:ext cx="10171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2. To manipulate the id tag , first will select the tag $(“#para1).action , and perform action</a:t>
            </a:r>
            <a:endParaRPr lang="en-IN" b="1" i="1" dirty="0" smtClean="0">
              <a:solidFill>
                <a:srgbClr val="C00000"/>
              </a:solidFill>
            </a:endParaRPr>
          </a:p>
        </p:txBody>
      </p:sp>
      <p:sp>
        <p:nvSpPr>
          <p:cNvPr id="9" name="Text Box 8194"/>
          <p:cNvSpPr txBox="1">
            <a:spLocks noChangeArrowheads="1"/>
          </p:cNvSpPr>
          <p:nvPr/>
        </p:nvSpPr>
        <p:spPr bwMode="auto">
          <a:xfrm>
            <a:off x="584992" y="5294409"/>
            <a:ext cx="1017171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3. Lets assume we have to change the content of para1 id , then </a:t>
            </a:r>
          </a:p>
          <a:p>
            <a:r>
              <a:rPr lang="en-IN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</a:p>
          <a:p>
            <a:r>
              <a:rPr lang="en-IN" b="1" i="1" dirty="0" smtClean="0">
                <a:solidFill>
                  <a:srgbClr val="C00000"/>
                </a:solidFill>
              </a:rPr>
              <a:t>	</a:t>
            </a:r>
            <a:r>
              <a:rPr lang="en-IN" b="1" dirty="0" smtClean="0">
                <a:solidFill>
                  <a:srgbClr val="C00000"/>
                </a:solidFill>
              </a:rPr>
              <a:t>$(“#para1”).html(“ </a:t>
            </a:r>
            <a:r>
              <a:rPr lang="en-IN" b="1" dirty="0" err="1" smtClean="0">
                <a:solidFill>
                  <a:srgbClr val="C00000"/>
                </a:solidFill>
              </a:rPr>
              <a:t>i</a:t>
            </a:r>
            <a:r>
              <a:rPr lang="en-IN" b="1" dirty="0" smtClean="0">
                <a:solidFill>
                  <a:srgbClr val="C00000"/>
                </a:solidFill>
              </a:rPr>
              <a:t> am new paragraph”);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ldLvl="0"/>
      <p:bldP spid="7" grpId="0" bldLvl="0"/>
      <p:bldP spid="8" grpId="0" bldLvl="0"/>
      <p:bldP spid="9" grpId="0" bldLvl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 noChangeShapeType="1" noTextEdit="1"/>
          </p:cNvSpPr>
          <p:nvPr/>
        </p:nvSpPr>
        <p:spPr bwMode="auto">
          <a:xfrm>
            <a:off x="2033516" y="262667"/>
            <a:ext cx="7629099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248"/>
              </a:avLst>
            </a:prstTxWarp>
          </a:bodyPr>
          <a:lstStyle/>
          <a:p>
            <a:pPr algn="ctr"/>
            <a:r>
              <a:rPr lang="en-US" sz="2400" kern="10" dirty="0" smtClean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prstShdw prst="shdw11">
                    <a:srgbClr val="C0C0C0">
                      <a:alpha val="75000"/>
                    </a:srgbClr>
                  </a:prstShdw>
                </a:effectLst>
                <a:latin typeface="Arial Black" panose="020B0A04020102020204" pitchFamily="34" charset="0"/>
              </a:rPr>
              <a:t>Different ways of selecting elements using  jQuery</a:t>
            </a:r>
            <a:endParaRPr lang="en-US" sz="2400" kern="10" dirty="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prstShdw prst="shdw11">
                  <a:srgbClr val="C0C0C0">
                    <a:alpha val="75000"/>
                  </a:srgbClr>
                </a:prst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Text Box 8194"/>
          <p:cNvSpPr txBox="1">
            <a:spLocks noChangeArrowheads="1"/>
          </p:cNvSpPr>
          <p:nvPr/>
        </p:nvSpPr>
        <p:spPr bwMode="auto">
          <a:xfrm>
            <a:off x="375731" y="1045380"/>
            <a:ext cx="33228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1. Selecting  Elements  by ID</a:t>
            </a:r>
            <a:endParaRPr lang="en-IN" b="1" i="1" dirty="0" smtClean="0">
              <a:solidFill>
                <a:srgbClr val="C00000"/>
              </a:solidFill>
            </a:endParaRPr>
          </a:p>
        </p:txBody>
      </p:sp>
      <p:sp>
        <p:nvSpPr>
          <p:cNvPr id="6" name="Text Box 8194"/>
          <p:cNvSpPr txBox="1">
            <a:spLocks noChangeArrowheads="1"/>
          </p:cNvSpPr>
          <p:nvPr/>
        </p:nvSpPr>
        <p:spPr bwMode="auto">
          <a:xfrm>
            <a:off x="826096" y="1604944"/>
            <a:ext cx="74034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$(“#</a:t>
            </a:r>
            <a:r>
              <a:rPr lang="en-IN" b="1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myID</a:t>
            </a:r>
            <a:r>
              <a:rPr lang="en-IN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”); </a:t>
            </a:r>
            <a:r>
              <a:rPr lang="en-IN" b="1" dirty="0" smtClean="0">
                <a:solidFill>
                  <a:schemeClr val="bg1"/>
                </a:solidFill>
              </a:rPr>
              <a:t>// id tag must be unique , id tag are selected by “#”</a:t>
            </a:r>
          </a:p>
        </p:txBody>
      </p:sp>
      <p:sp>
        <p:nvSpPr>
          <p:cNvPr id="7" name="Text Box 8194"/>
          <p:cNvSpPr txBox="1">
            <a:spLocks noChangeArrowheads="1"/>
          </p:cNvSpPr>
          <p:nvPr/>
        </p:nvSpPr>
        <p:spPr bwMode="auto">
          <a:xfrm>
            <a:off x="432594" y="2248676"/>
            <a:ext cx="44805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2. Selecting  Elements  by Class Name</a:t>
            </a:r>
            <a:endParaRPr lang="en-IN" b="1" i="1" dirty="0" smtClean="0">
              <a:solidFill>
                <a:srgbClr val="C00000"/>
              </a:solidFill>
            </a:endParaRPr>
          </a:p>
        </p:txBody>
      </p:sp>
      <p:sp>
        <p:nvSpPr>
          <p:cNvPr id="8" name="Text Box 8194"/>
          <p:cNvSpPr txBox="1">
            <a:spLocks noChangeArrowheads="1"/>
          </p:cNvSpPr>
          <p:nvPr/>
        </p:nvSpPr>
        <p:spPr bwMode="auto">
          <a:xfrm>
            <a:off x="586854" y="2726335"/>
            <a:ext cx="113958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$(“.</a:t>
            </a:r>
            <a:r>
              <a:rPr lang="en-IN" b="1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myClass</a:t>
            </a:r>
            <a:r>
              <a:rPr lang="en-IN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”); </a:t>
            </a:r>
            <a:r>
              <a:rPr lang="en-IN" b="1" dirty="0" smtClean="0">
                <a:solidFill>
                  <a:schemeClr val="bg1"/>
                </a:solidFill>
              </a:rPr>
              <a:t>// </a:t>
            </a:r>
            <a:r>
              <a:rPr lang="en-IN" b="1" dirty="0" err="1" smtClean="0">
                <a:solidFill>
                  <a:schemeClr val="bg1"/>
                </a:solidFill>
              </a:rPr>
              <a:t>applys</a:t>
            </a:r>
            <a:r>
              <a:rPr lang="en-IN" b="1" dirty="0" smtClean="0">
                <a:solidFill>
                  <a:schemeClr val="bg1"/>
                </a:solidFill>
              </a:rPr>
              <a:t> to all elements which has same class name , class name are selected by “.”</a:t>
            </a:r>
          </a:p>
        </p:txBody>
      </p:sp>
      <p:sp>
        <p:nvSpPr>
          <p:cNvPr id="9" name="Text Box 8194"/>
          <p:cNvSpPr txBox="1">
            <a:spLocks noChangeArrowheads="1"/>
          </p:cNvSpPr>
          <p:nvPr/>
        </p:nvSpPr>
        <p:spPr bwMode="auto">
          <a:xfrm>
            <a:off x="434868" y="3520189"/>
            <a:ext cx="64845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3. Selecting  Elements  by element(attribute) name</a:t>
            </a:r>
            <a:endParaRPr lang="en-IN" b="1" i="1" dirty="0" smtClean="0">
              <a:solidFill>
                <a:srgbClr val="C00000"/>
              </a:solidFill>
            </a:endParaRPr>
          </a:p>
        </p:txBody>
      </p:sp>
      <p:sp>
        <p:nvSpPr>
          <p:cNvPr id="10" name="Text Box 8194"/>
          <p:cNvSpPr txBox="1">
            <a:spLocks noChangeArrowheads="1"/>
          </p:cNvSpPr>
          <p:nvPr/>
        </p:nvSpPr>
        <p:spPr bwMode="auto">
          <a:xfrm>
            <a:off x="723333" y="4011500"/>
            <a:ext cx="94988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$(“p”) , $(“div”) , $(“h”) ,$(“input”)  selecting  all paragraphs , div tags , input tags </a:t>
            </a:r>
            <a:endParaRPr lang="en-IN" b="1" dirty="0" smtClean="0">
              <a:solidFill>
                <a:schemeClr val="bg1"/>
              </a:solidFill>
            </a:endParaRPr>
          </a:p>
        </p:txBody>
      </p:sp>
      <p:sp>
        <p:nvSpPr>
          <p:cNvPr id="11" name="Text Box 8194"/>
          <p:cNvSpPr txBox="1">
            <a:spLocks noChangeArrowheads="1"/>
          </p:cNvSpPr>
          <p:nvPr/>
        </p:nvSpPr>
        <p:spPr bwMode="auto">
          <a:xfrm>
            <a:off x="505381" y="4764410"/>
            <a:ext cx="83110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4. Selecting  Elements with Comma separated list of selectors</a:t>
            </a:r>
            <a:endParaRPr lang="en-IN" b="1" i="1" dirty="0" smtClean="0">
              <a:solidFill>
                <a:srgbClr val="C00000"/>
              </a:solidFill>
            </a:endParaRPr>
          </a:p>
        </p:txBody>
      </p:sp>
      <p:sp>
        <p:nvSpPr>
          <p:cNvPr id="12" name="Text Box 8194"/>
          <p:cNvSpPr txBox="1">
            <a:spLocks noChangeArrowheads="1"/>
          </p:cNvSpPr>
          <p:nvPr/>
        </p:nvSpPr>
        <p:spPr bwMode="auto">
          <a:xfrm>
            <a:off x="848437" y="5433141"/>
            <a:ext cx="94988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$(“p”, ”div”)  $(“</a:t>
            </a:r>
            <a:r>
              <a:rPr lang="en-IN" b="1" i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div.myClass</a:t>
            </a:r>
            <a:r>
              <a:rPr lang="en-IN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”, “#id”) // multiple selectors</a:t>
            </a:r>
            <a:endParaRPr lang="en-IN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ldLvl="0"/>
      <p:bldP spid="6" grpId="0" bldLvl="0"/>
      <p:bldP spid="7" grpId="0" bldLvl="0"/>
      <p:bldP spid="8" grpId="0" bldLvl="0"/>
      <p:bldP spid="9" grpId="0" bldLvl="0"/>
      <p:bldP spid="10" grpId="0" bldLvl="0"/>
      <p:bldP spid="11" grpId="0" bldLvl="0"/>
      <p:bldP spid="12" grpId="0" bldLvl="0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1966</TotalTime>
  <Words>1125</Words>
  <Application>Microsoft Office PowerPoint</Application>
  <PresentationFormat>Widescreen</PresentationFormat>
  <Paragraphs>207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Century Gothic</vt:lpstr>
      <vt:lpstr>Wingdings</vt:lpstr>
      <vt:lpstr>Wingdings 3</vt:lpstr>
      <vt:lpstr>幼圆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Alok Mazumdar</dc:creator>
  <cp:lastModifiedBy>Alok Mazumdar</cp:lastModifiedBy>
  <cp:revision>503</cp:revision>
  <dcterms:created xsi:type="dcterms:W3CDTF">2016-09-06T06:10:00Z</dcterms:created>
  <dcterms:modified xsi:type="dcterms:W3CDTF">2016-12-19T15:36:50Z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1033-10.1.0.5674</vt:lpwstr>
  </property>
</Properties>
</file>