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5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90" r:id="rId32"/>
    <p:sldId id="291" r:id="rId33"/>
    <p:sldId id="292" r:id="rId34"/>
    <p:sldId id="29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509"/>
    <a:srgbClr val="FC5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434" autoAdjust="0"/>
  </p:normalViewPr>
  <p:slideViewPr>
    <p:cSldViewPr snapToGrid="0">
      <p:cViewPr varScale="1">
        <p:scale>
          <a:sx n="81" d="100"/>
          <a:sy n="81" d="100"/>
        </p:scale>
        <p:origin x="30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99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9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3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4960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03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2866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99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15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9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3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6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83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52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1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6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85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9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75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 noChangeShapeType="1" noTextEdit="1"/>
          </p:cNvSpPr>
          <p:nvPr/>
        </p:nvSpPr>
        <p:spPr bwMode="auto">
          <a:xfrm>
            <a:off x="1171978" y="872566"/>
            <a:ext cx="9298546" cy="6445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2700">
                  <a:solidFill>
                    <a:srgbClr val="EAEAEA"/>
                  </a:solidFill>
                  <a:rou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8000"/>
                    </a:srgbClr>
                  </a:prstShdw>
                </a:effectLst>
                <a:latin typeface="Arial Black" pitchFamily="34" charset="0"/>
              </a:rPr>
              <a:t>Introduction To </a:t>
            </a:r>
            <a:r>
              <a:rPr lang="en-US" sz="3600" kern="10" dirty="0" smtClean="0">
                <a:ln w="12700">
                  <a:solidFill>
                    <a:srgbClr val="EAEAEA"/>
                  </a:solidFill>
                  <a:rou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8000"/>
                    </a:srgbClr>
                  </a:prstShdw>
                </a:effectLst>
                <a:latin typeface="Arial Black" pitchFamily="34" charset="0"/>
              </a:rPr>
              <a:t>Advance JavaScript</a:t>
            </a:r>
            <a:endParaRPr lang="en-US" sz="3600" kern="10" dirty="0">
              <a:ln w="12700">
                <a:solidFill>
                  <a:srgbClr val="EAEAEA"/>
                </a:solidFill>
                <a:rou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prstShdw prst="shdw11">
                  <a:srgbClr val="C0C0C0">
                    <a:alpha val="78000"/>
                  </a:srgbClr>
                </a:prstShdw>
              </a:effectLst>
              <a:latin typeface="Arial Black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1978" y="4029219"/>
            <a:ext cx="37289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Alok Mazumdar</a:t>
            </a:r>
            <a:endParaRPr lang="en-U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097088" y="1373188"/>
            <a:ext cx="45894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27 </a:t>
            </a:r>
            <a: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Create Object using Prototype Pattern</a:t>
            </a:r>
            <a:endParaRPr lang="en-US" alt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2085975" y="1966913"/>
            <a:ext cx="8888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7.28) Each object has some default properties and one of those properties is prototype.</a:t>
            </a:r>
            <a:endParaRPr lang="en-US" alt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098675" y="2527300"/>
            <a:ext cx="8886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7.29) Similarly each function in ECMAScript is just an object it also has prototype property</a:t>
            </a:r>
            <a:endParaRPr lang="en-US" alt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112963" y="3035300"/>
            <a:ext cx="8743950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7.30)</a:t>
            </a:r>
            <a:r>
              <a:rPr lang="en-US" altLang="en-US" dirty="0">
                <a:sym typeface="SimSun" pitchFamily="2" charset="-122"/>
              </a:rPr>
              <a:t>		</a:t>
            </a:r>
            <a:r>
              <a:rPr lang="en-US" altLang="en-US" b="1" dirty="0">
                <a:solidFill>
                  <a:srgbClr val="002060"/>
                </a:solidFill>
                <a:sym typeface="SimSun" pitchFamily="2" charset="-122"/>
              </a:rPr>
              <a:t>function Person()</a:t>
            </a: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</a:rPr>
              <a:t>		{	</a:t>
            </a:r>
            <a:r>
              <a:rPr lang="en-US" altLang="en-US" b="1" dirty="0">
                <a:solidFill>
                  <a:srgbClr val="002060"/>
                </a:solidFill>
                <a:sym typeface="SimSun" pitchFamily="2" charset="-122"/>
              </a:rPr>
              <a:t>			</a:t>
            </a: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  <a:sym typeface="SimSun" pitchFamily="2" charset="-122"/>
              </a:rPr>
              <a:t>		}</a:t>
            </a: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  <a:sym typeface="SimSun" pitchFamily="2" charset="-122"/>
              </a:rPr>
              <a:t>		Person.prototype.name=”Alok”; // this properties belong to prototype</a:t>
            </a: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  <a:sym typeface="SimSun" pitchFamily="2" charset="-122"/>
              </a:rPr>
              <a:t>		</a:t>
            </a:r>
            <a:r>
              <a:rPr lang="en-US" altLang="en-US" b="1" dirty="0" err="1">
                <a:solidFill>
                  <a:srgbClr val="002060"/>
                </a:solidFill>
                <a:sym typeface="SimSun" pitchFamily="2" charset="-122"/>
              </a:rPr>
              <a:t>Person.prototype.age</a:t>
            </a:r>
            <a:r>
              <a:rPr lang="en-US" altLang="en-US" b="1" dirty="0">
                <a:solidFill>
                  <a:srgbClr val="002060"/>
                </a:solidFill>
                <a:sym typeface="SimSun" pitchFamily="2" charset="-122"/>
              </a:rPr>
              <a:t>=”26”;</a:t>
            </a: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  <a:sym typeface="SimSun" pitchFamily="2" charset="-122"/>
              </a:rPr>
              <a:t>		</a:t>
            </a:r>
            <a:r>
              <a:rPr lang="en-US" altLang="en-US" b="1" dirty="0" err="1">
                <a:solidFill>
                  <a:srgbClr val="002060"/>
                </a:solidFill>
                <a:sym typeface="SimSun" pitchFamily="2" charset="-122"/>
              </a:rPr>
              <a:t>Person.prototype.gender</a:t>
            </a:r>
            <a:r>
              <a:rPr lang="en-US" altLang="en-US" b="1" dirty="0">
                <a:solidFill>
                  <a:srgbClr val="002060"/>
                </a:solidFill>
                <a:sym typeface="SimSun" pitchFamily="2" charset="-122"/>
              </a:rPr>
              <a:t>=”male”;</a:t>
            </a: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  <a:sym typeface="SimSun" pitchFamily="2" charset="-122"/>
              </a:rPr>
              <a:t>		</a:t>
            </a:r>
            <a:r>
              <a:rPr lang="en-US" altLang="en-US" b="1" dirty="0" err="1">
                <a:solidFill>
                  <a:srgbClr val="002060"/>
                </a:solidFill>
                <a:sym typeface="SimSun" pitchFamily="2" charset="-122"/>
              </a:rPr>
              <a:t>Person.prototype.sayHello</a:t>
            </a:r>
            <a:r>
              <a:rPr lang="en-US" altLang="en-US" b="1" dirty="0">
                <a:solidFill>
                  <a:srgbClr val="002060"/>
                </a:solidFill>
                <a:sym typeface="SimSun" pitchFamily="2" charset="-122"/>
              </a:rPr>
              <a:t>=function()</a:t>
            </a: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  <a:sym typeface="SimSun" pitchFamily="2" charset="-122"/>
              </a:rPr>
              <a:t>					{</a:t>
            </a: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  <a:sym typeface="SimSun" pitchFamily="2" charset="-122"/>
              </a:rPr>
              <a:t>					   alert(“ Hello “ + this.name);	</a:t>
            </a: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  <a:sym typeface="SimSun" pitchFamily="2" charset="-122"/>
              </a:rPr>
              <a:t>					};	</a:t>
            </a:r>
          </a:p>
        </p:txBody>
      </p:sp>
      <p:sp>
        <p:nvSpPr>
          <p:cNvPr id="44039" name="Text Box 8"/>
          <p:cNvSpPr txBox="1">
            <a:spLocks noChangeArrowheads="1"/>
          </p:cNvSpPr>
          <p:nvPr/>
        </p:nvSpPr>
        <p:spPr bwMode="auto">
          <a:xfrm>
            <a:off x="2035175" y="6000750"/>
            <a:ext cx="88868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31 </a:t>
            </a:r>
            <a: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	var person1=new Person();</a:t>
            </a:r>
          </a:p>
          <a:p>
            <a:pPr eaLnBrk="1" hangingPunct="1"/>
            <a: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person1.sayHello(); // Hello Alok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994307" y="215900"/>
            <a:ext cx="2973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ADVANCE JAVASCRIPT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412901" y="877133"/>
            <a:ext cx="35545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lvl="1" eaLnBrk="1" hangingPunct="1"/>
            <a:r>
              <a:rPr lang="en-US" altLang="en-US" dirty="0" smtClean="0">
                <a:solidFill>
                  <a:srgbClr val="7030A0"/>
                </a:solidFill>
                <a:sym typeface="Arial" pitchFamily="34" charset="0"/>
              </a:rPr>
              <a:t>OBJECT </a:t>
            </a:r>
            <a:r>
              <a:rPr lang="en-US" altLang="en-US" dirty="0">
                <a:solidFill>
                  <a:srgbClr val="7030A0"/>
                </a:solidFill>
                <a:sym typeface="Arial" pitchFamily="34" charset="0"/>
              </a:rPr>
              <a:t>DECLARATION ,TYPES</a:t>
            </a:r>
            <a:r>
              <a:rPr lang="en-US" altLang="en-US" dirty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  <p:bldP spid="44036" grpId="0"/>
      <p:bldP spid="44037" grpId="0"/>
      <p:bldP spid="8" grpId="0"/>
      <p:bldP spid="44039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466975" y="1373188"/>
            <a:ext cx="438626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>
                <a:sym typeface="SimSun" pitchFamily="2" charset="-122"/>
              </a:rPr>
              <a:t>	</a:t>
            </a:r>
            <a:r>
              <a:rPr lang="en-US" altLang="en-US" sz="2000" b="1">
                <a:solidFill>
                  <a:schemeClr val="accent2"/>
                </a:solidFill>
                <a:sym typeface="SimSun" pitchFamily="2" charset="-122"/>
              </a:rPr>
              <a:t>How Prototype Works</a:t>
            </a:r>
            <a:r>
              <a:rPr lang="en-US" altLang="en-US" b="1">
                <a:solidFill>
                  <a:schemeClr val="accent2"/>
                </a:solidFill>
                <a:sym typeface="SimSun" pitchFamily="2" charset="-122"/>
              </a:rPr>
              <a:t> </a:t>
            </a:r>
            <a:r>
              <a:rPr lang="en-US" altLang="en-US">
                <a:sym typeface="SimSun" pitchFamily="2" charset="-122"/>
              </a:rPr>
              <a:t> </a:t>
            </a:r>
            <a:endParaRPr lang="en-US" altLang="en-US"/>
          </a:p>
        </p:txBody>
      </p:sp>
      <p:sp>
        <p:nvSpPr>
          <p:cNvPr id="8" name="Rounded Rectangle 7"/>
          <p:cNvSpPr/>
          <p:nvPr/>
        </p:nvSpPr>
        <p:spPr>
          <a:xfrm>
            <a:off x="6345238" y="1838325"/>
            <a:ext cx="2036762" cy="208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itchFamily="34" charset="0"/>
              <a:buNone/>
              <a:defRPr/>
            </a:pPr>
            <a:r>
              <a:rPr lang="en-US" noProof="1"/>
              <a:t>Person Prototype</a:t>
            </a:r>
          </a:p>
          <a:p>
            <a:pPr algn="ctr" eaLnBrk="1" fontAlgn="auto" hangingPunct="1">
              <a:buFont typeface="Arial" pitchFamily="34" charset="0"/>
              <a:buNone/>
              <a:defRPr/>
            </a:pPr>
            <a:r>
              <a:rPr lang="en-US" noProof="1"/>
              <a:t>name </a:t>
            </a:r>
          </a:p>
          <a:p>
            <a:pPr algn="ctr" eaLnBrk="1" fontAlgn="auto" hangingPunct="1">
              <a:buFont typeface="Arial" pitchFamily="34" charset="0"/>
              <a:buNone/>
              <a:defRPr/>
            </a:pPr>
            <a:r>
              <a:rPr lang="en-US" noProof="1"/>
              <a:t>age</a:t>
            </a:r>
          </a:p>
          <a:p>
            <a:pPr algn="ctr" eaLnBrk="1" fontAlgn="auto" hangingPunct="1">
              <a:buFont typeface="Arial" pitchFamily="34" charset="0"/>
              <a:buNone/>
              <a:defRPr/>
            </a:pPr>
            <a:r>
              <a:rPr lang="en-US" noProof="1"/>
              <a:t>gender</a:t>
            </a:r>
          </a:p>
          <a:p>
            <a:pPr algn="ctr" eaLnBrk="1" fontAlgn="auto" hangingPunct="1">
              <a:buFont typeface="Arial" pitchFamily="34" charset="0"/>
              <a:buNone/>
              <a:defRPr/>
            </a:pPr>
            <a:r>
              <a:rPr lang="en-US" noProof="1"/>
              <a:t>sayHello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57375" y="1933575"/>
            <a:ext cx="1177925" cy="1203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itchFamily="34" charset="0"/>
              <a:buNone/>
              <a:defRPr/>
            </a:pPr>
            <a:r>
              <a:rPr lang="en-US" noProof="1"/>
              <a:t>Person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32250" y="3036888"/>
            <a:ext cx="1179513" cy="1201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itchFamily="34" charset="0"/>
              <a:buNone/>
              <a:defRPr/>
            </a:pPr>
            <a:r>
              <a:rPr lang="en-US" noProof="1"/>
              <a:t>Person1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882650" y="5062538"/>
            <a:ext cx="8537575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7.32)  	person1=new Person();</a:t>
            </a:r>
          </a:p>
          <a:p>
            <a:pPr eaLnBrk="1" hangingPunct="1"/>
            <a:r>
              <a:rPr lang="en-US" alt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  	person1.name;//Alok</a:t>
            </a:r>
          </a:p>
          <a:p>
            <a:pPr eaLnBrk="1" hangingPunct="1"/>
            <a:r>
              <a:rPr lang="en-US" alt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	How the search works first it will check Person object if the property is 	</a:t>
            </a:r>
            <a:r>
              <a:rPr lang="en-US" altLang="en-US" sz="2000" b="1" dirty="0" err="1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availabe</a:t>
            </a:r>
            <a:r>
              <a:rPr lang="en-US" alt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 or not , if yes fine , if not then search begins in its prototype.</a:t>
            </a:r>
            <a: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119438" y="2909888"/>
            <a:ext cx="928687" cy="476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5211763" y="2933700"/>
            <a:ext cx="1133475" cy="704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703513" y="3232150"/>
            <a:ext cx="1190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C55A11"/>
                </a:solidFill>
              </a:rPr>
              <a:t>first check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687888" y="2560638"/>
            <a:ext cx="1560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C55A11"/>
                </a:solidFill>
              </a:rPr>
              <a:t>second check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994307" y="215900"/>
            <a:ext cx="2973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ADVANCE JAVASCRIPT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412901" y="877133"/>
            <a:ext cx="35545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lvl="1" eaLnBrk="1" hangingPunct="1"/>
            <a:r>
              <a:rPr lang="en-US" altLang="en-US" dirty="0" smtClean="0">
                <a:solidFill>
                  <a:srgbClr val="7030A0"/>
                </a:solidFill>
                <a:sym typeface="Arial" pitchFamily="34" charset="0"/>
              </a:rPr>
              <a:t>OBJECT </a:t>
            </a:r>
            <a:r>
              <a:rPr lang="en-US" altLang="en-US" dirty="0">
                <a:solidFill>
                  <a:srgbClr val="7030A0"/>
                </a:solidFill>
                <a:sym typeface="Arial" pitchFamily="34" charset="0"/>
              </a:rPr>
              <a:t>DECLARATION ,TYPES</a:t>
            </a:r>
            <a:r>
              <a:rPr lang="en-US" altLang="en-US" dirty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10" grpId="0" animBg="1"/>
      <p:bldP spid="14" grpId="0"/>
      <p:bldP spid="13" grpId="0"/>
      <p:bldP spid="16" grpId="0"/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994307" y="215900"/>
            <a:ext cx="2973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ADVANCE JAVASCRIPT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899646" y="823345"/>
            <a:ext cx="27835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lvl="1" eaLnBrk="1" hangingPunct="1"/>
            <a:r>
              <a:rPr lang="en-US" altLang="en-US" dirty="0" smtClean="0">
                <a:solidFill>
                  <a:srgbClr val="7030A0"/>
                </a:solidFill>
                <a:sym typeface="Arial" pitchFamily="34" charset="0"/>
              </a:rPr>
              <a:t>Understanding Closure</a:t>
            </a:r>
            <a:r>
              <a:rPr lang="en-US" alt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604915" y="1339747"/>
            <a:ext cx="35587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1</a:t>
            </a:r>
            <a:r>
              <a:rPr lang="en-US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 	A closure is an inner function.</a:t>
            </a:r>
            <a:endParaRPr lang="en-US" alt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604914" y="1856149"/>
            <a:ext cx="32898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2</a:t>
            </a:r>
            <a:r>
              <a:rPr lang="en-US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	It has three scope chains </a:t>
            </a:r>
            <a:endParaRPr lang="en-US" alt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001602" y="2372551"/>
            <a:ext cx="395544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2 .1	Access to its own scope</a:t>
            </a:r>
          </a:p>
          <a:p>
            <a:pPr eaLnBrk="1" hangingPunct="1"/>
            <a:r>
              <a:rPr lang="en-US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2.2   Access to outer function variables</a:t>
            </a:r>
          </a:p>
          <a:p>
            <a:pPr eaLnBrk="1" hangingPunct="1"/>
            <a:r>
              <a:rPr lang="en-US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2.3   Access to global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4949" y="3442951"/>
            <a:ext cx="9784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function 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outerfunction(</a:t>
            </a:r>
            <a:r>
              <a:rPr lang="en-US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outVal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{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</a:t>
            </a:r>
            <a:r>
              <a:rPr lang="en-US" b="1" dirty="0">
                <a:solidFill>
                  <a:srgbClr val="FF0000"/>
                </a:solidFill>
              </a:rPr>
              <a:t>function </a:t>
            </a:r>
            <a:r>
              <a:rPr lang="en-US" b="1" dirty="0" err="1">
                <a:solidFill>
                  <a:srgbClr val="FF0000"/>
                </a:solidFill>
              </a:rPr>
              <a:t>innerfunction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r>
              <a:rPr lang="en-US" b="1" dirty="0">
                <a:solidFill>
                  <a:srgbClr val="FF0000"/>
                </a:solidFill>
              </a:rPr>
              <a:t>					{</a:t>
            </a:r>
          </a:p>
          <a:p>
            <a:r>
              <a:rPr lang="en-US" b="1" dirty="0">
                <a:solidFill>
                  <a:srgbClr val="FF0000"/>
                </a:solidFill>
              </a:rPr>
              <a:t>						//alert("inner function invoked "+ </a:t>
            </a:r>
            <a:r>
              <a:rPr lang="en-US" b="1" dirty="0" err="1">
                <a:solidFill>
                  <a:srgbClr val="FF0000"/>
                </a:solidFill>
              </a:rPr>
              <a:t>outVal</a:t>
            </a:r>
            <a:r>
              <a:rPr lang="en-US" b="1" dirty="0">
                <a:solidFill>
                  <a:srgbClr val="FF0000"/>
                </a:solidFill>
              </a:rPr>
              <a:t>);</a:t>
            </a:r>
          </a:p>
          <a:p>
            <a:r>
              <a:rPr lang="en-US" b="1" dirty="0">
                <a:solidFill>
                  <a:srgbClr val="FF0000"/>
                </a:solidFill>
              </a:rPr>
              <a:t>						return </a:t>
            </a:r>
            <a:r>
              <a:rPr lang="en-US" b="1" dirty="0" err="1">
                <a:solidFill>
                  <a:srgbClr val="FF0000"/>
                </a:solidFill>
              </a:rPr>
              <a:t>outVal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b="1" dirty="0">
                <a:solidFill>
                  <a:srgbClr val="FF0000"/>
                </a:solidFill>
              </a:rPr>
              <a:t>					}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10025" y="215900"/>
            <a:ext cx="2973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ADVANCE JAVASCRIPT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496234" y="716090"/>
            <a:ext cx="27835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lvl="1" eaLnBrk="1" hangingPunct="1"/>
            <a:r>
              <a:rPr lang="en-US" altLang="en-US" dirty="0" smtClean="0">
                <a:solidFill>
                  <a:srgbClr val="7030A0"/>
                </a:solidFill>
                <a:sym typeface="Arial" pitchFamily="34" charset="0"/>
              </a:rPr>
              <a:t>Understanding Closure</a:t>
            </a:r>
            <a:r>
              <a:rPr lang="en-US" alt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618362" y="1146850"/>
            <a:ext cx="22947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3  The use of closure</a:t>
            </a:r>
            <a:endParaRPr lang="en-US" alt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093491" y="1535674"/>
            <a:ext cx="64588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3.1  It encapsulates the inner function  and its behavior</a:t>
            </a:r>
          </a:p>
          <a:p>
            <a:pPr eaLnBrk="1" hangingPunct="1"/>
            <a:r>
              <a:rPr lang="en-US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3.2  It also allows Abstraction. </a:t>
            </a:r>
            <a:endParaRPr lang="en-US" alt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618362" y="2350177"/>
            <a:ext cx="27384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4</a:t>
            </a:r>
            <a:r>
              <a:rPr lang="en-US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  Implementing Closure</a:t>
            </a:r>
            <a:endParaRPr lang="en-US" alt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4618" y="2729519"/>
            <a:ext cx="80996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function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Person(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personName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{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this.personName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personName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this.showPersonName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=function()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{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alert(" person name " + 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this.personName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}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this.changeName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=function(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newname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{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this.personName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newname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}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10025" y="215900"/>
            <a:ext cx="2973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ADVANCE JAVASCRIPT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496234" y="716090"/>
            <a:ext cx="27835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lvl="1" eaLnBrk="1" hangingPunct="1"/>
            <a:r>
              <a:rPr lang="en-US" altLang="en-US" dirty="0" smtClean="0">
                <a:solidFill>
                  <a:srgbClr val="7030A0"/>
                </a:solidFill>
                <a:sym typeface="Arial" pitchFamily="34" charset="0"/>
              </a:rPr>
              <a:t>Understanding Closure</a:t>
            </a:r>
            <a:r>
              <a:rPr lang="en-US" alt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8527" y="1776093"/>
            <a:ext cx="3743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var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pers1=new Person("AM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");</a:t>
            </a:r>
          </a:p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var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pers2=new Person("PM");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</a:t>
            </a:r>
          </a:p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pers1.showPersonName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();</a:t>
            </a:r>
          </a:p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pers1.changeName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("Alok");</a:t>
            </a:r>
          </a:p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pers1.showPersonName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();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315970" y="4036424"/>
            <a:ext cx="71440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4</a:t>
            </a:r>
            <a:r>
              <a:rPr lang="en-US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  It also helps to preserve data in in the inner function</a:t>
            </a:r>
            <a:endParaRPr lang="en-US" alt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315970" y="4884545"/>
            <a:ext cx="85272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5  It also has access to outer function variable even if the outer function has return  </a:t>
            </a:r>
            <a:endParaRPr lang="en-US" alt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10025" y="215900"/>
            <a:ext cx="2973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ADVANCE JAVASCRIPT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496234" y="716090"/>
            <a:ext cx="27835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lvl="1" eaLnBrk="1" hangingPunct="1"/>
            <a:r>
              <a:rPr lang="en-US" altLang="en-US" dirty="0" smtClean="0">
                <a:solidFill>
                  <a:srgbClr val="7030A0"/>
                </a:solidFill>
                <a:sym typeface="Arial" pitchFamily="34" charset="0"/>
              </a:rPr>
              <a:t>Understanding Closure</a:t>
            </a:r>
            <a:r>
              <a:rPr lang="en-US" alt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7706" y="1425388"/>
            <a:ext cx="76244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function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personName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lastname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{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this.lastname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lastname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this.fullname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="";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function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completeName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firstname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{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fullname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="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Mr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" +  " " +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firstname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+  " "+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lastname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return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fullname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}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return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completeName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118" y="5458673"/>
            <a:ext cx="5096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var persname1=new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personName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("MAZ");</a:t>
            </a:r>
          </a:p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var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persname2=new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personName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("MAC");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48118" y="6306671"/>
            <a:ext cx="384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alert(persname1("ALOK"));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10025" y="215900"/>
            <a:ext cx="2973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ADVANCE JAVASCRIPT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496234" y="716090"/>
            <a:ext cx="27835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lvl="1" eaLnBrk="1" hangingPunct="1"/>
            <a:r>
              <a:rPr lang="en-US" altLang="en-US" dirty="0" smtClean="0">
                <a:solidFill>
                  <a:srgbClr val="7030A0"/>
                </a:solidFill>
                <a:sym typeface="Arial" pitchFamily="34" charset="0"/>
              </a:rPr>
              <a:t>Understanding IIFE </a:t>
            </a:r>
            <a:r>
              <a:rPr lang="en-US" alt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6447" y="1317813"/>
            <a:ext cx="575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IIFE : Immediately Invoked Function Expression 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0469" y="1959351"/>
            <a:ext cx="340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What is function expression  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0469" y="2729753"/>
            <a:ext cx="4491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function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()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{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alert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("hello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fucn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exprss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");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)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0918" y="4639235"/>
            <a:ext cx="606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The entire function is enclosed inside circular braces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56447" y="5440721"/>
            <a:ext cx="8942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It helps to avoid global namespace which means all variables function defined inside function remains local to the function 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10025" y="215900"/>
            <a:ext cx="2973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ADVANCE JAVASCRIPT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496234" y="716090"/>
            <a:ext cx="27835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lvl="1" eaLnBrk="1" hangingPunct="1"/>
            <a:r>
              <a:rPr lang="en-US" altLang="en-US" dirty="0" smtClean="0">
                <a:solidFill>
                  <a:srgbClr val="7030A0"/>
                </a:solidFill>
                <a:sym typeface="Arial" pitchFamily="34" charset="0"/>
              </a:rPr>
              <a:t>Understanding IIFE </a:t>
            </a:r>
            <a:r>
              <a:rPr lang="en-US" alt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86951" y="1421469"/>
            <a:ext cx="340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What is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Immediately Invoked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2344" y="2126848"/>
            <a:ext cx="9164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function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()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{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alert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("hello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fucn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exprss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");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)(); </a:t>
            </a:r>
            <a:r>
              <a:rPr lang="en-US" b="1" dirty="0" smtClean="0">
                <a:solidFill>
                  <a:srgbClr val="C00000"/>
                </a:solidFill>
              </a:rPr>
              <a:t>// this circular braces invokes the function as soon as it is executed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8495" y="3940223"/>
            <a:ext cx="498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The above function definition is called IIFE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8494" y="4408418"/>
            <a:ext cx="97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Remember : </a:t>
            </a:r>
            <a:r>
              <a:rPr lang="en-US" b="1" dirty="0" smtClean="0">
                <a:solidFill>
                  <a:schemeClr val="accent2"/>
                </a:solidFill>
              </a:rPr>
              <a:t>the parenthesis enclosing the function lets the parser that its 			  	function expression not function declaration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1146" y="5380672"/>
            <a:ext cx="5385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function()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{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alert("hello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fucn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exprss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");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10025" y="215900"/>
            <a:ext cx="2973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ADVANCE JAVASCRIPT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496234" y="716090"/>
            <a:ext cx="27835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lvl="1" eaLnBrk="1" hangingPunct="1"/>
            <a:r>
              <a:rPr lang="en-US" altLang="en-US" dirty="0" smtClean="0">
                <a:solidFill>
                  <a:srgbClr val="7030A0"/>
                </a:solidFill>
                <a:sym typeface="Arial" pitchFamily="34" charset="0"/>
              </a:rPr>
              <a:t>Understanding IIFE </a:t>
            </a:r>
            <a:r>
              <a:rPr lang="en-US" alt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3639" y="1354234"/>
            <a:ext cx="260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What is the  use of IIFE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8495" y="1992378"/>
            <a:ext cx="1017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  It provides faster internal lookup for all properties such as methods and variables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4660" y="2505381"/>
            <a:ext cx="893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1.1  The lookup checks for the property all to the top till the global namespace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8495" y="3493147"/>
            <a:ext cx="1017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It  mainly used in JQuery library , Node.js and many other JS frameworks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1942" y="4624584"/>
            <a:ext cx="771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It also persist data which can be used as we have seen in closure 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10025" y="215900"/>
            <a:ext cx="2973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ADVANCE JAVASCRIPT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496234" y="716090"/>
            <a:ext cx="27835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lvl="1" eaLnBrk="1" hangingPunct="1"/>
            <a:r>
              <a:rPr lang="en-US" altLang="en-US" dirty="0" smtClean="0">
                <a:solidFill>
                  <a:srgbClr val="7030A0"/>
                </a:solidFill>
                <a:sym typeface="Arial" pitchFamily="34" charset="0"/>
              </a:rPr>
              <a:t>Understanding IIFE </a:t>
            </a:r>
            <a:r>
              <a:rPr lang="en-US" alt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564890" y="1163320"/>
            <a:ext cx="3469640" cy="367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Understanding the Problem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859405" y="1692910"/>
            <a:ext cx="7261225" cy="311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function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processData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arrayVal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  {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for(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=0;i&lt;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arrayVal.length;i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++)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{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arrayVal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]["id"]=function (){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	//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more code here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	return 100+i;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	};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}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return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arrayVal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  }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481330" y="4875530"/>
            <a:ext cx="9622155" cy="915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77509"/>
                </a:solidFill>
              </a:rPr>
              <a:t>var </a:t>
            </a:r>
            <a:r>
              <a:rPr lang="en-US" b="1" dirty="0" err="1">
                <a:solidFill>
                  <a:srgbClr val="277509"/>
                </a:solidFill>
              </a:rPr>
              <a:t>personList</a:t>
            </a:r>
            <a:r>
              <a:rPr lang="en-US" b="1" dirty="0">
                <a:solidFill>
                  <a:srgbClr val="277509"/>
                </a:solidFill>
              </a:rPr>
              <a:t>=[ </a:t>
            </a:r>
          </a:p>
          <a:p>
            <a:r>
              <a:rPr lang="en-US" b="1" dirty="0">
                <a:solidFill>
                  <a:srgbClr val="277509"/>
                </a:solidFill>
              </a:rPr>
              <a:t>				{name:"alok",id:"0"}, {name:"ada",id:"0"}, {name:"maz",id:"0"}</a:t>
            </a:r>
          </a:p>
          <a:p>
            <a:r>
              <a:rPr lang="en-US" b="1" dirty="0">
                <a:solidFill>
                  <a:srgbClr val="277509"/>
                </a:solidFill>
              </a:rPr>
              <a:t>			   ] ;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2184400" y="6030595"/>
            <a:ext cx="7051675" cy="64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var data=</a:t>
            </a:r>
            <a:r>
              <a:rPr lang="en-US" b="1" dirty="0" err="1">
                <a:solidFill>
                  <a:srgbClr val="FF0000"/>
                </a:solidFill>
              </a:rPr>
              <a:t>processData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personList</a:t>
            </a:r>
            <a:r>
              <a:rPr lang="en-US" b="1" dirty="0">
                <a:solidFill>
                  <a:srgbClr val="FF0000"/>
                </a:solidFill>
              </a:rPr>
              <a:t>);</a:t>
            </a:r>
          </a:p>
          <a:p>
            <a:r>
              <a:rPr lang="en-US" b="1" dirty="0">
                <a:solidFill>
                  <a:srgbClr val="FF0000"/>
                </a:solidFill>
              </a:rPr>
              <a:t>alert(data[0].id()) // output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>
            <a:spLocks noChangeArrowheads="1"/>
          </p:cNvSpPr>
          <p:nvPr/>
        </p:nvSpPr>
        <p:spPr bwMode="auto">
          <a:xfrm>
            <a:off x="3994307" y="215900"/>
            <a:ext cx="2973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ADVANCE JAVASCRIPT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35842" name="Rectangle 14"/>
          <p:cNvSpPr>
            <a:spLocks noChangeArrowheads="1"/>
          </p:cNvSpPr>
          <p:nvPr/>
        </p:nvSpPr>
        <p:spPr bwMode="auto">
          <a:xfrm>
            <a:off x="3412901" y="877133"/>
            <a:ext cx="35545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lvl="1" eaLnBrk="1" hangingPunct="1"/>
            <a:r>
              <a:rPr lang="en-US" altLang="en-US" dirty="0" smtClean="0">
                <a:solidFill>
                  <a:srgbClr val="7030A0"/>
                </a:solidFill>
                <a:sym typeface="Arial" pitchFamily="34" charset="0"/>
              </a:rPr>
              <a:t>OBJECT </a:t>
            </a:r>
            <a:r>
              <a:rPr lang="en-US" altLang="en-US" dirty="0">
                <a:solidFill>
                  <a:srgbClr val="7030A0"/>
                </a:solidFill>
                <a:sym typeface="Arial" pitchFamily="34" charset="0"/>
              </a:rPr>
              <a:t>DECLARATION ,TYPES</a:t>
            </a:r>
            <a:r>
              <a:rPr lang="en-US" altLang="en-US" dirty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5843" name="TextBox 8"/>
          <p:cNvSpPr txBox="1"/>
          <p:nvPr/>
        </p:nvSpPr>
        <p:spPr>
          <a:xfrm>
            <a:off x="1095102" y="1419225"/>
            <a:ext cx="8813800" cy="4000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altLang="en-US" sz="2000" noProof="1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ea typeface="SimSun" charset="-122"/>
                <a:cs typeface="+mn-ea"/>
              </a:rPr>
              <a:t>1  Almost </a:t>
            </a:r>
            <a:r>
              <a:rPr lang="en-US" altLang="en-US" sz="2000" noProof="1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ea typeface="SimSun" charset="-122"/>
                <a:cs typeface="+mn-ea"/>
              </a:rPr>
              <a:t>everything in ECMAScript  is an object , except primitive types.</a:t>
            </a:r>
            <a:r>
              <a:rPr lang="en-US" altLang="en-US" noProof="1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ea typeface="SimSun" charset="-122"/>
                <a:cs typeface="+mn-ea"/>
              </a:rPr>
              <a:t> </a:t>
            </a:r>
            <a:endParaRPr lang="en-US" altLang="en-US" noProof="1">
              <a:solidFill>
                <a:schemeClr val="bg1">
                  <a:lumMod val="95000"/>
                  <a:lumOff val="5000"/>
                </a:schemeClr>
              </a:solidFill>
              <a:latin typeface="Calibri" pitchFamily="34" charset="0"/>
              <a:ea typeface="SimSun" charset="-122"/>
            </a:endParaRPr>
          </a:p>
        </p:txBody>
      </p:sp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1082223" y="2006600"/>
            <a:ext cx="9767888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  Objects </a:t>
            </a:r>
            <a:r>
              <a:rPr lang="en-US" alt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are heart of ECMAScript if you understand objects you understand 	ECMAScript. Hence also called as </a:t>
            </a:r>
            <a:r>
              <a:rPr lang="en-US" altLang="en-US" sz="2000" dirty="0">
                <a:solidFill>
                  <a:srgbClr val="FF0000"/>
                </a:solidFill>
              </a:rPr>
              <a:t>Object Based Programming Language</a:t>
            </a:r>
            <a:r>
              <a:rPr lang="en-US" altLang="en-US" sz="2000" dirty="0"/>
              <a:t> </a:t>
            </a:r>
          </a:p>
        </p:txBody>
      </p:sp>
      <p:sp>
        <p:nvSpPr>
          <p:cNvPr id="35845" name="TextBox 8"/>
          <p:cNvSpPr txBox="1"/>
          <p:nvPr/>
        </p:nvSpPr>
        <p:spPr>
          <a:xfrm>
            <a:off x="1046163" y="2970213"/>
            <a:ext cx="11098212" cy="39846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altLang="en-US" sz="2000" noProof="1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ea typeface="SimSun" charset="-122"/>
                <a:cs typeface="+mn-ea"/>
              </a:rPr>
              <a:t>3 </a:t>
            </a:r>
            <a:r>
              <a:rPr lang="en-US" altLang="en-US" sz="2000" noProof="1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ea typeface="SimSun" charset="-122"/>
                <a:cs typeface="+mn-ea"/>
              </a:rPr>
              <a:t>Objects in ECMAScript are named value pairs. There mainly three way to create objects in ECMAScript</a:t>
            </a:r>
            <a:endParaRPr lang="en-US" altLang="en-US" sz="2000" noProof="1">
              <a:solidFill>
                <a:schemeClr val="bg1">
                  <a:lumMod val="95000"/>
                  <a:lumOff val="5000"/>
                </a:schemeClr>
              </a:solidFill>
              <a:latin typeface="Calibri" pitchFamily="34" charset="0"/>
              <a:ea typeface="SimSun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1046163" y="3500415"/>
            <a:ext cx="10279063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 </a:t>
            </a:r>
            <a:r>
              <a:rPr lang="en-US" alt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Ways to create object </a:t>
            </a:r>
          </a:p>
          <a:p>
            <a:pPr eaLnBrk="1" hangingPunct="1"/>
            <a:r>
              <a:rPr lang="en-US" alt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1) Using new keyword</a:t>
            </a:r>
          </a:p>
          <a:p>
            <a:pPr eaLnBrk="1" hangingPunct="1"/>
            <a:endParaRPr lang="en-US" alt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eaLnBrk="1" hangingPunct="1"/>
            <a:r>
              <a:rPr lang="en-US" alt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2) Using object literals</a:t>
            </a:r>
          </a:p>
          <a:p>
            <a:pPr eaLnBrk="1" hangingPunct="1"/>
            <a:endParaRPr lang="en-US" alt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eaLnBrk="1" hangingPunct="1"/>
            <a:r>
              <a:rPr lang="en-US" alt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3) Using different Object Creation pattern</a:t>
            </a:r>
          </a:p>
          <a:p>
            <a:pPr eaLnBrk="1" hangingPunct="1"/>
            <a:endParaRPr lang="en-US" alt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eaLnBrk="1" hangingPunct="1"/>
            <a:r>
              <a:rPr lang="en-US" alt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3.1) Using Factory Pattern</a:t>
            </a:r>
          </a:p>
          <a:p>
            <a:pPr eaLnBrk="1" hangingPunct="1"/>
            <a:r>
              <a:rPr lang="en-US" alt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3.2) Using Constructor Pattern</a:t>
            </a:r>
          </a:p>
          <a:p>
            <a:pPr eaLnBrk="1" hangingPunct="1"/>
            <a:r>
              <a:rPr lang="en-US" alt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3.3) Using Prototype Pattern </a:t>
            </a:r>
            <a:r>
              <a:rPr lang="en-US" altLang="en-US" sz="2000" dirty="0"/>
              <a:t>(</a:t>
            </a:r>
            <a:r>
              <a:rPr lang="en-US" altLang="en-US" sz="2000" dirty="0">
                <a:solidFill>
                  <a:srgbClr val="C00000"/>
                </a:solidFill>
              </a:rPr>
              <a:t>* very Imp</a:t>
            </a:r>
            <a:r>
              <a:rPr lang="en-US" altLang="en-US" sz="20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5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2" grpId="0"/>
      <p:bldP spid="35843" grpId="0"/>
      <p:bldP spid="2" grpId="0"/>
      <p:bldP spid="35845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10025" y="215900"/>
            <a:ext cx="2973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ADVANCE JAVASCRIPT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496234" y="716090"/>
            <a:ext cx="27835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lvl="1" eaLnBrk="1" hangingPunct="1"/>
            <a:r>
              <a:rPr lang="en-US" altLang="en-US" dirty="0" smtClean="0">
                <a:solidFill>
                  <a:srgbClr val="7030A0"/>
                </a:solidFill>
                <a:sym typeface="Arial" pitchFamily="34" charset="0"/>
              </a:rPr>
              <a:t>Understanding IIFE </a:t>
            </a:r>
            <a:r>
              <a:rPr lang="en-US" alt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564890" y="1163320"/>
            <a:ext cx="3469640" cy="367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Solving the Problem Using IIFE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859405" y="1692910"/>
            <a:ext cx="7261225" cy="3933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function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processData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arrayVal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  {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for(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=0;i&lt;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arrayVal.length;i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++)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{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arrayVal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]["id"]=function (k){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	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	return 100+k;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						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			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}(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); // invoking immediately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}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  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return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arrayVal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  }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2184400" y="6030595"/>
            <a:ext cx="7051675" cy="64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var data=</a:t>
            </a:r>
            <a:r>
              <a:rPr lang="en-US" b="1" dirty="0" err="1">
                <a:solidFill>
                  <a:srgbClr val="FF0000"/>
                </a:solidFill>
              </a:rPr>
              <a:t>processData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personList</a:t>
            </a:r>
            <a:r>
              <a:rPr lang="en-US" b="1" dirty="0">
                <a:solidFill>
                  <a:srgbClr val="FF0000"/>
                </a:solidFill>
              </a:rPr>
              <a:t>);</a:t>
            </a:r>
          </a:p>
          <a:p>
            <a:r>
              <a:rPr lang="en-US" b="1" dirty="0">
                <a:solidFill>
                  <a:srgbClr val="FF0000"/>
                </a:solidFill>
              </a:rPr>
              <a:t>alert(data[0]) // output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3710025" y="215900"/>
            <a:ext cx="2973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ADVANCE JAVASCRIPT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2923503" y="832000"/>
            <a:ext cx="4275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lvl="1" eaLnBrk="1" hangingPunct="1"/>
            <a:r>
              <a:rPr lang="en-US" altLang="en-US" dirty="0" smtClean="0">
                <a:solidFill>
                  <a:srgbClr val="7030A0"/>
                </a:solidFill>
                <a:sym typeface="Arial" pitchFamily="34" charset="0"/>
              </a:rPr>
              <a:t>What is the Use of Apply ,Call and </a:t>
            </a:r>
            <a:r>
              <a:rPr lang="en-US" altLang="en-US" dirty="0">
                <a:solidFill>
                  <a:srgbClr val="7030A0"/>
                </a:solidFill>
                <a:sym typeface="Arial" pitchFamily="34" charset="0"/>
              </a:rPr>
              <a:t>B</a:t>
            </a:r>
            <a:r>
              <a:rPr lang="en-US" altLang="en-US" dirty="0" smtClean="0">
                <a:solidFill>
                  <a:srgbClr val="7030A0"/>
                </a:solidFill>
                <a:sym typeface="Arial" pitchFamily="34" charset="0"/>
              </a:rPr>
              <a:t>ind </a:t>
            </a:r>
            <a:r>
              <a:rPr lang="en-US" alt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9838" y="1532586"/>
            <a:ext cx="234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Understanding Call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3504" y="2266682"/>
            <a:ext cx="4675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var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obj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={name:"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alok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"};</a:t>
            </a: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function Person(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age,salary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{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this.age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=age;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this.salary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=salary;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alert(" " + this.name); 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}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Person(25,10);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10025" y="215900"/>
            <a:ext cx="2973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ADVANCE JAVASCRIPT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2923503" y="832000"/>
            <a:ext cx="4275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lvl="1" eaLnBrk="1" hangingPunct="1"/>
            <a:r>
              <a:rPr lang="en-US" altLang="en-US" dirty="0" smtClean="0">
                <a:solidFill>
                  <a:srgbClr val="7030A0"/>
                </a:solidFill>
                <a:sym typeface="Arial" pitchFamily="34" charset="0"/>
              </a:rPr>
              <a:t>What is the Use of Apply ,Call and </a:t>
            </a:r>
            <a:r>
              <a:rPr lang="en-US" altLang="en-US" dirty="0">
                <a:solidFill>
                  <a:srgbClr val="7030A0"/>
                </a:solidFill>
                <a:sym typeface="Arial" pitchFamily="34" charset="0"/>
              </a:rPr>
              <a:t>B</a:t>
            </a:r>
            <a:r>
              <a:rPr lang="en-US" altLang="en-US" dirty="0" smtClean="0">
                <a:solidFill>
                  <a:srgbClr val="7030A0"/>
                </a:solidFill>
                <a:sym typeface="Arial" pitchFamily="34" charset="0"/>
              </a:rPr>
              <a:t>ind </a:t>
            </a:r>
            <a:r>
              <a:rPr lang="en-US" alt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59838" y="1532586"/>
            <a:ext cx="234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Understanding Call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94318" y="2047741"/>
            <a:ext cx="4675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var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obj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={name:"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alok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"};</a:t>
            </a: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function Person(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age,salary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{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this.age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=age;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this.salary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=salary;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alert(" " + this.name); 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}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</a:t>
            </a:r>
            <a:r>
              <a:rPr lang="en-US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Person.call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(obj,10,25);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7039" y="5228823"/>
            <a:ext cx="652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Its borrowing the property and changing the this context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7039" y="5847008"/>
            <a:ext cx="611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alert(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Person.hasOwnProperty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("name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")); // true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10025" y="215900"/>
            <a:ext cx="2973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ADVANCE JAVASCRIPT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2923503" y="832000"/>
            <a:ext cx="4275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lvl="1" eaLnBrk="1" hangingPunct="1"/>
            <a:r>
              <a:rPr lang="en-US" altLang="en-US" dirty="0" smtClean="0">
                <a:solidFill>
                  <a:srgbClr val="7030A0"/>
                </a:solidFill>
                <a:sym typeface="Arial" pitchFamily="34" charset="0"/>
              </a:rPr>
              <a:t>What is the Use of Apply ,Call and </a:t>
            </a:r>
            <a:r>
              <a:rPr lang="en-US" altLang="en-US" dirty="0">
                <a:solidFill>
                  <a:srgbClr val="7030A0"/>
                </a:solidFill>
                <a:sym typeface="Arial" pitchFamily="34" charset="0"/>
              </a:rPr>
              <a:t>B</a:t>
            </a:r>
            <a:r>
              <a:rPr lang="en-US" altLang="en-US" dirty="0" smtClean="0">
                <a:solidFill>
                  <a:srgbClr val="7030A0"/>
                </a:solidFill>
                <a:sym typeface="Arial" pitchFamily="34" charset="0"/>
              </a:rPr>
              <a:t>ind </a:t>
            </a:r>
            <a:r>
              <a:rPr lang="en-US" alt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4080" y="1357057"/>
            <a:ext cx="270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Understanding Apply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0678" y="1882114"/>
            <a:ext cx="59114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var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obj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={name:"</a:t>
            </a:r>
            <a:r>
              <a:rPr lang="en-US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alok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“};</a:t>
            </a: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function 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Person(</a:t>
            </a:r>
            <a:r>
              <a:rPr lang="en-US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age,salary,empId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{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this.age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=age;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this.salary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=salary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</a:t>
            </a:r>
            <a:r>
              <a:rPr lang="en-US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this.empid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</a:t>
            </a:r>
            <a:r>
              <a:rPr lang="en-US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empid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alert(" " + this.name); 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</a:p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Var array=[25,10,101];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</a:t>
            </a:r>
            <a:r>
              <a:rPr lang="en-US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Person.call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(obj,25,10,101); //using call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</a:t>
            </a:r>
            <a:r>
              <a:rPr lang="en-US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Person.apply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obj,array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); // using apply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1673" y="5911403"/>
            <a:ext cx="9440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only difference between two is in call we have to send parameters separated by comma whereas in apply we can send an array of input parameters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10025" y="215900"/>
            <a:ext cx="2973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ADVANCE JAVASCRIPT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2923503" y="832000"/>
            <a:ext cx="4275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lvl="1" eaLnBrk="1" hangingPunct="1"/>
            <a:r>
              <a:rPr lang="en-US" altLang="en-US" dirty="0" smtClean="0">
                <a:solidFill>
                  <a:srgbClr val="7030A0"/>
                </a:solidFill>
                <a:sym typeface="Arial" pitchFamily="34" charset="0"/>
              </a:rPr>
              <a:t>What is the Use of Apply ,Call and </a:t>
            </a:r>
            <a:r>
              <a:rPr lang="en-US" altLang="en-US" dirty="0">
                <a:solidFill>
                  <a:srgbClr val="7030A0"/>
                </a:solidFill>
                <a:sym typeface="Arial" pitchFamily="34" charset="0"/>
              </a:rPr>
              <a:t>B</a:t>
            </a:r>
            <a:r>
              <a:rPr lang="en-US" altLang="en-US" dirty="0" smtClean="0">
                <a:solidFill>
                  <a:srgbClr val="7030A0"/>
                </a:solidFill>
                <a:sym typeface="Arial" pitchFamily="34" charset="0"/>
              </a:rPr>
              <a:t>ind </a:t>
            </a:r>
            <a:r>
              <a:rPr lang="en-US" alt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4080" y="1357057"/>
            <a:ext cx="2704601" cy="367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Understanding Bind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67155" y="1997710"/>
            <a:ext cx="9796780" cy="173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		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var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obj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={num:2};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var add=function(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a,b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{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	return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a+b+this.num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}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alert(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add.bind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(obj,10,5));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509395" y="4166870"/>
            <a:ext cx="7919720" cy="367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On binding it returns a function or can also be called as an object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556385" y="4631055"/>
            <a:ext cx="8545830" cy="64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Unlike call and apply its not executing the function in turn it return the object which can be called later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508125" y="5386705"/>
            <a:ext cx="7919720" cy="64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var bound=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add.bind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obj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console.dir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(bound);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522730" y="6217920"/>
            <a:ext cx="7919720" cy="367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alert(bound(10,7));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" grpId="0"/>
      <p:bldP spid="3" grpId="0"/>
      <p:bldP spid="7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10025" y="215900"/>
            <a:ext cx="2973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ADVANCE JAVASCRIPT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335627" y="819121"/>
            <a:ext cx="3155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lvl="1" eaLnBrk="1" hangingPunct="1"/>
            <a:r>
              <a:rPr lang="en-US" altLang="en-US" dirty="0" smtClean="0">
                <a:solidFill>
                  <a:srgbClr val="7030A0"/>
                </a:solidFill>
                <a:sym typeface="Arial" pitchFamily="34" charset="0"/>
              </a:rPr>
              <a:t>What is function chaining </a:t>
            </a:r>
            <a:r>
              <a:rPr lang="en-US" alt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8951" y="1331299"/>
            <a:ext cx="598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Its chain of method calls . It is mainly used in JQuery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8654" y="1843477"/>
            <a:ext cx="73924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function Student(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name,age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{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this.name=name;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this.age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=age;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}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Student.prototype.SetName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=function(name)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		{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			this.name=name;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		}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Student.prototype.SetAge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=function(age)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		{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			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this.age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=age;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		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8951" y="5793003"/>
            <a:ext cx="5203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/>
              <a:t>	</a:t>
            </a:r>
            <a:r>
              <a:rPr lang="nn-NO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var </a:t>
            </a:r>
            <a:r>
              <a:rPr lang="nn-NO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stud=new Student("alok",25</a:t>
            </a:r>
            <a:r>
              <a:rPr lang="nn-NO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nn-NO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stud.SetName</a:t>
            </a:r>
            <a:r>
              <a:rPr lang="nn-NO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("aki</a:t>
            </a:r>
            <a:r>
              <a:rPr lang="nn-NO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");</a:t>
            </a:r>
            <a:endParaRPr lang="nn-NO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nn-NO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</a:t>
            </a:r>
            <a:r>
              <a:rPr lang="nn-NO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alert(stud.name); // output ?</a:t>
            </a:r>
            <a:endParaRPr lang="nn-NO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10025" y="215900"/>
            <a:ext cx="2973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ADVANCE JAVASCRIPT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335627" y="819121"/>
            <a:ext cx="3155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lvl="1" eaLnBrk="1" hangingPunct="1"/>
            <a:r>
              <a:rPr lang="en-US" altLang="en-US" dirty="0" smtClean="0">
                <a:solidFill>
                  <a:srgbClr val="7030A0"/>
                </a:solidFill>
                <a:sym typeface="Arial" pitchFamily="34" charset="0"/>
              </a:rPr>
              <a:t>What is function chaining </a:t>
            </a:r>
            <a:r>
              <a:rPr lang="en-US" alt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3720" y="1497546"/>
            <a:ext cx="935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If we see in previous example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we have to set values explicitly for each property.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3720" y="2021983"/>
            <a:ext cx="2735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stud.SetName("aki</a:t>
            </a:r>
            <a:r>
              <a:rPr lang="nn-NO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");</a:t>
            </a:r>
          </a:p>
          <a:p>
            <a:r>
              <a:rPr lang="nn-NO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stud.SetAge(25);</a:t>
            </a:r>
            <a:endParaRPr lang="nn-NO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3719" y="2823419"/>
            <a:ext cx="819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But our objective is to set all value in one shot , something like this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5008" y="3503054"/>
            <a:ext cx="686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stud.SetName("aki</a:t>
            </a:r>
            <a:r>
              <a:rPr lang="nn-NO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").SetAge(25).....(other functions);</a:t>
            </a:r>
            <a:endParaRPr lang="nn-NO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6524" y="4327301"/>
            <a:ext cx="955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Now to achieve the above we need to implement function chaining which return the current context every time function is invoked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0" grpId="0"/>
      <p:bldP spid="11" grpId="0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10025" y="199390"/>
            <a:ext cx="2973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ADVANCE JAVASCRIPT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335627" y="819121"/>
            <a:ext cx="3155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lvl="1" eaLnBrk="1" hangingPunct="1"/>
            <a:r>
              <a:rPr lang="en-US" altLang="en-US" dirty="0" smtClean="0">
                <a:solidFill>
                  <a:srgbClr val="7030A0"/>
                </a:solidFill>
                <a:sym typeface="Arial" pitchFamily="34" charset="0"/>
              </a:rPr>
              <a:t>What is function chaining </a:t>
            </a:r>
            <a:r>
              <a:rPr lang="en-US" alt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2885" y="1331299"/>
            <a:ext cx="74826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function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Student(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name,age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{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this.name=name;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this.age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=age;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}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Student.prototype.SetName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=function(name)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		{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			this.name=name;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			</a:t>
            </a:r>
            <a:r>
              <a:rPr lang="en-US" b="1" dirty="0">
                <a:solidFill>
                  <a:srgbClr val="C00000"/>
                </a:solidFill>
              </a:rPr>
              <a:t>return this;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		}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Student.prototype.SetAge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=function(age)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		{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			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this.age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=age;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			</a:t>
            </a:r>
            <a:r>
              <a:rPr lang="en-US" b="1" dirty="0">
                <a:solidFill>
                  <a:srgbClr val="C00000"/>
                </a:solidFill>
              </a:rPr>
              <a:t>return this;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		}</a:t>
            </a:r>
            <a:r>
              <a:rPr lang="en-US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21586" y="5910474"/>
            <a:ext cx="5950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C000"/>
                </a:solidFill>
              </a:rPr>
              <a:t>stud.SetName</a:t>
            </a:r>
            <a:r>
              <a:rPr lang="en-US" b="1" dirty="0">
                <a:solidFill>
                  <a:srgbClr val="FFC000"/>
                </a:solidFill>
              </a:rPr>
              <a:t>("</a:t>
            </a:r>
            <a:r>
              <a:rPr lang="en-US" b="1" dirty="0" err="1">
                <a:solidFill>
                  <a:srgbClr val="FFC000"/>
                </a:solidFill>
              </a:rPr>
              <a:t>aman</a:t>
            </a:r>
            <a:r>
              <a:rPr lang="en-US" b="1" dirty="0">
                <a:solidFill>
                  <a:srgbClr val="FFC000"/>
                </a:solidFill>
              </a:rPr>
              <a:t>").</a:t>
            </a:r>
            <a:r>
              <a:rPr lang="en-US" b="1" dirty="0" err="1">
                <a:solidFill>
                  <a:srgbClr val="FFC000"/>
                </a:solidFill>
              </a:rPr>
              <a:t>SetAge</a:t>
            </a:r>
            <a:r>
              <a:rPr lang="en-US" b="1" dirty="0">
                <a:solidFill>
                  <a:srgbClr val="FFC000"/>
                </a:solidFill>
              </a:rPr>
              <a:t>(28);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alert(stud.name</a:t>
            </a:r>
            <a:r>
              <a:rPr lang="en-US" b="1" dirty="0">
                <a:solidFill>
                  <a:srgbClr val="FFC000"/>
                </a:solidFill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10025" y="199390"/>
            <a:ext cx="2973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ADVANCE JAVASCRIPT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335655" y="819150"/>
            <a:ext cx="365252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lvl="1" eaLnBrk="1" hangingPunct="1"/>
            <a:r>
              <a:rPr lang="en-US" altLang="en-US" dirty="0" smtClean="0">
                <a:solidFill>
                  <a:srgbClr val="7030A0"/>
                </a:solidFill>
                <a:sym typeface="Arial" pitchFamily="34" charset="0"/>
              </a:rPr>
              <a:t>What are callbacks in JavaScript </a:t>
            </a:r>
            <a:r>
              <a:rPr lang="en-US" alt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461770" y="1436370"/>
            <a:ext cx="6216015" cy="367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Functions  in JavaScript are first class objects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494155" y="1997075"/>
            <a:ext cx="10295255" cy="367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 above statement means that we can pass function as argument to another function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791585" y="2432685"/>
            <a:ext cx="2296795" cy="367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What is Callback?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428115" y="2976880"/>
            <a:ext cx="10344150" cy="64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Callbacks are also known as higher order function and by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defination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it is a function that is passed as parameter to another function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381125" y="3669030"/>
            <a:ext cx="10295890" cy="2835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		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function x()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{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alert("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am x ");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}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var y=function(callback)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{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alert("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am y ");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callback();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}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</a:t>
            </a:r>
            <a:r>
              <a:rPr lang="en-US" b="1" dirty="0">
                <a:solidFill>
                  <a:srgbClr val="C00000"/>
                </a:solidFill>
              </a:rPr>
              <a:t>y(x); // passing x as </a:t>
            </a:r>
            <a:r>
              <a:rPr lang="en-US" b="1" dirty="0" err="1">
                <a:solidFill>
                  <a:srgbClr val="C00000"/>
                </a:solidFill>
              </a:rPr>
              <a:t>arguement</a:t>
            </a:r>
            <a:r>
              <a:rPr lang="en-US" b="1" dirty="0">
                <a:solidFill>
                  <a:srgbClr val="C00000"/>
                </a:solidFill>
              </a:rPr>
              <a:t> in function y , but 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 am not </a:t>
            </a:r>
            <a:r>
              <a:rPr lang="en-US" b="1" dirty="0" err="1">
                <a:solidFill>
                  <a:srgbClr val="C00000"/>
                </a:solidFill>
              </a:rPr>
              <a:t>exceuting</a:t>
            </a:r>
            <a:r>
              <a:rPr lang="en-US" b="1" dirty="0">
                <a:solidFill>
                  <a:srgbClr val="C00000"/>
                </a:solidFill>
              </a:rPr>
              <a:t>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  <p:bldP spid="3" grpId="0"/>
      <p:bldP spid="6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887190" y="199390"/>
            <a:ext cx="2973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ADVANCE JAVASCRIPT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335655" y="819150"/>
            <a:ext cx="365252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lvl="1" eaLnBrk="1" hangingPunct="1"/>
            <a:r>
              <a:rPr lang="en-US" altLang="en-US" dirty="0" smtClean="0">
                <a:solidFill>
                  <a:srgbClr val="7030A0"/>
                </a:solidFill>
                <a:sym typeface="Arial" pitchFamily="34" charset="0"/>
              </a:rPr>
              <a:t>What are callbacks in JavaScript </a:t>
            </a:r>
            <a:r>
              <a:rPr lang="en-US" alt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053080" y="1436370"/>
            <a:ext cx="4658995" cy="367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Why do we need function callbacks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703195" y="1998980"/>
            <a:ext cx="7225665" cy="2835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	</a:t>
            </a:r>
            <a:r>
              <a:rPr lang="en-US" b="1" dirty="0">
                <a:solidFill>
                  <a:srgbClr val="C00000"/>
                </a:solidFill>
              </a:rPr>
              <a:t>	var </a:t>
            </a:r>
            <a:r>
              <a:rPr lang="en-US" b="1" dirty="0" err="1">
                <a:solidFill>
                  <a:srgbClr val="C00000"/>
                </a:solidFill>
              </a:rPr>
              <a:t>calcNumber</a:t>
            </a:r>
            <a:r>
              <a:rPr lang="en-US" b="1" dirty="0">
                <a:solidFill>
                  <a:srgbClr val="C00000"/>
                </a:solidFill>
              </a:rPr>
              <a:t>=function(</a:t>
            </a:r>
            <a:r>
              <a:rPr lang="en-US" b="1" dirty="0" err="1">
                <a:solidFill>
                  <a:srgbClr val="C00000"/>
                </a:solidFill>
              </a:rPr>
              <a:t>a,b,type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  <a:p>
            <a:r>
              <a:rPr lang="en-US" b="1" dirty="0">
                <a:solidFill>
                  <a:srgbClr val="C00000"/>
                </a:solidFill>
              </a:rPr>
              <a:t>									{</a:t>
            </a:r>
          </a:p>
          <a:p>
            <a:r>
              <a:rPr lang="en-US" b="1" dirty="0">
                <a:solidFill>
                  <a:srgbClr val="C00000"/>
                </a:solidFill>
              </a:rPr>
              <a:t>										if(type=="add")</a:t>
            </a:r>
          </a:p>
          <a:p>
            <a:r>
              <a:rPr lang="en-US" b="1" dirty="0">
                <a:solidFill>
                  <a:srgbClr val="C00000"/>
                </a:solidFill>
              </a:rPr>
              <a:t>										return </a:t>
            </a:r>
            <a:r>
              <a:rPr lang="en-US" b="1" dirty="0" err="1">
                <a:solidFill>
                  <a:srgbClr val="C00000"/>
                </a:solidFill>
              </a:rPr>
              <a:t>a+b</a:t>
            </a:r>
            <a:r>
              <a:rPr lang="en-US" b="1" dirty="0">
                <a:solidFill>
                  <a:srgbClr val="C00000"/>
                </a:solidFill>
              </a:rPr>
              <a:t>;</a:t>
            </a:r>
          </a:p>
          <a:p>
            <a:r>
              <a:rPr lang="en-US" b="1" dirty="0">
                <a:solidFill>
                  <a:srgbClr val="C00000"/>
                </a:solidFill>
              </a:rPr>
              <a:t>										else 														if(type=="multiply")</a:t>
            </a:r>
          </a:p>
          <a:p>
            <a:r>
              <a:rPr lang="en-US" b="1" dirty="0">
                <a:solidFill>
                  <a:srgbClr val="C00000"/>
                </a:solidFill>
              </a:rPr>
              <a:t>										return a*b;</a:t>
            </a:r>
          </a:p>
          <a:p>
            <a:r>
              <a:rPr lang="en-US" b="1" dirty="0">
                <a:solidFill>
                  <a:srgbClr val="C00000"/>
                </a:solidFill>
              </a:rPr>
              <a:t>									}		</a:t>
            </a:r>
          </a:p>
          <a:p>
            <a:r>
              <a:rPr lang="en-US" b="1" dirty="0">
                <a:solidFill>
                  <a:srgbClr val="C00000"/>
                </a:solidFill>
              </a:rPr>
              <a:t>								alert(</a:t>
            </a:r>
            <a:r>
              <a:rPr lang="en-US" b="1" dirty="0" err="1">
                <a:solidFill>
                  <a:srgbClr val="C00000"/>
                </a:solidFill>
              </a:rPr>
              <a:t>calcNumber</a:t>
            </a:r>
            <a:r>
              <a:rPr lang="en-US" b="1" dirty="0">
                <a:solidFill>
                  <a:srgbClr val="C00000"/>
                </a:solidFill>
              </a:rPr>
              <a:t>(10,5,"add"));	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381125" y="5179060"/>
            <a:ext cx="7003415" cy="367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Now we want to abstract away the process of calculation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449580" y="5981065"/>
            <a:ext cx="11050905" cy="367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To do that we need to bring the functionality add and multiply outside the function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calcNumber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/>
          <p:nvPr/>
        </p:nvSpPr>
        <p:spPr>
          <a:xfrm>
            <a:off x="1800225" y="1316038"/>
            <a:ext cx="4733925" cy="39846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altLang="en-US" sz="2000" noProof="1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ea typeface="SimSun" charset="-122"/>
                <a:cs typeface="+mn-ea"/>
                <a:sym typeface="Arial" charset="0"/>
              </a:rPr>
              <a:t>5 Create </a:t>
            </a:r>
            <a:r>
              <a:rPr lang="en-US" altLang="en-US" sz="2000" noProof="1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ea typeface="SimSun" charset="-122"/>
                <a:cs typeface="+mn-ea"/>
                <a:sym typeface="Arial" charset="0"/>
              </a:rPr>
              <a:t>Object using new keyword</a:t>
            </a:r>
            <a:endParaRPr lang="en-US" altLang="en-US" sz="2000" noProof="1">
              <a:solidFill>
                <a:schemeClr val="bg1">
                  <a:lumMod val="95000"/>
                  <a:lumOff val="5000"/>
                </a:schemeClr>
              </a:solidFill>
              <a:latin typeface="Calibri" pitchFamily="34" charset="0"/>
              <a:ea typeface="SimSun" charset="-122"/>
              <a:sym typeface="Arial" charset="0"/>
            </a:endParaRPr>
          </a:p>
        </p:txBody>
      </p:sp>
      <p:sp>
        <p:nvSpPr>
          <p:cNvPr id="36868" name="Text Box 4"/>
          <p:cNvSpPr txBox="1"/>
          <p:nvPr/>
        </p:nvSpPr>
        <p:spPr>
          <a:xfrm>
            <a:off x="1787525" y="1835150"/>
            <a:ext cx="5530850" cy="161766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altLang="en-US" sz="2000" b="1" noProof="1" smtClean="0">
                <a:solidFill>
                  <a:srgbClr val="002060"/>
                </a:solidFill>
                <a:latin typeface="Calibri" pitchFamily="34" charset="0"/>
                <a:ea typeface="SimSun" charset="-122"/>
                <a:cs typeface="+mn-ea"/>
                <a:sym typeface="SimSun" charset="-122"/>
              </a:rPr>
              <a:t>6</a:t>
            </a:r>
            <a:r>
              <a:rPr lang="en-US" altLang="en-US" sz="2000" b="1" noProof="1">
                <a:solidFill>
                  <a:srgbClr val="002060"/>
                </a:solidFill>
                <a:latin typeface="Calibri" pitchFamily="34" charset="0"/>
                <a:ea typeface="SimSun" charset="-122"/>
                <a:cs typeface="+mn-ea"/>
                <a:sym typeface="SimSun" charset="-122"/>
              </a:rPr>
              <a:t>		var person=new Object();</a:t>
            </a:r>
            <a:endParaRPr lang="en-US" altLang="en-US" sz="2000" b="1" noProof="1">
              <a:solidFill>
                <a:srgbClr val="002060"/>
              </a:solidFill>
              <a:latin typeface="Calibri" pitchFamily="34" charset="0"/>
              <a:ea typeface="SimSun" charset="-122"/>
              <a:sym typeface="SimSun" charset="-122"/>
            </a:endParaRPr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altLang="en-US" sz="2000" b="1" noProof="1">
                <a:solidFill>
                  <a:srgbClr val="002060"/>
                </a:solidFill>
                <a:latin typeface="Calibri" pitchFamily="34" charset="0"/>
                <a:ea typeface="SimSun" charset="-122"/>
                <a:cs typeface="+mn-ea"/>
                <a:sym typeface="SimSun" charset="-122"/>
              </a:rPr>
              <a:t>		person.name='Mathews';</a:t>
            </a:r>
            <a:endParaRPr lang="en-US" altLang="en-US" sz="2000" b="1" noProof="1">
              <a:solidFill>
                <a:srgbClr val="002060"/>
              </a:solidFill>
              <a:latin typeface="Calibri" pitchFamily="34" charset="0"/>
              <a:ea typeface="SimSun" charset="-122"/>
              <a:sym typeface="SimSun" charset="-122"/>
            </a:endParaRPr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altLang="en-US" sz="2000" b="1" noProof="1">
                <a:solidFill>
                  <a:srgbClr val="002060"/>
                </a:solidFill>
                <a:latin typeface="Calibri" pitchFamily="34" charset="0"/>
                <a:ea typeface="SimSun" charset="-122"/>
                <a:cs typeface="+mn-ea"/>
                <a:sym typeface="SimSun" charset="-122"/>
              </a:rPr>
              <a:t>		person.age='26' ;</a:t>
            </a:r>
            <a:endParaRPr lang="en-US" altLang="en-US" sz="2000" b="1" noProof="1">
              <a:solidFill>
                <a:srgbClr val="002060"/>
              </a:solidFill>
              <a:latin typeface="Calibri" pitchFamily="34" charset="0"/>
              <a:ea typeface="SimSun" charset="-122"/>
              <a:sym typeface="SimSun" charset="-122"/>
            </a:endParaRPr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altLang="en-US" sz="2000" b="1" noProof="1">
                <a:solidFill>
                  <a:srgbClr val="002060"/>
                </a:solidFill>
                <a:latin typeface="Calibri" pitchFamily="34" charset="0"/>
                <a:ea typeface="SimSun" charset="-122"/>
                <a:cs typeface="+mn-ea"/>
              </a:rPr>
              <a:t>		person.salary='96000';</a:t>
            </a:r>
            <a:endParaRPr lang="en-US" altLang="en-US" sz="2000" b="1" noProof="1">
              <a:solidFill>
                <a:srgbClr val="002060"/>
              </a:solidFill>
              <a:latin typeface="Calibri" pitchFamily="34" charset="0"/>
              <a:ea typeface="SimSun" charset="-122"/>
            </a:endParaRPr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altLang="en-US" sz="2000" b="1" noProof="1">
                <a:solidFill>
                  <a:srgbClr val="002060"/>
                </a:solidFill>
                <a:latin typeface="Calibri" pitchFamily="34" charset="0"/>
                <a:ea typeface="SimSun" charset="-122"/>
                <a:cs typeface="+mn-ea"/>
              </a:rPr>
              <a:t>		person.gender='male';</a:t>
            </a:r>
            <a:endParaRPr lang="en-US" altLang="en-US" sz="2000" b="1" noProof="1">
              <a:solidFill>
                <a:srgbClr val="002060"/>
              </a:solidFill>
              <a:latin typeface="Calibri" pitchFamily="34" charset="0"/>
              <a:ea typeface="SimSun" charset="-122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774825" y="3533775"/>
            <a:ext cx="945991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7 Downside </a:t>
            </a:r>
            <a:r>
              <a:rPr lang="en-US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of the above approach is creating multiple objects with same interface </a:t>
            </a:r>
            <a:r>
              <a:rPr lang="en-US" alt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 </a:t>
            </a:r>
            <a:endParaRPr lang="en-US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870" name="Text Box 7"/>
          <p:cNvSpPr txBox="1"/>
          <p:nvPr/>
        </p:nvSpPr>
        <p:spPr>
          <a:xfrm>
            <a:off x="1797050" y="4106863"/>
            <a:ext cx="4240213" cy="39846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altLang="en-US" sz="2000" noProof="1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ea typeface="SimSun" charset="-122"/>
                <a:cs typeface="+mn-ea"/>
                <a:sym typeface="SimSun" charset="-122"/>
              </a:rPr>
              <a:t>8 </a:t>
            </a:r>
            <a:r>
              <a:rPr lang="en-US" altLang="en-US" sz="2000" noProof="1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ea typeface="SimSun" charset="-122"/>
                <a:cs typeface="+mn-ea"/>
                <a:sym typeface="SimSun" charset="-122"/>
              </a:rPr>
              <a:t>Create Object using object literals</a:t>
            </a:r>
            <a:endParaRPr lang="en-US" altLang="en-US" sz="2000" noProof="1">
              <a:solidFill>
                <a:schemeClr val="bg1">
                  <a:lumMod val="95000"/>
                  <a:lumOff val="5000"/>
                </a:schemeClr>
              </a:solidFill>
              <a:latin typeface="Calibri" pitchFamily="34" charset="0"/>
              <a:ea typeface="SimSun" charset="-122"/>
              <a:sym typeface="SimSun" charset="-122"/>
            </a:endParaRPr>
          </a:p>
        </p:txBody>
      </p:sp>
      <p:sp>
        <p:nvSpPr>
          <p:cNvPr id="36871" name="Text Box 8"/>
          <p:cNvSpPr txBox="1"/>
          <p:nvPr/>
        </p:nvSpPr>
        <p:spPr>
          <a:xfrm>
            <a:off x="1790700" y="4530725"/>
            <a:ext cx="9471025" cy="22288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altLang="en-US" sz="2000" b="1" noProof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ea typeface="SimSun" charset="-122"/>
                <a:cs typeface="+mn-ea"/>
                <a:sym typeface="SimSun" charset="-122"/>
              </a:rPr>
              <a:t>9</a:t>
            </a:r>
            <a:r>
              <a:rPr lang="en-US" altLang="en-US" sz="2000" b="1" noProof="1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ea typeface="SimSun" charset="-122"/>
                <a:cs typeface="+mn-ea"/>
                <a:sym typeface="SimSun" charset="-122"/>
              </a:rPr>
              <a:t>	var person=</a:t>
            </a:r>
            <a:endParaRPr lang="en-US" altLang="en-US" sz="2000" b="1" noProof="1">
              <a:solidFill>
                <a:schemeClr val="accent6">
                  <a:lumMod val="50000"/>
                </a:schemeClr>
              </a:solidFill>
              <a:latin typeface="Calibri" pitchFamily="34" charset="0"/>
              <a:ea typeface="SimSun" charset="-122"/>
              <a:sym typeface="SimSun" charset="-122"/>
            </a:endParaRPr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altLang="en-US" sz="2000" b="1" noProof="1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ea typeface="SimSun" charset="-122"/>
                <a:cs typeface="+mn-ea"/>
                <a:sym typeface="SimSun" charset="-122"/>
              </a:rPr>
              <a:t>		{</a:t>
            </a:r>
            <a:endParaRPr lang="en-US" altLang="en-US" sz="2000" b="1" noProof="1">
              <a:solidFill>
                <a:schemeClr val="accent6">
                  <a:lumMod val="50000"/>
                </a:schemeClr>
              </a:solidFill>
              <a:latin typeface="Calibri" pitchFamily="34" charset="0"/>
              <a:ea typeface="SimSun" charset="-122"/>
              <a:sym typeface="SimSun" charset="-122"/>
            </a:endParaRPr>
          </a:p>
          <a:p>
            <a:pPr lvl="2" eaLnBrk="1" hangingPunct="1">
              <a:buFont typeface="Arial" pitchFamily="34" charset="0"/>
              <a:buNone/>
              <a:defRPr/>
            </a:pPr>
            <a:r>
              <a:rPr lang="en-US" altLang="en-US" sz="2000" b="1" noProof="1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ea typeface="SimSun" charset="-122"/>
                <a:cs typeface="+mn-ea"/>
                <a:sym typeface="SimSun" charset="-122"/>
              </a:rPr>
              <a:t>		'name':'Mathews',</a:t>
            </a:r>
            <a:endParaRPr lang="en-US" altLang="en-US" sz="2000" b="1" noProof="1">
              <a:solidFill>
                <a:schemeClr val="accent6">
                  <a:lumMod val="50000"/>
                </a:schemeClr>
              </a:solidFill>
              <a:latin typeface="Calibri" pitchFamily="34" charset="0"/>
              <a:ea typeface="SimSun" charset="-122"/>
              <a:sym typeface="SimSun" charset="-122"/>
            </a:endParaRPr>
          </a:p>
          <a:p>
            <a:pPr lvl="2" eaLnBrk="1" hangingPunct="1">
              <a:buFont typeface="Arial" pitchFamily="34" charset="0"/>
              <a:buNone/>
              <a:defRPr/>
            </a:pPr>
            <a:r>
              <a:rPr lang="en-US" altLang="en-US" sz="2000" b="1" noProof="1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ea typeface="SimSun" charset="-122"/>
                <a:cs typeface="+mn-ea"/>
                <a:sym typeface="SimSun" charset="-122"/>
              </a:rPr>
              <a:t>		 'age':'26', </a:t>
            </a:r>
            <a:endParaRPr lang="en-US" altLang="en-US" sz="2000" b="1" noProof="1">
              <a:solidFill>
                <a:schemeClr val="accent6">
                  <a:lumMod val="50000"/>
                </a:schemeClr>
              </a:solidFill>
              <a:latin typeface="Calibri" pitchFamily="34" charset="0"/>
              <a:ea typeface="SimSun" charset="-122"/>
              <a:sym typeface="SimSun" charset="-122"/>
            </a:endParaRPr>
          </a:p>
          <a:p>
            <a:pPr lvl="2" eaLnBrk="1" hangingPunct="1">
              <a:buFont typeface="Arial" pitchFamily="34" charset="0"/>
              <a:buNone/>
              <a:defRPr/>
            </a:pPr>
            <a:r>
              <a:rPr lang="en-US" altLang="en-US" sz="2000" b="1" noProof="1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ea typeface="SimSun" charset="-122"/>
                <a:cs typeface="+mn-ea"/>
                <a:sym typeface="SimSun" charset="-122"/>
              </a:rPr>
              <a:t>		'salary':'96000' ,</a:t>
            </a:r>
            <a:endParaRPr lang="en-US" altLang="en-US" sz="2000" b="1" noProof="1">
              <a:solidFill>
                <a:schemeClr val="accent6">
                  <a:lumMod val="50000"/>
                </a:schemeClr>
              </a:solidFill>
              <a:latin typeface="Calibri" pitchFamily="34" charset="0"/>
              <a:ea typeface="SimSun" charset="-122"/>
              <a:sym typeface="SimSun" charset="-122"/>
            </a:endParaRPr>
          </a:p>
          <a:p>
            <a:pPr lvl="2" eaLnBrk="1" hangingPunct="1">
              <a:buFont typeface="Arial" pitchFamily="34" charset="0"/>
              <a:buNone/>
              <a:defRPr/>
            </a:pPr>
            <a:r>
              <a:rPr lang="en-US" altLang="en-US" sz="2000" b="1" noProof="1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ea typeface="SimSun" charset="-122"/>
                <a:cs typeface="+mn-ea"/>
                <a:sym typeface="SimSun" charset="-122"/>
              </a:rPr>
              <a:t>		'gender':'male'</a:t>
            </a:r>
            <a:endParaRPr lang="en-US" altLang="en-US" sz="2000" b="1" noProof="1">
              <a:solidFill>
                <a:schemeClr val="accent6">
                  <a:lumMod val="50000"/>
                </a:schemeClr>
              </a:solidFill>
              <a:latin typeface="Calibri" pitchFamily="34" charset="0"/>
              <a:ea typeface="SimSun" charset="-122"/>
              <a:sym typeface="SimSun" charset="-122"/>
            </a:endParaRPr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altLang="en-US" sz="2000" b="1" noProof="1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ea typeface="SimSun" charset="-122"/>
                <a:cs typeface="+mn-ea"/>
                <a:sym typeface="SimSun" charset="-122"/>
              </a:rPr>
              <a:t>		}; // key value pairs</a:t>
            </a:r>
            <a:endParaRPr lang="en-US" altLang="en-US" sz="2000" b="1" noProof="1">
              <a:solidFill>
                <a:schemeClr val="accent6">
                  <a:lumMod val="50000"/>
                </a:schemeClr>
              </a:solidFill>
              <a:latin typeface="Calibri" pitchFamily="34" charset="0"/>
              <a:ea typeface="SimSun" charset="-122"/>
              <a:sym typeface="SimSun" charset="-122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412901" y="877133"/>
            <a:ext cx="35545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lvl="1" eaLnBrk="1" hangingPunct="1"/>
            <a:r>
              <a:rPr lang="en-US" altLang="en-US" dirty="0" smtClean="0">
                <a:solidFill>
                  <a:srgbClr val="7030A0"/>
                </a:solidFill>
                <a:sym typeface="Arial" pitchFamily="34" charset="0"/>
              </a:rPr>
              <a:t>OBJECT </a:t>
            </a:r>
            <a:r>
              <a:rPr lang="en-US" altLang="en-US" dirty="0">
                <a:solidFill>
                  <a:srgbClr val="7030A0"/>
                </a:solidFill>
                <a:sym typeface="Arial" pitchFamily="34" charset="0"/>
              </a:rPr>
              <a:t>DECLARATION ,TYPES</a:t>
            </a:r>
            <a:r>
              <a:rPr lang="en-US" altLang="en-US" dirty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994307" y="215900"/>
            <a:ext cx="2973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ADVANCE JAVASCRIPT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  <p:bldP spid="36869" grpId="0"/>
      <p:bldP spid="36870" grpId="0"/>
      <p:bldP spid="36871" grpId="0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887190" y="199390"/>
            <a:ext cx="2973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ADVANCE JAVASCRIPT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335655" y="819150"/>
            <a:ext cx="365252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lvl="1" eaLnBrk="1" hangingPunct="1"/>
            <a:r>
              <a:rPr lang="en-US" altLang="en-US" dirty="0" smtClean="0">
                <a:solidFill>
                  <a:srgbClr val="7030A0"/>
                </a:solidFill>
                <a:sym typeface="Arial" pitchFamily="34" charset="0"/>
              </a:rPr>
              <a:t>What are callbacks in JavaScript </a:t>
            </a:r>
            <a:r>
              <a:rPr lang="en-US" alt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782445" y="1436370"/>
            <a:ext cx="8224520" cy="3933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		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var add=function(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a,b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{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	return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a+b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}	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var multiply=function(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a,b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{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	return a*b;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}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var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calcNumber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=function(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a,b,callback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	{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		return callback(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a,b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		}	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alert(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calcNumber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(10,5,add));	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765935" y="5773420"/>
            <a:ext cx="8160385" cy="64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Now if see above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add,multiply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are different methods which can be used by any other method as well. Hence above is a sort of 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5"/>
          <p:cNvSpPr>
            <a:spLocks noChangeArrowheads="1"/>
          </p:cNvSpPr>
          <p:nvPr/>
        </p:nvSpPr>
        <p:spPr bwMode="auto">
          <a:xfrm>
            <a:off x="3481388" y="123825"/>
            <a:ext cx="48783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FF0000"/>
                </a:solidFill>
              </a:rPr>
              <a:t>  DOCUMENT OBJECT MODEL(DOM)</a:t>
            </a:r>
          </a:p>
        </p:txBody>
      </p:sp>
      <p:sp>
        <p:nvSpPr>
          <p:cNvPr id="4" name="Round Same Side Corner Rectangle 3"/>
          <p:cNvSpPr/>
          <p:nvPr/>
        </p:nvSpPr>
        <p:spPr>
          <a:xfrm>
            <a:off x="5026024" y="1657350"/>
            <a:ext cx="1304925" cy="5111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r>
              <a:rPr lang="en-US" noProof="1"/>
              <a:t>Windows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594350" y="2168525"/>
            <a:ext cx="0" cy="341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892425" y="2476500"/>
            <a:ext cx="5584825" cy="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914650" y="2497138"/>
            <a:ext cx="6350" cy="50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829175" y="2492375"/>
            <a:ext cx="635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681788" y="2500313"/>
            <a:ext cx="6350" cy="50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456613" y="2500313"/>
            <a:ext cx="14287" cy="500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 Same Side Corner Rectangle 11"/>
          <p:cNvSpPr/>
          <p:nvPr/>
        </p:nvSpPr>
        <p:spPr>
          <a:xfrm>
            <a:off x="2322513" y="3111500"/>
            <a:ext cx="1298575" cy="45243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r>
              <a:rPr lang="en-US" noProof="1"/>
              <a:t>Location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7947025" y="3027363"/>
            <a:ext cx="1127125" cy="45243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r>
              <a:rPr lang="en-US" noProof="1"/>
              <a:t>History</a:t>
            </a:r>
          </a:p>
        </p:txBody>
      </p:sp>
      <p:sp>
        <p:nvSpPr>
          <p:cNvPr id="14" name="Round Same Side Corner Rectangle 13"/>
          <p:cNvSpPr/>
          <p:nvPr/>
        </p:nvSpPr>
        <p:spPr>
          <a:xfrm>
            <a:off x="4197350" y="3059113"/>
            <a:ext cx="1506538" cy="45243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srgbClr val="FFFFFF"/>
                </a:solidFill>
                <a:ea typeface="SimSun" panose="02010600030101010101" pitchFamily="2" charset="-122"/>
                <a:sym typeface="SimSun" panose="02010600030101010101" pitchFamily="2" charset="-122"/>
              </a:rPr>
              <a:t>Document</a:t>
            </a:r>
            <a:endParaRPr lang="en-US" altLang="en-US" dirty="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sp>
        <p:nvSpPr>
          <p:cNvPr id="15" name="Round Same Side Corner Rectangle 14"/>
          <p:cNvSpPr/>
          <p:nvPr/>
        </p:nvSpPr>
        <p:spPr>
          <a:xfrm>
            <a:off x="6157913" y="3036888"/>
            <a:ext cx="1335087" cy="45243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r>
              <a:rPr lang="en-US" noProof="1"/>
              <a:t>Navigator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786313" y="3549650"/>
            <a:ext cx="0" cy="334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28938" y="3917950"/>
            <a:ext cx="6043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 Same Side Corner Rectangle 17"/>
          <p:cNvSpPr/>
          <p:nvPr/>
        </p:nvSpPr>
        <p:spPr>
          <a:xfrm>
            <a:off x="2609850" y="4314825"/>
            <a:ext cx="1333500" cy="45243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r>
              <a:rPr lang="en-US" noProof="1"/>
              <a:t>Anchor tags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238500" y="3925888"/>
            <a:ext cx="1588" cy="338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24500" y="3941763"/>
            <a:ext cx="952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ame Side Corner Rectangle 20"/>
          <p:cNvSpPr/>
          <p:nvPr/>
        </p:nvSpPr>
        <p:spPr>
          <a:xfrm>
            <a:off x="4811713" y="4352925"/>
            <a:ext cx="1333500" cy="45243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r>
              <a:rPr lang="en-US" noProof="1"/>
              <a:t>Forms</a:t>
            </a:r>
          </a:p>
        </p:txBody>
      </p:sp>
      <p:sp>
        <p:nvSpPr>
          <p:cNvPr id="22" name="Round Same Side Corner Rectangle 21"/>
          <p:cNvSpPr/>
          <p:nvPr/>
        </p:nvSpPr>
        <p:spPr>
          <a:xfrm>
            <a:off x="7637463" y="4327525"/>
            <a:ext cx="1335087" cy="45085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r>
              <a:rPr lang="en-US" noProof="1"/>
              <a:t>Links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8335963" y="3941763"/>
            <a:ext cx="3175" cy="339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499100" y="4757738"/>
            <a:ext cx="6350" cy="50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744788" y="5256213"/>
            <a:ext cx="6748462" cy="1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 Same Side Corner Rectangle 26"/>
          <p:cNvSpPr/>
          <p:nvPr/>
        </p:nvSpPr>
        <p:spPr>
          <a:xfrm>
            <a:off x="2473325" y="5988050"/>
            <a:ext cx="1335088" cy="45085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r>
              <a:rPr lang="en-US" noProof="1"/>
              <a:t>Input fields</a:t>
            </a:r>
          </a:p>
        </p:txBody>
      </p:sp>
      <p:sp>
        <p:nvSpPr>
          <p:cNvPr id="28" name="Round Same Side Corner Rectangle 27"/>
          <p:cNvSpPr/>
          <p:nvPr/>
        </p:nvSpPr>
        <p:spPr>
          <a:xfrm>
            <a:off x="4111625" y="5988050"/>
            <a:ext cx="1335088" cy="47466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r>
              <a:rPr lang="en-US" noProof="1"/>
              <a:t>Radio buttons</a:t>
            </a:r>
          </a:p>
        </p:txBody>
      </p:sp>
      <p:sp>
        <p:nvSpPr>
          <p:cNvPr id="29" name="Round Same Side Corner Rectangle 28"/>
          <p:cNvSpPr/>
          <p:nvPr/>
        </p:nvSpPr>
        <p:spPr>
          <a:xfrm>
            <a:off x="5715000" y="5965825"/>
            <a:ext cx="1333500" cy="45085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r>
              <a:rPr lang="en-US" noProof="1"/>
              <a:t>Text area</a:t>
            </a:r>
          </a:p>
        </p:txBody>
      </p:sp>
      <p:sp>
        <p:nvSpPr>
          <p:cNvPr id="30" name="Round Same Side Corner Rectangle 29"/>
          <p:cNvSpPr/>
          <p:nvPr/>
        </p:nvSpPr>
        <p:spPr>
          <a:xfrm>
            <a:off x="7205662" y="5942013"/>
            <a:ext cx="1410303" cy="45243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r>
              <a:rPr lang="en-US" noProof="1"/>
              <a:t>Checkbox</a:t>
            </a:r>
          </a:p>
        </p:txBody>
      </p:sp>
      <p:sp>
        <p:nvSpPr>
          <p:cNvPr id="31" name="Round Same Side Corner Rectangle 30"/>
          <p:cNvSpPr/>
          <p:nvPr/>
        </p:nvSpPr>
        <p:spPr>
          <a:xfrm>
            <a:off x="8716963" y="5930900"/>
            <a:ext cx="1333500" cy="45243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r>
              <a:rPr lang="en-US" noProof="1"/>
              <a:t>Submit buttons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171825" y="5287963"/>
            <a:ext cx="3175" cy="638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786313" y="5276850"/>
            <a:ext cx="4762" cy="638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330950" y="5289550"/>
            <a:ext cx="4763" cy="63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748588" y="5232400"/>
            <a:ext cx="4762" cy="63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215438" y="5243513"/>
            <a:ext cx="4762" cy="636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1971676" y="844550"/>
            <a:ext cx="6819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sym typeface="SimSun" panose="02010600030101010101" pitchFamily="2" charset="-122"/>
              </a:rPr>
              <a:t>1)  When the page loads the browser creates DOM tree of that page</a:t>
            </a:r>
          </a:p>
        </p:txBody>
      </p:sp>
      <p:sp>
        <p:nvSpPr>
          <p:cNvPr id="38" name="Round Same Side Corner Rectangle 37"/>
          <p:cNvSpPr/>
          <p:nvPr/>
        </p:nvSpPr>
        <p:spPr>
          <a:xfrm>
            <a:off x="9758363" y="841375"/>
            <a:ext cx="890587" cy="5111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r>
              <a:rPr lang="en-US" noProof="1"/>
              <a:t>DOM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0196513" y="1387475"/>
            <a:ext cx="0" cy="339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031288" y="1703388"/>
            <a:ext cx="2306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 Same Side Corner Rectangle 41"/>
          <p:cNvSpPr/>
          <p:nvPr/>
        </p:nvSpPr>
        <p:spPr>
          <a:xfrm>
            <a:off x="8791575" y="2063750"/>
            <a:ext cx="804862" cy="5111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r>
              <a:rPr lang="en-US" noProof="1"/>
              <a:t>Core</a:t>
            </a:r>
          </a:p>
        </p:txBody>
      </p:sp>
      <p:sp>
        <p:nvSpPr>
          <p:cNvPr id="43" name="Round Same Side Corner Rectangle 42"/>
          <p:cNvSpPr/>
          <p:nvPr/>
        </p:nvSpPr>
        <p:spPr>
          <a:xfrm>
            <a:off x="9853613" y="2039938"/>
            <a:ext cx="741362" cy="512762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r>
              <a:rPr lang="en-US" noProof="1"/>
              <a:t>Html</a:t>
            </a:r>
          </a:p>
        </p:txBody>
      </p:sp>
      <p:sp>
        <p:nvSpPr>
          <p:cNvPr id="44" name="Round Same Side Corner Rectangle 43"/>
          <p:cNvSpPr/>
          <p:nvPr/>
        </p:nvSpPr>
        <p:spPr>
          <a:xfrm>
            <a:off x="10971213" y="2052638"/>
            <a:ext cx="741362" cy="5111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r>
              <a:rPr lang="en-US" noProof="1"/>
              <a:t>Xml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9090025" y="1720850"/>
            <a:ext cx="0" cy="341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0207625" y="1698625"/>
            <a:ext cx="0" cy="341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1326813" y="1720850"/>
            <a:ext cx="0" cy="341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e 49"/>
          <p:cNvSpPr/>
          <p:nvPr/>
        </p:nvSpPr>
        <p:spPr>
          <a:xfrm>
            <a:off x="1325563" y="1635125"/>
            <a:ext cx="854075" cy="48323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000000"/>
              </a:solidFill>
              <a:ea typeface="SimSun" panose="02010600030101010101" pitchFamily="2" charset="-122"/>
            </a:endParaRPr>
          </a:p>
        </p:txBody>
      </p:sp>
      <p:sp>
        <p:nvSpPr>
          <p:cNvPr id="51" name="Round Same Side Corner Rectangle 50"/>
          <p:cNvSpPr/>
          <p:nvPr/>
        </p:nvSpPr>
        <p:spPr>
          <a:xfrm>
            <a:off x="142875" y="3563938"/>
            <a:ext cx="1039813" cy="108902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r>
              <a:rPr lang="en-US" noProof="1"/>
              <a:t>Core DOM</a:t>
            </a:r>
          </a:p>
        </p:txBody>
      </p:sp>
    </p:spTree>
    <p:extLst>
      <p:ext uri="{BB962C8B-B14F-4D97-AF65-F5344CB8AC3E}">
        <p14:creationId xmlns:p14="http://schemas.microsoft.com/office/powerpoint/2010/main" val="231655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rAng="0" ptsTypes="">
                                      <p:cBhvr>
                                        <p:cTn id="2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9" grpId="0"/>
      <p:bldP spid="4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7" grpId="0"/>
      <p:bldP spid="38" grpId="0" animBg="1"/>
      <p:bldP spid="42" grpId="0" animBg="1"/>
      <p:bldP spid="43" grpId="0" animBg="1"/>
      <p:bldP spid="44" grpId="0" animBg="1"/>
      <p:bldP spid="50" grpId="0" animBg="1"/>
      <p:bldP spid="5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ChangeArrowheads="1"/>
          </p:cNvSpPr>
          <p:nvPr/>
        </p:nvSpPr>
        <p:spPr bwMode="auto">
          <a:xfrm>
            <a:off x="3595688" y="271463"/>
            <a:ext cx="48783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  DOCUMENT OBJECT MODEL(DOM)</a:t>
            </a:r>
          </a:p>
        </p:txBody>
      </p:sp>
      <p:sp>
        <p:nvSpPr>
          <p:cNvPr id="49155" name="Text Box 36"/>
          <p:cNvSpPr txBox="1">
            <a:spLocks noChangeArrowheads="1"/>
          </p:cNvSpPr>
          <p:nvPr/>
        </p:nvSpPr>
        <p:spPr bwMode="auto">
          <a:xfrm>
            <a:off x="4422775" y="908050"/>
            <a:ext cx="2754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b="1" dirty="0">
                <a:solidFill>
                  <a:srgbClr val="385723"/>
                </a:solidFill>
                <a:sym typeface="SimSun" panose="02010600030101010101" pitchFamily="2" charset="-122"/>
              </a:rPr>
              <a:t>What DOM allows us to do</a:t>
            </a:r>
          </a:p>
        </p:txBody>
      </p:sp>
      <p:sp>
        <p:nvSpPr>
          <p:cNvPr id="49156" name="TextBox 8"/>
          <p:cNvSpPr txBox="1">
            <a:spLocks noChangeArrowheads="1"/>
          </p:cNvSpPr>
          <p:nvPr/>
        </p:nvSpPr>
        <p:spPr bwMode="auto">
          <a:xfrm>
            <a:off x="2806700" y="1430338"/>
            <a:ext cx="577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  It allows to change elements and </a:t>
            </a:r>
            <a:r>
              <a:rPr lang="en-US" altLang="en-US" sz="1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attributes </a:t>
            </a:r>
            <a:r>
              <a:rPr lang="en-US" altLang="en-US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of web page </a:t>
            </a:r>
          </a:p>
        </p:txBody>
      </p:sp>
      <p:sp>
        <p:nvSpPr>
          <p:cNvPr id="49157" name="TextBox 8"/>
          <p:cNvSpPr txBox="1">
            <a:spLocks noChangeArrowheads="1"/>
          </p:cNvSpPr>
          <p:nvPr/>
        </p:nvSpPr>
        <p:spPr bwMode="auto">
          <a:xfrm>
            <a:off x="2819400" y="1868488"/>
            <a:ext cx="5634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2  It allows to change and update </a:t>
            </a:r>
            <a:r>
              <a:rPr lang="en-US" altLang="en-US" sz="18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css</a:t>
            </a:r>
            <a:r>
              <a:rPr lang="en-US" altLang="en-US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of the web page </a:t>
            </a:r>
          </a:p>
        </p:txBody>
      </p:sp>
      <p:sp>
        <p:nvSpPr>
          <p:cNvPr id="49158" name="TextBox 8"/>
          <p:cNvSpPr txBox="1">
            <a:spLocks noChangeArrowheads="1"/>
          </p:cNvSpPr>
          <p:nvPr/>
        </p:nvSpPr>
        <p:spPr bwMode="auto">
          <a:xfrm>
            <a:off x="2854326" y="2374900"/>
            <a:ext cx="4040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3  It reacts to all HTML events </a:t>
            </a:r>
          </a:p>
        </p:txBody>
      </p:sp>
      <p:sp>
        <p:nvSpPr>
          <p:cNvPr id="49159" name="TextBox 8"/>
          <p:cNvSpPr txBox="1">
            <a:spLocks noChangeArrowheads="1"/>
          </p:cNvSpPr>
          <p:nvPr/>
        </p:nvSpPr>
        <p:spPr bwMode="auto">
          <a:xfrm>
            <a:off x="2867025" y="2811463"/>
            <a:ext cx="7925471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4  It can add and delete html elements which is know as manipulating web page </a:t>
            </a:r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538163" y="3608388"/>
            <a:ext cx="5065712" cy="283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b="1" dirty="0">
                <a:solidFill>
                  <a:srgbClr val="002060"/>
                </a:solidFill>
              </a:rPr>
              <a:t>&lt;html&gt;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b="1" dirty="0">
                <a:solidFill>
                  <a:srgbClr val="002060"/>
                </a:solidFill>
              </a:rPr>
              <a:t>	&lt;head&gt;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b="1" dirty="0">
                <a:solidFill>
                  <a:srgbClr val="002060"/>
                </a:solidFill>
              </a:rPr>
              <a:t>		&lt;title&gt;Welcome JS DOM&lt;/title&gt;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b="1" dirty="0">
                <a:solidFill>
                  <a:srgbClr val="002060"/>
                </a:solidFill>
              </a:rPr>
              <a:t>	&lt;/head&gt;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b="1" dirty="0">
                <a:solidFill>
                  <a:srgbClr val="002060"/>
                </a:solidFill>
              </a:rPr>
              <a:t>	&lt;body&gt;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b="1" dirty="0">
                <a:solidFill>
                  <a:srgbClr val="002060"/>
                </a:solidFill>
              </a:rPr>
              <a:t>		&lt;h3&gt;hello header&lt;/h3&gt;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b="1" dirty="0">
                <a:solidFill>
                  <a:srgbClr val="002060"/>
                </a:solidFill>
              </a:rPr>
              <a:t>		&lt;p id="para"&gt;hello world&lt;/p&gt;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b="1" dirty="0">
                <a:solidFill>
                  <a:srgbClr val="002060"/>
                </a:solidFill>
              </a:rPr>
              <a:t>		&lt;div id="</a:t>
            </a:r>
            <a:r>
              <a:rPr lang="en-US" altLang="en-US" sz="1800" b="1" dirty="0" err="1">
                <a:solidFill>
                  <a:srgbClr val="002060"/>
                </a:solidFill>
              </a:rPr>
              <a:t>mydiv</a:t>
            </a:r>
            <a:r>
              <a:rPr lang="en-US" altLang="en-US" sz="1800" b="1" dirty="0">
                <a:solidFill>
                  <a:srgbClr val="002060"/>
                </a:solidFill>
              </a:rPr>
              <a:t>"&gt;first DIV&lt;/div&gt;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b="1" dirty="0">
                <a:solidFill>
                  <a:srgbClr val="002060"/>
                </a:solidFill>
              </a:rPr>
              <a:t>	&lt;/body&gt;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b="1" dirty="0">
                <a:solidFill>
                  <a:srgbClr val="002060"/>
                </a:solidFill>
              </a:rPr>
              <a:t>&lt;/html&gt;</a:t>
            </a:r>
          </a:p>
        </p:txBody>
      </p:sp>
      <p:sp>
        <p:nvSpPr>
          <p:cNvPr id="14" name="Round Same Side Corner Rectangle 13"/>
          <p:cNvSpPr/>
          <p:nvPr/>
        </p:nvSpPr>
        <p:spPr>
          <a:xfrm>
            <a:off x="7427913" y="3440113"/>
            <a:ext cx="1552575" cy="45243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srgbClr val="FFFFFF"/>
                </a:solidFill>
                <a:ea typeface="SimSun" panose="02010600030101010101" pitchFamily="2" charset="-122"/>
                <a:sym typeface="SimSun" panose="02010600030101010101" pitchFamily="2" charset="-122"/>
              </a:rPr>
              <a:t>Document</a:t>
            </a:r>
            <a:endParaRPr lang="en-US" altLang="en-US" dirty="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cxnSp>
        <p:nvCxnSpPr>
          <p:cNvPr id="9" name="Straight Arrow Connector 8"/>
          <p:cNvCxnSpPr>
            <a:stCxn id="14" idx="1"/>
          </p:cNvCxnSpPr>
          <p:nvPr/>
        </p:nvCxnSpPr>
        <p:spPr>
          <a:xfrm>
            <a:off x="8204201" y="3892550"/>
            <a:ext cx="157162" cy="268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 Same Side Corner Rectangle 9"/>
          <p:cNvSpPr/>
          <p:nvPr/>
        </p:nvSpPr>
        <p:spPr>
          <a:xfrm>
            <a:off x="7978775" y="4132263"/>
            <a:ext cx="782638" cy="45243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r>
              <a:rPr lang="en-US" noProof="1"/>
              <a:t>Html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427913" y="4629150"/>
            <a:ext cx="573087" cy="29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751888" y="4630738"/>
            <a:ext cx="395287" cy="290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 Same Side Corner Rectangle 12"/>
          <p:cNvSpPr/>
          <p:nvPr/>
        </p:nvSpPr>
        <p:spPr>
          <a:xfrm>
            <a:off x="6894513" y="5008563"/>
            <a:ext cx="993775" cy="45243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r>
              <a:rPr lang="en-US" noProof="1"/>
              <a:t>Head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205663" y="5426075"/>
            <a:ext cx="1587" cy="511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 Same Side Corner Rectangle 15"/>
          <p:cNvSpPr/>
          <p:nvPr/>
        </p:nvSpPr>
        <p:spPr>
          <a:xfrm>
            <a:off x="6496051" y="5932488"/>
            <a:ext cx="998538" cy="45243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r>
              <a:rPr lang="en-US" noProof="1"/>
              <a:t>title</a:t>
            </a:r>
          </a:p>
        </p:txBody>
      </p:sp>
      <p:sp>
        <p:nvSpPr>
          <p:cNvPr id="17" name="Round Same Side Corner Rectangle 16"/>
          <p:cNvSpPr/>
          <p:nvPr/>
        </p:nvSpPr>
        <p:spPr>
          <a:xfrm>
            <a:off x="8775700" y="5032375"/>
            <a:ext cx="1111250" cy="45243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r>
              <a:rPr lang="en-US" noProof="1"/>
              <a:t>Body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293100" y="5486400"/>
            <a:ext cx="508000" cy="531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190038" y="5484813"/>
            <a:ext cx="1587" cy="649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491663" y="5453063"/>
            <a:ext cx="450850" cy="554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ame Side Corner Rectangle 20"/>
          <p:cNvSpPr/>
          <p:nvPr/>
        </p:nvSpPr>
        <p:spPr>
          <a:xfrm>
            <a:off x="7956552" y="6035675"/>
            <a:ext cx="714373" cy="45243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r>
              <a:rPr lang="en-US" noProof="1"/>
              <a:t>h3</a:t>
            </a:r>
          </a:p>
        </p:txBody>
      </p:sp>
      <p:sp>
        <p:nvSpPr>
          <p:cNvPr id="22" name="Round Same Side Corner Rectangle 21"/>
          <p:cNvSpPr/>
          <p:nvPr/>
        </p:nvSpPr>
        <p:spPr>
          <a:xfrm>
            <a:off x="9029700" y="6162675"/>
            <a:ext cx="379413" cy="45243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r>
              <a:rPr lang="en-US" noProof="1"/>
              <a:t>p</a:t>
            </a:r>
          </a:p>
        </p:txBody>
      </p:sp>
      <p:sp>
        <p:nvSpPr>
          <p:cNvPr id="23" name="Round Same Side Corner Rectangle 22"/>
          <p:cNvSpPr/>
          <p:nvPr/>
        </p:nvSpPr>
        <p:spPr>
          <a:xfrm>
            <a:off x="9710738" y="6057900"/>
            <a:ext cx="574675" cy="45243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r>
              <a:rPr lang="en-US" noProof="1"/>
              <a:t>div</a:t>
            </a:r>
          </a:p>
        </p:txBody>
      </p:sp>
      <p:sp>
        <p:nvSpPr>
          <p:cNvPr id="25" name="Right Brace 24"/>
          <p:cNvSpPr/>
          <p:nvPr/>
        </p:nvSpPr>
        <p:spPr>
          <a:xfrm>
            <a:off x="9653588" y="3214688"/>
            <a:ext cx="2157412" cy="35417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000000"/>
              </a:solidFill>
              <a:ea typeface="SimSun" panose="02010600030101010101" pitchFamily="2" charset="-122"/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>
            <a:off x="10909300" y="3670300"/>
            <a:ext cx="1035050" cy="92551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r>
              <a:rPr lang="en-US" noProof="1"/>
              <a:t>Html</a:t>
            </a:r>
          </a:p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r>
              <a:rPr lang="en-US" noProof="1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8525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49155" grpId="0"/>
      <p:bldP spid="49156" grpId="0"/>
      <p:bldP spid="49157" grpId="0"/>
      <p:bldP spid="49158" grpId="0"/>
      <p:bldP spid="49159" grpId="0"/>
      <p:bldP spid="49160" grpId="0"/>
      <p:bldP spid="14" grpId="0" animBg="1"/>
      <p:bldP spid="10" grpId="0" animBg="1"/>
      <p:bldP spid="13" grpId="0" animBg="1"/>
      <p:bldP spid="16" grpId="0" animBg="1"/>
      <p:bldP spid="17" grpId="0" animBg="1"/>
      <p:bldP spid="21" grpId="0" animBg="1"/>
      <p:bldP spid="21" grpId="1" animBg="1"/>
      <p:bldP spid="22" grpId="0" animBg="1"/>
      <p:bldP spid="23" grpId="0" animBg="1"/>
      <p:bldP spid="25" grpId="0" animBg="1"/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595688" y="271463"/>
            <a:ext cx="48783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  DOCUMENT OBJECT MODEL(DOM)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8056" y="940157"/>
            <a:ext cx="312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Changing HTML Elements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3645" y="1674254"/>
            <a:ext cx="369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How  to get html element value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3645" y="2085185"/>
            <a:ext cx="571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document.getElementById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(“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id_name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").</a:t>
            </a:r>
            <a:r>
              <a:rPr lang="en-US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innerHTML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3645" y="2545734"/>
            <a:ext cx="413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How to set new html element value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3643" y="3006283"/>
            <a:ext cx="716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document.getElementById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(“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id_name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").</a:t>
            </a:r>
            <a:r>
              <a:rPr lang="en-US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innerHTML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=“new value”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0075" y="5670341"/>
            <a:ext cx="293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Input Text value </a:t>
            </a:r>
            <a:r>
              <a:rPr lang="en-US" b="1" dirty="0" smtClean="0">
                <a:solidFill>
                  <a:srgbClr val="0070C0"/>
                </a:solidFill>
              </a:rPr>
              <a:t>Property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6370" y="6135117"/>
            <a:ext cx="538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document.getElementById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(“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id_name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").value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8721" y="3647370"/>
            <a:ext cx="397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How to get elements by tag name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8722" y="4016702"/>
            <a:ext cx="583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document.getElementByTagName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(“</a:t>
            </a:r>
            <a:r>
              <a:rPr lang="en-US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tag_name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");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13643" y="4570700"/>
            <a:ext cx="413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How to get elements by class name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8722" y="4953480"/>
            <a:ext cx="6015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document.getElementsByClassName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(“</a:t>
            </a:r>
            <a:r>
              <a:rPr lang="en-US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class_name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");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28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595688" y="271463"/>
            <a:ext cx="48783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  DOCUMENT OBJECT MODEL(DOM)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8056" y="940157"/>
            <a:ext cx="405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Changing HTML  Style Elements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3645" y="1674254"/>
            <a:ext cx="369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How  to color of an element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3645" y="2085185"/>
            <a:ext cx="743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document.getElementById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(“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id_name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").</a:t>
            </a:r>
            <a:r>
              <a:rPr lang="en-US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style.color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=“</a:t>
            </a:r>
            <a:r>
              <a:rPr lang="en-US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new_color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”;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3644" y="2973821"/>
            <a:ext cx="623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How to change the </a:t>
            </a:r>
            <a:r>
              <a:rPr lang="en-US" b="1" dirty="0" err="1" smtClean="0">
                <a:solidFill>
                  <a:srgbClr val="0070C0"/>
                </a:solidFill>
              </a:rPr>
              <a:t>backgroung</a:t>
            </a:r>
            <a:r>
              <a:rPr lang="en-US" b="1" dirty="0" smtClean="0">
                <a:solidFill>
                  <a:srgbClr val="0070C0"/>
                </a:solidFill>
              </a:rPr>
              <a:t> of the html tag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3643" y="3435571"/>
            <a:ext cx="891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document.getElementById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(“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id_name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").</a:t>
            </a:r>
            <a:r>
              <a:rPr lang="en-US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style.backgroundColor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=“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new value”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8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/>
          <p:nvPr/>
        </p:nvSpPr>
        <p:spPr>
          <a:xfrm>
            <a:off x="1800225" y="1316038"/>
            <a:ext cx="6111875" cy="39846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altLang="en-US" sz="2000" noProof="1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ea typeface="SimSun" charset="-122"/>
                <a:cs typeface="+mn-ea"/>
                <a:sym typeface="SimSun" charset="-122"/>
              </a:rPr>
              <a:t>10 </a:t>
            </a:r>
            <a:r>
              <a:rPr lang="en-US" altLang="en-US" sz="2000" noProof="1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ea typeface="SimSun" charset="-122"/>
                <a:cs typeface="+mn-ea"/>
                <a:sym typeface="SimSun" charset="-122"/>
              </a:rPr>
              <a:t>Create Object using Factory Pattern</a:t>
            </a:r>
            <a:endParaRPr lang="en-US" altLang="en-US" sz="2000" noProof="1">
              <a:solidFill>
                <a:schemeClr val="bg1">
                  <a:lumMod val="95000"/>
                  <a:lumOff val="5000"/>
                </a:schemeClr>
              </a:solidFill>
              <a:latin typeface="Calibri" pitchFamily="34" charset="0"/>
              <a:ea typeface="SimSun" charset="-122"/>
              <a:sym typeface="SimSun" charset="-122"/>
            </a:endParaRPr>
          </a:p>
        </p:txBody>
      </p:sp>
      <p:sp>
        <p:nvSpPr>
          <p:cNvPr id="37892" name="Text Box 4"/>
          <p:cNvSpPr txBox="1"/>
          <p:nvPr/>
        </p:nvSpPr>
        <p:spPr>
          <a:xfrm>
            <a:off x="1800225" y="1866900"/>
            <a:ext cx="8605905" cy="3984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altLang="en-US" sz="2000" noProof="1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ea typeface="SimSun" charset="-122"/>
                <a:cs typeface="+mn-ea"/>
                <a:sym typeface="SimSun" charset="-122"/>
              </a:rPr>
              <a:t>11 </a:t>
            </a:r>
            <a:r>
              <a:rPr lang="en-US" altLang="en-US" sz="2000" noProof="1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ea typeface="SimSun" charset="-122"/>
                <a:cs typeface="+mn-ea"/>
                <a:sym typeface="SimSun" charset="-122"/>
              </a:rPr>
              <a:t>Its common design pattern that abstract away the process of creating object</a:t>
            </a:r>
            <a:endParaRPr lang="en-US" altLang="en-US" sz="2000" noProof="1">
              <a:solidFill>
                <a:schemeClr val="bg1">
                  <a:lumMod val="95000"/>
                  <a:lumOff val="5000"/>
                </a:schemeClr>
              </a:solidFill>
              <a:latin typeface="Calibri" pitchFamily="34" charset="0"/>
              <a:ea typeface="SimSun" charset="-122"/>
              <a:sym typeface="SimSun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87525" y="2514600"/>
            <a:ext cx="8185150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12</a:t>
            </a:r>
            <a:r>
              <a:rPr lang="en-US" altLang="en-US" sz="2000" dirty="0">
                <a:sym typeface="SimSun" pitchFamily="2" charset="-122"/>
              </a:rPr>
              <a:t>		</a:t>
            </a:r>
            <a:r>
              <a:rPr lang="en-US" altLang="en-US" sz="2000" b="1" dirty="0">
                <a:solidFill>
                  <a:srgbClr val="203864"/>
                </a:solidFill>
                <a:sym typeface="SimSun" pitchFamily="2" charset="-122"/>
              </a:rPr>
              <a:t>function </a:t>
            </a:r>
            <a:r>
              <a:rPr lang="en-US" altLang="en-US" sz="2000" b="1" dirty="0" err="1">
                <a:solidFill>
                  <a:srgbClr val="203864"/>
                </a:solidFill>
                <a:sym typeface="SimSun" pitchFamily="2" charset="-122"/>
              </a:rPr>
              <a:t>createPerson</a:t>
            </a:r>
            <a:r>
              <a:rPr lang="en-US" altLang="en-US" sz="2000" b="1" dirty="0">
                <a:solidFill>
                  <a:srgbClr val="203864"/>
                </a:solidFill>
                <a:sym typeface="SimSun" pitchFamily="2" charset="-122"/>
              </a:rPr>
              <a:t>(</a:t>
            </a:r>
            <a:r>
              <a:rPr lang="en-US" altLang="en-US" sz="2000" b="1" dirty="0" err="1">
                <a:solidFill>
                  <a:srgbClr val="203864"/>
                </a:solidFill>
                <a:sym typeface="SimSun" pitchFamily="2" charset="-122"/>
              </a:rPr>
              <a:t>age,name,salary,gender</a:t>
            </a:r>
            <a:r>
              <a:rPr lang="en-US" altLang="en-US" sz="2000" b="1" dirty="0">
                <a:solidFill>
                  <a:srgbClr val="203864"/>
                </a:solidFill>
                <a:sym typeface="SimSun" pitchFamily="2" charset="-122"/>
              </a:rPr>
              <a:t>)</a:t>
            </a:r>
          </a:p>
          <a:p>
            <a:pPr eaLnBrk="1" hangingPunct="1"/>
            <a:r>
              <a:rPr lang="en-US" altLang="en-US" sz="2000" b="1" dirty="0">
                <a:solidFill>
                  <a:srgbClr val="203864"/>
                </a:solidFill>
              </a:rPr>
              <a:t>		{</a:t>
            </a:r>
          </a:p>
          <a:p>
            <a:pPr eaLnBrk="1" hangingPunct="1"/>
            <a:r>
              <a:rPr lang="en-US" altLang="en-US" sz="2000" b="1" dirty="0">
                <a:solidFill>
                  <a:srgbClr val="203864"/>
                </a:solidFill>
              </a:rPr>
              <a:t>			var person=new Object();</a:t>
            </a:r>
          </a:p>
          <a:p>
            <a:pPr eaLnBrk="1" hangingPunct="1"/>
            <a:r>
              <a:rPr lang="en-US" altLang="en-US" sz="2000" b="1" dirty="0">
                <a:solidFill>
                  <a:srgbClr val="203864"/>
                </a:solidFill>
              </a:rPr>
              <a:t>			</a:t>
            </a:r>
            <a:r>
              <a:rPr lang="en-US" altLang="en-US" sz="2000" b="1" dirty="0">
                <a:solidFill>
                  <a:srgbClr val="203864"/>
                </a:solidFill>
                <a:sym typeface="SimSun" pitchFamily="2" charset="-122"/>
              </a:rPr>
              <a:t>person.name=name;</a:t>
            </a:r>
          </a:p>
          <a:p>
            <a:pPr eaLnBrk="1" hangingPunct="1"/>
            <a:r>
              <a:rPr lang="en-US" altLang="en-US" sz="2000" b="1" dirty="0">
                <a:solidFill>
                  <a:srgbClr val="203864"/>
                </a:solidFill>
                <a:sym typeface="SimSun" pitchFamily="2" charset="-122"/>
              </a:rPr>
              <a:t>			</a:t>
            </a:r>
            <a:r>
              <a:rPr lang="en-US" altLang="en-US" sz="2000" b="1" dirty="0" err="1">
                <a:solidFill>
                  <a:srgbClr val="203864"/>
                </a:solidFill>
                <a:sym typeface="SimSun" pitchFamily="2" charset="-122"/>
              </a:rPr>
              <a:t>person.age</a:t>
            </a:r>
            <a:r>
              <a:rPr lang="en-US" altLang="en-US" sz="2000" b="1" dirty="0">
                <a:solidFill>
                  <a:srgbClr val="203864"/>
                </a:solidFill>
                <a:sym typeface="SimSun" pitchFamily="2" charset="-122"/>
              </a:rPr>
              <a:t>=age;</a:t>
            </a:r>
          </a:p>
          <a:p>
            <a:pPr eaLnBrk="1" hangingPunct="1"/>
            <a:r>
              <a:rPr lang="en-US" altLang="en-US" sz="2000" b="1" dirty="0">
                <a:solidFill>
                  <a:srgbClr val="203864"/>
                </a:solidFill>
                <a:sym typeface="SimSun" pitchFamily="2" charset="-122"/>
              </a:rPr>
              <a:t>			</a:t>
            </a:r>
            <a:r>
              <a:rPr lang="en-US" altLang="en-US" sz="2000" b="1" dirty="0" err="1">
                <a:solidFill>
                  <a:srgbClr val="203864"/>
                </a:solidFill>
                <a:sym typeface="SimSun" pitchFamily="2" charset="-122"/>
              </a:rPr>
              <a:t>person.salary</a:t>
            </a:r>
            <a:r>
              <a:rPr lang="en-US" altLang="en-US" sz="2000" b="1" dirty="0">
                <a:solidFill>
                  <a:srgbClr val="203864"/>
                </a:solidFill>
                <a:sym typeface="SimSun" pitchFamily="2" charset="-122"/>
              </a:rPr>
              <a:t>=salary;</a:t>
            </a:r>
          </a:p>
          <a:p>
            <a:pPr eaLnBrk="1" hangingPunct="1"/>
            <a:r>
              <a:rPr lang="en-US" altLang="en-US" sz="2000" b="1" dirty="0">
                <a:solidFill>
                  <a:srgbClr val="203864"/>
                </a:solidFill>
                <a:sym typeface="SimSun" pitchFamily="2" charset="-122"/>
              </a:rPr>
              <a:t>			</a:t>
            </a:r>
            <a:r>
              <a:rPr lang="en-US" altLang="en-US" sz="2000" b="1" dirty="0" err="1">
                <a:solidFill>
                  <a:srgbClr val="203864"/>
                </a:solidFill>
                <a:sym typeface="SimSun" pitchFamily="2" charset="-122"/>
              </a:rPr>
              <a:t>person.gender</a:t>
            </a:r>
            <a:r>
              <a:rPr lang="en-US" altLang="en-US" sz="2000" b="1" dirty="0">
                <a:solidFill>
                  <a:srgbClr val="203864"/>
                </a:solidFill>
                <a:sym typeface="SimSun" pitchFamily="2" charset="-122"/>
              </a:rPr>
              <a:t>=gender;</a:t>
            </a:r>
          </a:p>
          <a:p>
            <a:pPr eaLnBrk="1" hangingPunct="1"/>
            <a:r>
              <a:rPr lang="en-US" altLang="en-US" sz="2000" b="1" dirty="0">
                <a:solidFill>
                  <a:srgbClr val="203864"/>
                </a:solidFill>
                <a:sym typeface="SimSun" pitchFamily="2" charset="-122"/>
              </a:rPr>
              <a:t>			return person;</a:t>
            </a:r>
          </a:p>
          <a:p>
            <a:pPr eaLnBrk="1" hangingPunct="1"/>
            <a:r>
              <a:rPr lang="en-US" altLang="en-US" sz="2000" b="1" dirty="0">
                <a:solidFill>
                  <a:srgbClr val="203864"/>
                </a:solidFill>
                <a:sym typeface="SimSun" pitchFamily="2" charset="-122"/>
              </a:rPr>
              <a:t>		}// this function sole job is create object and return them</a:t>
            </a:r>
          </a:p>
        </p:txBody>
      </p:sp>
      <p:sp>
        <p:nvSpPr>
          <p:cNvPr id="37894" name="Text Box 7"/>
          <p:cNvSpPr txBox="1"/>
          <p:nvPr/>
        </p:nvSpPr>
        <p:spPr>
          <a:xfrm>
            <a:off x="660400" y="5430838"/>
            <a:ext cx="11385550" cy="39846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altLang="en-US" sz="2000" noProof="1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ea typeface="SimSun" charset="-122"/>
                <a:cs typeface="+mn-ea"/>
                <a:sym typeface="SimSun" charset="-122"/>
              </a:rPr>
              <a:t>13  </a:t>
            </a:r>
            <a:r>
              <a:rPr lang="en-US" altLang="en-US" sz="2000" noProof="1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ea typeface="SimSun" charset="-122"/>
                <a:cs typeface="+mn-ea"/>
                <a:sym typeface="SimSun" charset="-122"/>
              </a:rPr>
              <a:t>var person1=createPerson('26,'mathews','96000','male'); // call the function which return new object</a:t>
            </a:r>
            <a:endParaRPr lang="en-US" altLang="en-US" sz="2000" noProof="1">
              <a:solidFill>
                <a:schemeClr val="bg1">
                  <a:lumMod val="95000"/>
                  <a:lumOff val="5000"/>
                </a:schemeClr>
              </a:solidFill>
              <a:latin typeface="Calibri" pitchFamily="34" charset="0"/>
              <a:ea typeface="SimSun" charset="-122"/>
              <a:sym typeface="SimSun" charset="-122"/>
            </a:endParaRPr>
          </a:p>
        </p:txBody>
      </p:sp>
      <p:sp>
        <p:nvSpPr>
          <p:cNvPr id="37895" name="Text Box 8"/>
          <p:cNvSpPr txBox="1"/>
          <p:nvPr/>
        </p:nvSpPr>
        <p:spPr>
          <a:xfrm>
            <a:off x="645731" y="6073775"/>
            <a:ext cx="11260138" cy="7080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altLang="en-US" sz="2000" noProof="1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ea typeface="SimSun" charset="-122"/>
                <a:cs typeface="+mn-ea"/>
                <a:sym typeface="SimSun" charset="-122"/>
              </a:rPr>
              <a:t>14 </a:t>
            </a:r>
            <a:r>
              <a:rPr lang="en-US" altLang="en-US" sz="2000" noProof="1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ea typeface="SimSun" charset="-122"/>
                <a:cs typeface="+mn-ea"/>
                <a:sym typeface="SimSun" charset="-122"/>
              </a:rPr>
              <a:t>	In the above approach we are just passing values , we do not know how the objects are being 	created.</a:t>
            </a:r>
            <a:endParaRPr lang="en-US" altLang="en-US" sz="2000" noProof="1">
              <a:solidFill>
                <a:schemeClr val="bg1">
                  <a:lumMod val="95000"/>
                  <a:lumOff val="5000"/>
                </a:schemeClr>
              </a:solidFill>
              <a:latin typeface="Calibri" pitchFamily="34" charset="0"/>
              <a:ea typeface="SimSun" charset="-122"/>
              <a:sym typeface="SimSun" charset="-122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412901" y="877133"/>
            <a:ext cx="35545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lvl="1" eaLnBrk="1" hangingPunct="1"/>
            <a:r>
              <a:rPr lang="en-US" altLang="en-US" dirty="0" smtClean="0">
                <a:solidFill>
                  <a:srgbClr val="7030A0"/>
                </a:solidFill>
                <a:sym typeface="Arial" pitchFamily="34" charset="0"/>
              </a:rPr>
              <a:t>OBJECT </a:t>
            </a:r>
            <a:r>
              <a:rPr lang="en-US" altLang="en-US" dirty="0">
                <a:solidFill>
                  <a:srgbClr val="7030A0"/>
                </a:solidFill>
                <a:sym typeface="Arial" pitchFamily="34" charset="0"/>
              </a:rPr>
              <a:t>DECLARATION ,TYPES</a:t>
            </a:r>
            <a:r>
              <a:rPr lang="en-US" altLang="en-US" dirty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994307" y="215900"/>
            <a:ext cx="2973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ADVANCE JAVASCRIPT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/>
      <p:bldP spid="37892" grpId="0"/>
      <p:bldP spid="6" grpId="0"/>
      <p:bldP spid="37894" grpId="0"/>
      <p:bldP spid="37895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/>
          <p:nvPr/>
        </p:nvSpPr>
        <p:spPr>
          <a:xfrm>
            <a:off x="1800226" y="1316038"/>
            <a:ext cx="5064214" cy="39846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altLang="en-US" sz="2000" noProof="1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ea typeface="SimSun" charset="-122"/>
                <a:cs typeface="+mn-ea"/>
                <a:sym typeface="SimSun" charset="-122"/>
              </a:rPr>
              <a:t>15 </a:t>
            </a:r>
            <a:r>
              <a:rPr lang="en-US" altLang="en-US" sz="2000" noProof="1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ea typeface="SimSun" charset="-122"/>
                <a:cs typeface="+mn-ea"/>
                <a:sym typeface="SimSun" charset="-122"/>
              </a:rPr>
              <a:t>Create Object using Constructor Pattern</a:t>
            </a:r>
            <a:endParaRPr lang="en-US" altLang="en-US" sz="2000" noProof="1">
              <a:solidFill>
                <a:schemeClr val="bg1">
                  <a:lumMod val="95000"/>
                  <a:lumOff val="5000"/>
                </a:schemeClr>
              </a:solidFill>
              <a:latin typeface="Calibri" pitchFamily="34" charset="0"/>
              <a:ea typeface="SimSun" charset="-122"/>
              <a:sym typeface="SimSun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00225" y="1817688"/>
            <a:ext cx="8183563" cy="253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16</a:t>
            </a:r>
            <a:r>
              <a:rPr lang="en-US" altLang="en-US" sz="2000" dirty="0">
                <a:sym typeface="SimSun" pitchFamily="2" charset="-122"/>
              </a:rPr>
              <a:t>		</a:t>
            </a:r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function Person(</a:t>
            </a:r>
            <a:r>
              <a:rPr lang="en-US" altLang="en-US" sz="2000" b="1" dirty="0" err="1">
                <a:solidFill>
                  <a:srgbClr val="002060"/>
                </a:solidFill>
                <a:sym typeface="SimSun" pitchFamily="2" charset="-122"/>
              </a:rPr>
              <a:t>age,name,salary,gender</a:t>
            </a:r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)</a:t>
            </a:r>
          </a:p>
          <a:p>
            <a:pPr eaLnBrk="1" hangingPunct="1"/>
            <a:r>
              <a:rPr lang="en-US" altLang="en-US" sz="2000" b="1" dirty="0">
                <a:solidFill>
                  <a:srgbClr val="002060"/>
                </a:solidFill>
              </a:rPr>
              <a:t>		{</a:t>
            </a:r>
          </a:p>
          <a:p>
            <a:pPr eaLnBrk="1" hangingPunct="1"/>
            <a:r>
              <a:rPr lang="en-US" altLang="en-US" sz="2000" b="1" dirty="0">
                <a:solidFill>
                  <a:srgbClr val="002060"/>
                </a:solidFill>
              </a:rPr>
              <a:t>			this</a:t>
            </a:r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.name=name;</a:t>
            </a:r>
          </a:p>
          <a:p>
            <a:pPr eaLnBrk="1" hangingPunct="1"/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			</a:t>
            </a:r>
            <a:r>
              <a:rPr lang="en-US" altLang="en-US" sz="2000" b="1" dirty="0" err="1">
                <a:solidFill>
                  <a:srgbClr val="002060"/>
                </a:solidFill>
                <a:sym typeface="SimSun" pitchFamily="2" charset="-122"/>
              </a:rPr>
              <a:t>this.age</a:t>
            </a:r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=age;</a:t>
            </a:r>
          </a:p>
          <a:p>
            <a:pPr eaLnBrk="1" hangingPunct="1"/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			</a:t>
            </a:r>
            <a:r>
              <a:rPr lang="en-US" altLang="en-US" sz="2000" b="1" dirty="0" err="1">
                <a:solidFill>
                  <a:srgbClr val="002060"/>
                </a:solidFill>
                <a:sym typeface="SimSun" pitchFamily="2" charset="-122"/>
              </a:rPr>
              <a:t>this.salary</a:t>
            </a:r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=salary;</a:t>
            </a:r>
          </a:p>
          <a:p>
            <a:pPr eaLnBrk="1" hangingPunct="1"/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			</a:t>
            </a:r>
            <a:r>
              <a:rPr lang="en-US" altLang="en-US" sz="2000" b="1" dirty="0" err="1">
                <a:solidFill>
                  <a:srgbClr val="002060"/>
                </a:solidFill>
                <a:sym typeface="SimSun" pitchFamily="2" charset="-122"/>
              </a:rPr>
              <a:t>this.gender</a:t>
            </a:r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=gender;</a:t>
            </a:r>
          </a:p>
          <a:p>
            <a:pPr eaLnBrk="1" hangingPunct="1"/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			</a:t>
            </a:r>
          </a:p>
          <a:p>
            <a:pPr eaLnBrk="1" hangingPunct="1"/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		}// this keywords represents current context</a:t>
            </a:r>
          </a:p>
        </p:txBody>
      </p:sp>
      <p:sp>
        <p:nvSpPr>
          <p:cNvPr id="38917" name="Text Box 7"/>
          <p:cNvSpPr txBox="1">
            <a:spLocks noChangeArrowheads="1"/>
          </p:cNvSpPr>
          <p:nvPr/>
        </p:nvSpPr>
        <p:spPr bwMode="auto">
          <a:xfrm>
            <a:off x="1738312" y="4457700"/>
            <a:ext cx="92344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17 </a:t>
            </a:r>
            <a:r>
              <a:rPr lang="en-US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	var person1=new Person('26,'mathews','96000','male'); // call the 	constructor</a:t>
            </a:r>
            <a:r>
              <a:rPr lang="en-US" alt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 </a:t>
            </a:r>
            <a:endParaRPr lang="en-US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918" name="Text Box 4"/>
          <p:cNvSpPr txBox="1"/>
          <p:nvPr/>
        </p:nvSpPr>
        <p:spPr>
          <a:xfrm>
            <a:off x="1778000" y="5178425"/>
            <a:ext cx="98520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altLang="en-US" sz="2000" noProof="1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ea typeface="SimSun" charset="-122"/>
                <a:cs typeface="+mn-ea"/>
                <a:sym typeface="SimSun" charset="-122"/>
              </a:rPr>
              <a:t>18  </a:t>
            </a:r>
            <a:r>
              <a:rPr lang="en-US" altLang="en-US" sz="2000" noProof="1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ea typeface="SimSun" charset="-122"/>
                <a:cs typeface="+mn-ea"/>
                <a:sym typeface="SimSun" charset="-122"/>
              </a:rPr>
              <a:t>	The difference between both the patterns are in factory each time we are 	creating object inside the function and returning the object which is not in 	constructor pattern</a:t>
            </a:r>
            <a:endParaRPr lang="en-US" altLang="en-US" sz="2000" noProof="1">
              <a:solidFill>
                <a:schemeClr val="bg1">
                  <a:lumMod val="95000"/>
                  <a:lumOff val="5000"/>
                </a:schemeClr>
              </a:solidFill>
              <a:latin typeface="Calibri" pitchFamily="34" charset="0"/>
              <a:ea typeface="SimSun" charset="-122"/>
              <a:sym typeface="SimSun" charset="-122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3412901" y="877133"/>
            <a:ext cx="35545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lvl="1" eaLnBrk="1" hangingPunct="1"/>
            <a:r>
              <a:rPr lang="en-US" altLang="en-US" dirty="0" smtClean="0">
                <a:solidFill>
                  <a:srgbClr val="7030A0"/>
                </a:solidFill>
                <a:sym typeface="Arial" pitchFamily="34" charset="0"/>
              </a:rPr>
              <a:t>OBJECT </a:t>
            </a:r>
            <a:r>
              <a:rPr lang="en-US" altLang="en-US" dirty="0">
                <a:solidFill>
                  <a:srgbClr val="7030A0"/>
                </a:solidFill>
                <a:sym typeface="Arial" pitchFamily="34" charset="0"/>
              </a:rPr>
              <a:t>DECLARATION ,TYPES</a:t>
            </a:r>
            <a:r>
              <a:rPr lang="en-US" altLang="en-US" dirty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994307" y="215900"/>
            <a:ext cx="2973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ADVANCE JAVASCRIPT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  <p:bldP spid="6" grpId="0"/>
      <p:bldP spid="38917" grpId="0"/>
      <p:bldP spid="38918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800225" y="1316038"/>
            <a:ext cx="8620125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buFont typeface="Arial" pitchFamily="34" charset="0"/>
              <a:buNone/>
              <a:defRPr/>
            </a:pPr>
            <a:r>
              <a:rPr lang="en-US" noProof="1">
                <a:latin typeface="+mn-lt"/>
                <a:ea typeface="+mn-ea"/>
                <a:sym typeface="+mn-ea"/>
              </a:rPr>
              <a:t>	</a:t>
            </a:r>
            <a:r>
              <a:rPr lang="en-US" b="1" noProof="1">
                <a:solidFill>
                  <a:schemeClr val="accent2"/>
                </a:solidFill>
                <a:latin typeface="+mn-lt"/>
                <a:ea typeface="+mn-ea"/>
                <a:sym typeface="+mn-ea"/>
              </a:rPr>
              <a:t> </a:t>
            </a:r>
            <a:r>
              <a:rPr lang="en-US" sz="2000" b="1" noProof="1">
                <a:solidFill>
                  <a:schemeClr val="accent2"/>
                </a:solidFill>
                <a:latin typeface="+mn-lt"/>
                <a:ea typeface="+mn-ea"/>
                <a:sym typeface="+mn-ea"/>
              </a:rPr>
              <a:t>Problems with Constructor Design Pattern for Object Creation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00225" y="1817688"/>
            <a:ext cx="8743950" cy="344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20</a:t>
            </a:r>
            <a:r>
              <a:rPr lang="en-US" altLang="en-US" sz="2000" dirty="0">
                <a:sym typeface="SimSun" pitchFamily="2" charset="-122"/>
              </a:rPr>
              <a:t>	</a:t>
            </a:r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function Person(</a:t>
            </a:r>
            <a:r>
              <a:rPr lang="en-US" altLang="en-US" sz="2000" b="1" dirty="0" err="1">
                <a:solidFill>
                  <a:srgbClr val="002060"/>
                </a:solidFill>
                <a:sym typeface="SimSun" pitchFamily="2" charset="-122"/>
              </a:rPr>
              <a:t>age,name,gender</a:t>
            </a:r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)</a:t>
            </a:r>
          </a:p>
          <a:p>
            <a:pPr eaLnBrk="1" hangingPunct="1"/>
            <a:r>
              <a:rPr lang="en-US" altLang="en-US" sz="2000" b="1" dirty="0">
                <a:solidFill>
                  <a:srgbClr val="002060"/>
                </a:solidFill>
              </a:rPr>
              <a:t>		{</a:t>
            </a:r>
          </a:p>
          <a:p>
            <a:pPr eaLnBrk="1" hangingPunct="1"/>
            <a:r>
              <a:rPr lang="en-US" altLang="en-US" sz="2000" b="1" dirty="0">
                <a:solidFill>
                  <a:srgbClr val="002060"/>
                </a:solidFill>
              </a:rPr>
              <a:t>			this</a:t>
            </a:r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.name=name;</a:t>
            </a:r>
          </a:p>
          <a:p>
            <a:pPr eaLnBrk="1" hangingPunct="1"/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			</a:t>
            </a:r>
            <a:r>
              <a:rPr lang="en-US" altLang="en-US" sz="2000" b="1" dirty="0" err="1">
                <a:solidFill>
                  <a:srgbClr val="002060"/>
                </a:solidFill>
                <a:sym typeface="SimSun" pitchFamily="2" charset="-122"/>
              </a:rPr>
              <a:t>this.age</a:t>
            </a:r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=age;</a:t>
            </a:r>
          </a:p>
          <a:p>
            <a:pPr eaLnBrk="1" hangingPunct="1"/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			</a:t>
            </a:r>
            <a:r>
              <a:rPr lang="en-US" altLang="en-US" sz="2000" b="1" dirty="0" err="1">
                <a:solidFill>
                  <a:srgbClr val="002060"/>
                </a:solidFill>
                <a:sym typeface="SimSun" pitchFamily="2" charset="-122"/>
              </a:rPr>
              <a:t>this.gender</a:t>
            </a:r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=gender;</a:t>
            </a:r>
          </a:p>
          <a:p>
            <a:pPr eaLnBrk="1" hangingPunct="1"/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			</a:t>
            </a:r>
            <a:r>
              <a:rPr lang="en-US" altLang="en-US" sz="2000" b="1" dirty="0" err="1">
                <a:solidFill>
                  <a:srgbClr val="002060"/>
                </a:solidFill>
                <a:sym typeface="SimSun" pitchFamily="2" charset="-122"/>
              </a:rPr>
              <a:t>this.sayHello</a:t>
            </a:r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=function()</a:t>
            </a:r>
          </a:p>
          <a:p>
            <a:pPr eaLnBrk="1" hangingPunct="1"/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					{</a:t>
            </a:r>
          </a:p>
          <a:p>
            <a:pPr eaLnBrk="1" hangingPunct="1"/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					    alert(“ Hello “ + name); 		</a:t>
            </a:r>
          </a:p>
          <a:p>
            <a:pPr eaLnBrk="1" hangingPunct="1"/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					};</a:t>
            </a:r>
          </a:p>
          <a:p>
            <a:pPr eaLnBrk="1" hangingPunct="1"/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			</a:t>
            </a:r>
          </a:p>
          <a:p>
            <a:pPr eaLnBrk="1" hangingPunct="1"/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		}// this keywords represents current context</a:t>
            </a:r>
          </a:p>
        </p:txBody>
      </p:sp>
      <p:sp>
        <p:nvSpPr>
          <p:cNvPr id="39941" name="Text Box 7"/>
          <p:cNvSpPr txBox="1">
            <a:spLocks noChangeArrowheads="1"/>
          </p:cNvSpPr>
          <p:nvPr/>
        </p:nvSpPr>
        <p:spPr bwMode="auto">
          <a:xfrm>
            <a:off x="1743075" y="5380038"/>
            <a:ext cx="905192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21  </a:t>
            </a:r>
            <a:r>
              <a:rPr lang="en-US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var person1=new Person('26, '</a:t>
            </a:r>
            <a:r>
              <a:rPr lang="en-US" altLang="en-US" sz="2000" dirty="0" err="1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mathews</a:t>
            </a:r>
            <a:r>
              <a:rPr lang="en-US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', 'male'); // call the constructor</a:t>
            </a:r>
            <a:r>
              <a:rPr lang="en-US" alt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 </a:t>
            </a:r>
            <a:endParaRPr lang="en-US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942" name="Text Box 4"/>
          <p:cNvSpPr txBox="1">
            <a:spLocks noChangeArrowheads="1"/>
          </p:cNvSpPr>
          <p:nvPr/>
        </p:nvSpPr>
        <p:spPr bwMode="auto">
          <a:xfrm>
            <a:off x="1736725" y="5921375"/>
            <a:ext cx="9032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22  </a:t>
            </a:r>
            <a:r>
              <a:rPr lang="en-US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var person2=new Person('23, 'flora',' female'); // call the constructor</a:t>
            </a:r>
            <a:r>
              <a:rPr lang="en-US" alt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 </a:t>
            </a:r>
            <a:endParaRPr lang="en-US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994307" y="215900"/>
            <a:ext cx="2973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ADVANCE JAVASCRIPT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412901" y="877133"/>
            <a:ext cx="35545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lvl="1" eaLnBrk="1" hangingPunct="1"/>
            <a:r>
              <a:rPr lang="en-US" altLang="en-US" dirty="0" smtClean="0">
                <a:solidFill>
                  <a:srgbClr val="7030A0"/>
                </a:solidFill>
                <a:sym typeface="Arial" pitchFamily="34" charset="0"/>
              </a:rPr>
              <a:t>OBJECT </a:t>
            </a:r>
            <a:r>
              <a:rPr lang="en-US" altLang="en-US" dirty="0">
                <a:solidFill>
                  <a:srgbClr val="7030A0"/>
                </a:solidFill>
                <a:sym typeface="Arial" pitchFamily="34" charset="0"/>
              </a:rPr>
              <a:t>DECLARATION ,TYPES</a:t>
            </a:r>
            <a:r>
              <a:rPr lang="en-US" altLang="en-US" dirty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39941" grpId="0"/>
      <p:bldP spid="39942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784350" y="1363663"/>
            <a:ext cx="841216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buFont typeface="Arial" pitchFamily="34" charset="0"/>
              <a:buNone/>
              <a:defRPr/>
            </a:pPr>
            <a:r>
              <a:rPr lang="en-US" noProof="1">
                <a:latin typeface="+mn-lt"/>
                <a:ea typeface="+mn-ea"/>
                <a:sym typeface="+mn-ea"/>
              </a:rPr>
              <a:t>	</a:t>
            </a:r>
            <a:r>
              <a:rPr lang="en-US" b="1" noProof="1">
                <a:solidFill>
                  <a:schemeClr val="accent2"/>
                </a:solidFill>
                <a:latin typeface="+mn-lt"/>
                <a:ea typeface="+mn-ea"/>
                <a:sym typeface="+mn-ea"/>
              </a:rPr>
              <a:t> </a:t>
            </a:r>
            <a:r>
              <a:rPr lang="en-US" sz="2000" b="1" noProof="1">
                <a:solidFill>
                  <a:schemeClr val="accent2"/>
                </a:solidFill>
                <a:latin typeface="+mn-lt"/>
                <a:ea typeface="+mn-ea"/>
                <a:sym typeface="+mn-ea"/>
              </a:rPr>
              <a:t>Problems with Constructor Design Pattern for Object Creation</a:t>
            </a:r>
          </a:p>
        </p:txBody>
      </p:sp>
      <p:sp>
        <p:nvSpPr>
          <p:cNvPr id="40964" name="Text Box 4"/>
          <p:cNvSpPr txBox="1"/>
          <p:nvPr/>
        </p:nvSpPr>
        <p:spPr>
          <a:xfrm>
            <a:off x="1406525" y="2095500"/>
            <a:ext cx="10015538" cy="39846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altLang="en-US" sz="2000" noProof="1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ea typeface="SimSun" charset="-122"/>
                <a:cs typeface="+mn-ea"/>
                <a:sym typeface="SimSun" charset="-122"/>
              </a:rPr>
              <a:t>23 </a:t>
            </a:r>
            <a:r>
              <a:rPr lang="en-US" altLang="en-US" sz="2000" noProof="1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ea typeface="SimSun" charset="-122"/>
                <a:cs typeface="+mn-ea"/>
                <a:sym typeface="SimSun" charset="-122"/>
              </a:rPr>
              <a:t>The problem is each instance of Person get its own copy of function to display name</a:t>
            </a:r>
            <a:endParaRPr lang="en-US" altLang="en-US" sz="2000" noProof="1">
              <a:solidFill>
                <a:schemeClr val="bg1">
                  <a:lumMod val="95000"/>
                  <a:lumOff val="5000"/>
                </a:schemeClr>
              </a:solidFill>
              <a:latin typeface="Calibri" pitchFamily="34" charset="0"/>
              <a:ea typeface="SimSun" charset="-122"/>
              <a:sym typeface="SimSun" charset="-122"/>
            </a:endParaRPr>
          </a:p>
        </p:txBody>
      </p:sp>
      <p:sp>
        <p:nvSpPr>
          <p:cNvPr id="8" name="Oval 7"/>
          <p:cNvSpPr/>
          <p:nvPr/>
        </p:nvSpPr>
        <p:spPr>
          <a:xfrm>
            <a:off x="1892299" y="3148012"/>
            <a:ext cx="1688027" cy="1630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itchFamily="34" charset="0"/>
              <a:buNone/>
              <a:defRPr/>
            </a:pPr>
            <a:r>
              <a:rPr lang="en-US" noProof="1"/>
              <a:t>name</a:t>
            </a:r>
          </a:p>
          <a:p>
            <a:pPr algn="ctr" eaLnBrk="1" fontAlgn="auto" hangingPunct="1">
              <a:buFont typeface="Arial" pitchFamily="34" charset="0"/>
              <a:buNone/>
              <a:defRPr/>
            </a:pPr>
            <a:r>
              <a:rPr lang="en-US" noProof="1"/>
              <a:t>age</a:t>
            </a:r>
          </a:p>
          <a:p>
            <a:pPr algn="ctr" eaLnBrk="1" fontAlgn="auto" hangingPunct="1">
              <a:buFont typeface="Arial" pitchFamily="34" charset="0"/>
              <a:buNone/>
              <a:defRPr/>
            </a:pPr>
            <a:r>
              <a:rPr lang="en-US" noProof="1"/>
              <a:t>gender</a:t>
            </a:r>
          </a:p>
          <a:p>
            <a:pPr algn="ctr" eaLnBrk="1" fontAlgn="auto" hangingPunct="1">
              <a:buFont typeface="Arial" pitchFamily="34" charset="0"/>
              <a:buNone/>
              <a:defRPr/>
            </a:pPr>
            <a:r>
              <a:rPr lang="en-US" noProof="1"/>
              <a:t>sayHello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987550" y="2736850"/>
            <a:ext cx="1060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person1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1" name="Oval 10"/>
          <p:cNvSpPr/>
          <p:nvPr/>
        </p:nvSpPr>
        <p:spPr>
          <a:xfrm>
            <a:off x="4025900" y="3181350"/>
            <a:ext cx="1756714" cy="1596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itchFamily="34" charset="0"/>
              <a:buNone/>
              <a:defRPr/>
            </a:pPr>
            <a:r>
              <a:rPr lang="en-US" noProof="1"/>
              <a:t>name</a:t>
            </a:r>
          </a:p>
          <a:p>
            <a:pPr algn="ctr" eaLnBrk="1" fontAlgn="auto" hangingPunct="1">
              <a:buFont typeface="Arial" pitchFamily="34" charset="0"/>
              <a:buNone/>
              <a:defRPr/>
            </a:pPr>
            <a:r>
              <a:rPr lang="en-US" noProof="1"/>
              <a:t>age</a:t>
            </a:r>
          </a:p>
          <a:p>
            <a:pPr algn="ctr" eaLnBrk="1" fontAlgn="auto" hangingPunct="1">
              <a:buFont typeface="Arial" pitchFamily="34" charset="0"/>
              <a:buNone/>
              <a:defRPr/>
            </a:pPr>
            <a:r>
              <a:rPr lang="en-US" noProof="1"/>
              <a:t>gender</a:t>
            </a:r>
          </a:p>
          <a:p>
            <a:pPr algn="ctr" eaLnBrk="1" fontAlgn="auto" hangingPunct="1">
              <a:buFont typeface="Arial" pitchFamily="34" charset="0"/>
              <a:buNone/>
              <a:defRPr/>
            </a:pPr>
            <a:r>
              <a:rPr lang="en-US" noProof="1"/>
              <a:t>sayHello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374825" y="2743379"/>
            <a:ext cx="1058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person2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0969" name="Text Box 12"/>
          <p:cNvSpPr txBox="1"/>
          <p:nvPr/>
        </p:nvSpPr>
        <p:spPr>
          <a:xfrm>
            <a:off x="1446213" y="5087938"/>
            <a:ext cx="8539162" cy="70326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altLang="en-US" sz="2000" noProof="1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ea typeface="SimSun" charset="-122"/>
                <a:cs typeface="+mn-ea"/>
                <a:sym typeface="SimSun" charset="-122"/>
              </a:rPr>
              <a:t>24 </a:t>
            </a:r>
            <a:r>
              <a:rPr lang="en-US" altLang="en-US" sz="2000" noProof="1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ea typeface="SimSun" charset="-122"/>
                <a:cs typeface="+mn-ea"/>
                <a:sym typeface="SimSun" charset="-122"/>
              </a:rPr>
              <a:t>	Now it does not make sense to have two instance of function that does 	same work. Each object is duplicating the same function.  </a:t>
            </a:r>
            <a:endParaRPr lang="en-US" altLang="en-US" sz="2000" noProof="1">
              <a:solidFill>
                <a:schemeClr val="bg1">
                  <a:lumMod val="95000"/>
                  <a:lumOff val="5000"/>
                </a:schemeClr>
              </a:solidFill>
              <a:latin typeface="Calibri" pitchFamily="34" charset="0"/>
              <a:ea typeface="SimSun" charset="-122"/>
              <a:sym typeface="SimSun" charset="-122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994307" y="215900"/>
            <a:ext cx="2973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ADVANCE JAVASCRIPT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412901" y="877133"/>
            <a:ext cx="35545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lvl="1" eaLnBrk="1" hangingPunct="1"/>
            <a:r>
              <a:rPr lang="en-US" altLang="en-US" dirty="0" smtClean="0">
                <a:solidFill>
                  <a:srgbClr val="7030A0"/>
                </a:solidFill>
                <a:sym typeface="Arial" pitchFamily="34" charset="0"/>
              </a:rPr>
              <a:t>OBJECT </a:t>
            </a:r>
            <a:r>
              <a:rPr lang="en-US" altLang="en-US" dirty="0">
                <a:solidFill>
                  <a:srgbClr val="7030A0"/>
                </a:solidFill>
                <a:sym typeface="Arial" pitchFamily="34" charset="0"/>
              </a:rPr>
              <a:t>DECLARATION ,TYPES</a:t>
            </a:r>
            <a:r>
              <a:rPr lang="en-US" altLang="en-US" dirty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0964" grpId="0"/>
      <p:bldP spid="8" grpId="0" animBg="1"/>
      <p:bldP spid="9" grpId="0"/>
      <p:bldP spid="11" grpId="0" animBg="1"/>
      <p:bldP spid="12" grpId="0"/>
      <p:bldP spid="40969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800225" y="1395413"/>
            <a:ext cx="74803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buFont typeface="Arial" pitchFamily="34" charset="0"/>
              <a:buNone/>
              <a:defRPr/>
            </a:pPr>
            <a:r>
              <a:rPr lang="en-US" noProof="1">
                <a:latin typeface="+mn-lt"/>
                <a:ea typeface="+mn-ea"/>
                <a:sym typeface="+mn-ea"/>
              </a:rPr>
              <a:t>	</a:t>
            </a:r>
            <a:r>
              <a:rPr lang="en-US" sz="2000" b="1" noProof="1">
                <a:solidFill>
                  <a:schemeClr val="accent2"/>
                </a:solidFill>
                <a:latin typeface="+mn-lt"/>
                <a:ea typeface="+mn-ea"/>
                <a:sym typeface="+mn-ea"/>
              </a:rPr>
              <a:t> Solution for  the problem of Constructor Design Pattern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193800" y="1990725"/>
            <a:ext cx="104489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25 </a:t>
            </a:r>
            <a:r>
              <a:rPr lang="en-US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	</a:t>
            </a:r>
            <a:r>
              <a:rPr lang="en-US" alt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Now  the solution is make that function outside of the constructor. Each object 	will hold reference to that outside function .Hence we need to make change in </a:t>
            </a:r>
            <a:r>
              <a:rPr lang="en-US" alt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one </a:t>
            </a:r>
            <a:r>
              <a:rPr lang="en-US" alt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common that is the outside function. </a:t>
            </a:r>
            <a: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 </a:t>
            </a:r>
          </a:p>
        </p:txBody>
      </p:sp>
      <p:sp>
        <p:nvSpPr>
          <p:cNvPr id="8" name="Oval 7"/>
          <p:cNvSpPr/>
          <p:nvPr/>
        </p:nvSpPr>
        <p:spPr>
          <a:xfrm>
            <a:off x="4148138" y="3284538"/>
            <a:ext cx="1670050" cy="1273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itchFamily="34" charset="0"/>
              <a:buNone/>
              <a:defRPr/>
            </a:pPr>
            <a:r>
              <a:rPr lang="en-US" noProof="1"/>
              <a:t>name</a:t>
            </a:r>
          </a:p>
          <a:p>
            <a:pPr algn="ctr" eaLnBrk="1" fontAlgn="auto" hangingPunct="1">
              <a:buFont typeface="Arial" pitchFamily="34" charset="0"/>
              <a:buNone/>
              <a:defRPr/>
            </a:pPr>
            <a:r>
              <a:rPr lang="en-US" noProof="1"/>
              <a:t>age</a:t>
            </a:r>
          </a:p>
          <a:p>
            <a:pPr algn="ctr" eaLnBrk="1" fontAlgn="auto" hangingPunct="1">
              <a:buFont typeface="Arial" pitchFamily="34" charset="0"/>
              <a:buNone/>
              <a:defRPr/>
            </a:pPr>
            <a:r>
              <a:rPr lang="en-US" noProof="1"/>
              <a:t>gender</a:t>
            </a:r>
          </a:p>
          <a:p>
            <a:pPr algn="ctr" eaLnBrk="1" fontAlgn="auto" hangingPunct="1">
              <a:buFont typeface="Arial" pitchFamily="34" charset="0"/>
              <a:buNone/>
              <a:defRPr/>
            </a:pPr>
            <a:r>
              <a:rPr lang="en-US" noProof="1"/>
              <a:t>sayHello</a:t>
            </a:r>
          </a:p>
        </p:txBody>
      </p:sp>
      <p:sp>
        <p:nvSpPr>
          <p:cNvPr id="5" name="Oval 4"/>
          <p:cNvSpPr/>
          <p:nvPr/>
        </p:nvSpPr>
        <p:spPr>
          <a:xfrm>
            <a:off x="6980238" y="3279775"/>
            <a:ext cx="1635728" cy="1274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itchFamily="34" charset="0"/>
              <a:buNone/>
              <a:defRPr/>
            </a:pPr>
            <a:r>
              <a:rPr lang="en-US" noProof="1"/>
              <a:t>name</a:t>
            </a:r>
          </a:p>
          <a:p>
            <a:pPr algn="ctr" eaLnBrk="1" fontAlgn="auto" hangingPunct="1">
              <a:buFont typeface="Arial" pitchFamily="34" charset="0"/>
              <a:buNone/>
              <a:defRPr/>
            </a:pPr>
            <a:r>
              <a:rPr lang="en-US" noProof="1"/>
              <a:t>age</a:t>
            </a:r>
          </a:p>
          <a:p>
            <a:pPr algn="ctr" eaLnBrk="1" fontAlgn="auto" hangingPunct="1">
              <a:buFont typeface="Arial" pitchFamily="34" charset="0"/>
              <a:buNone/>
              <a:defRPr/>
            </a:pPr>
            <a:r>
              <a:rPr lang="en-US" noProof="1"/>
              <a:t>gender</a:t>
            </a:r>
          </a:p>
          <a:p>
            <a:pPr algn="ctr" eaLnBrk="1" fontAlgn="auto" hangingPunct="1">
              <a:buFont typeface="Arial" pitchFamily="34" charset="0"/>
              <a:buNone/>
              <a:defRPr/>
            </a:pPr>
            <a:r>
              <a:rPr lang="en-US" noProof="1"/>
              <a:t>sayHello</a:t>
            </a:r>
          </a:p>
        </p:txBody>
      </p:sp>
      <p:sp>
        <p:nvSpPr>
          <p:cNvPr id="6" name="Oval 5"/>
          <p:cNvSpPr/>
          <p:nvPr/>
        </p:nvSpPr>
        <p:spPr>
          <a:xfrm>
            <a:off x="5621338" y="4710113"/>
            <a:ext cx="1577952" cy="107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itchFamily="34" charset="0"/>
              <a:buNone/>
              <a:defRPr/>
            </a:pPr>
            <a:r>
              <a:rPr lang="en-US" noProof="1"/>
              <a:t>sayHello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130550" y="3282950"/>
            <a:ext cx="1060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person1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046788" y="3276600"/>
            <a:ext cx="976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person2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784600" y="4899025"/>
            <a:ext cx="1808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function object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99063" y="4386263"/>
            <a:ext cx="619125" cy="481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7"/>
          </p:cNvCxnSpPr>
          <p:nvPr/>
        </p:nvCxnSpPr>
        <p:spPr>
          <a:xfrm flipH="1">
            <a:off x="6968204" y="4375150"/>
            <a:ext cx="413672" cy="492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994307" y="215900"/>
            <a:ext cx="2973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ADVANCE JAVASCRIPT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412901" y="877133"/>
            <a:ext cx="35545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lvl="1" eaLnBrk="1" hangingPunct="1"/>
            <a:r>
              <a:rPr lang="en-US" altLang="en-US" dirty="0" smtClean="0">
                <a:solidFill>
                  <a:srgbClr val="7030A0"/>
                </a:solidFill>
                <a:sym typeface="Arial" pitchFamily="34" charset="0"/>
              </a:rPr>
              <a:t>OBJECT </a:t>
            </a:r>
            <a:r>
              <a:rPr lang="en-US" altLang="en-US" dirty="0">
                <a:solidFill>
                  <a:srgbClr val="7030A0"/>
                </a:solidFill>
                <a:sym typeface="Arial" pitchFamily="34" charset="0"/>
              </a:rPr>
              <a:t>DECLARATION ,TYPES</a:t>
            </a:r>
            <a:r>
              <a:rPr lang="en-US" altLang="en-US" dirty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8" grpId="0" animBg="1"/>
      <p:bldP spid="5" grpId="0" animBg="1"/>
      <p:bldP spid="6" grpId="0" animBg="1"/>
      <p:bldP spid="9" grpId="0"/>
      <p:bldP spid="10" grpId="0"/>
      <p:bldP spid="11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01813" y="2522538"/>
            <a:ext cx="940911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SimSun" pitchFamily="2" charset="-122"/>
              </a:rPr>
              <a:t>26</a:t>
            </a:r>
            <a:r>
              <a:rPr lang="en-US" altLang="en-US" sz="2000" dirty="0">
                <a:sym typeface="SimSun" pitchFamily="2" charset="-122"/>
              </a:rPr>
              <a:t>	</a:t>
            </a:r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function Person(</a:t>
            </a:r>
            <a:r>
              <a:rPr lang="en-US" altLang="en-US" sz="2000" b="1" dirty="0" err="1">
                <a:solidFill>
                  <a:srgbClr val="002060"/>
                </a:solidFill>
                <a:sym typeface="SimSun" pitchFamily="2" charset="-122"/>
              </a:rPr>
              <a:t>age,name,gender</a:t>
            </a:r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)</a:t>
            </a:r>
          </a:p>
          <a:p>
            <a:pPr eaLnBrk="1" hangingPunct="1"/>
            <a:r>
              <a:rPr lang="en-US" altLang="en-US" sz="2000" b="1" dirty="0">
                <a:solidFill>
                  <a:srgbClr val="002060"/>
                </a:solidFill>
              </a:rPr>
              <a:t>		{</a:t>
            </a:r>
          </a:p>
          <a:p>
            <a:pPr eaLnBrk="1" hangingPunct="1"/>
            <a:r>
              <a:rPr lang="en-US" altLang="en-US" sz="2000" b="1" dirty="0">
                <a:solidFill>
                  <a:srgbClr val="002060"/>
                </a:solidFill>
              </a:rPr>
              <a:t>			this</a:t>
            </a:r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.name=name;</a:t>
            </a:r>
          </a:p>
          <a:p>
            <a:pPr eaLnBrk="1" hangingPunct="1"/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			</a:t>
            </a:r>
            <a:r>
              <a:rPr lang="en-US" altLang="en-US" sz="2000" b="1" dirty="0" err="1">
                <a:solidFill>
                  <a:srgbClr val="002060"/>
                </a:solidFill>
                <a:sym typeface="SimSun" pitchFamily="2" charset="-122"/>
              </a:rPr>
              <a:t>this.age</a:t>
            </a:r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=age;</a:t>
            </a:r>
          </a:p>
          <a:p>
            <a:pPr eaLnBrk="1" hangingPunct="1"/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			</a:t>
            </a:r>
            <a:r>
              <a:rPr lang="en-US" altLang="en-US" sz="2000" b="1" dirty="0" err="1">
                <a:solidFill>
                  <a:srgbClr val="002060"/>
                </a:solidFill>
                <a:sym typeface="SimSun" pitchFamily="2" charset="-122"/>
              </a:rPr>
              <a:t>this.gender</a:t>
            </a:r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=gender;</a:t>
            </a:r>
          </a:p>
          <a:p>
            <a:pPr eaLnBrk="1" hangingPunct="1"/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			</a:t>
            </a:r>
            <a:r>
              <a:rPr lang="en-US" altLang="en-US" sz="2000" b="1" dirty="0" err="1">
                <a:solidFill>
                  <a:srgbClr val="002060"/>
                </a:solidFill>
                <a:sym typeface="SimSun" pitchFamily="2" charset="-122"/>
              </a:rPr>
              <a:t>this.sayHello</a:t>
            </a:r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=</a:t>
            </a:r>
            <a:r>
              <a:rPr lang="en-US" altLang="en-US" sz="2000" b="1" dirty="0" err="1">
                <a:solidFill>
                  <a:srgbClr val="002060"/>
                </a:solidFill>
                <a:sym typeface="SimSun" pitchFamily="2" charset="-122"/>
              </a:rPr>
              <a:t>sayHello</a:t>
            </a:r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; // holds the reference of outer function	</a:t>
            </a:r>
          </a:p>
          <a:p>
            <a:pPr eaLnBrk="1" hangingPunct="1"/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		}</a:t>
            </a:r>
          </a:p>
          <a:p>
            <a:pPr eaLnBrk="1" hangingPunct="1"/>
            <a:endParaRPr lang="en-US" altLang="en-US" sz="2000" b="1" dirty="0">
              <a:solidFill>
                <a:srgbClr val="002060"/>
              </a:solidFill>
              <a:sym typeface="SimSun" pitchFamily="2" charset="-122"/>
            </a:endParaRPr>
          </a:p>
          <a:p>
            <a:pPr eaLnBrk="1" hangingPunct="1"/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		function </a:t>
            </a:r>
            <a:r>
              <a:rPr lang="en-US" altLang="en-US" sz="2000" b="1" dirty="0" err="1">
                <a:solidFill>
                  <a:srgbClr val="002060"/>
                </a:solidFill>
                <a:sym typeface="SimSun" pitchFamily="2" charset="-122"/>
              </a:rPr>
              <a:t>sayHello</a:t>
            </a:r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()</a:t>
            </a:r>
          </a:p>
          <a:p>
            <a:pPr eaLnBrk="1" hangingPunct="1"/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		{</a:t>
            </a:r>
          </a:p>
          <a:p>
            <a:pPr eaLnBrk="1" hangingPunct="1"/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			alert(“ Hello “ + this.name);</a:t>
            </a:r>
          </a:p>
          <a:p>
            <a:pPr eaLnBrk="1" hangingPunct="1"/>
            <a:r>
              <a:rPr lang="en-US" altLang="en-US" sz="2000" b="1" dirty="0">
                <a:solidFill>
                  <a:srgbClr val="002060"/>
                </a:solidFill>
                <a:sym typeface="SimSun" pitchFamily="2" charset="-122"/>
              </a:rPr>
              <a:t>		}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800225" y="1509713"/>
            <a:ext cx="74803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buFont typeface="Arial" pitchFamily="34" charset="0"/>
              <a:buNone/>
              <a:defRPr/>
            </a:pPr>
            <a:r>
              <a:rPr lang="en-US" noProof="1">
                <a:latin typeface="+mn-lt"/>
                <a:ea typeface="+mn-ea"/>
                <a:sym typeface="+mn-ea"/>
              </a:rPr>
              <a:t>	</a:t>
            </a:r>
            <a:r>
              <a:rPr lang="en-US" sz="2000" b="1" noProof="1">
                <a:solidFill>
                  <a:schemeClr val="accent2"/>
                </a:solidFill>
                <a:latin typeface="+mn-lt"/>
                <a:ea typeface="+mn-ea"/>
                <a:sym typeface="+mn-ea"/>
              </a:rPr>
              <a:t> Solution for  the problem of Constructor Design Pattern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94307" y="215900"/>
            <a:ext cx="2973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ADVANCE JAVASCRIPT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3412901" y="877133"/>
            <a:ext cx="35545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lvl="1" eaLnBrk="1" hangingPunct="1"/>
            <a:r>
              <a:rPr lang="en-US" altLang="en-US" dirty="0" smtClean="0">
                <a:solidFill>
                  <a:srgbClr val="7030A0"/>
                </a:solidFill>
                <a:sym typeface="Arial" pitchFamily="34" charset="0"/>
              </a:rPr>
              <a:t>OBJECT </a:t>
            </a:r>
            <a:r>
              <a:rPr lang="en-US" altLang="en-US" dirty="0">
                <a:solidFill>
                  <a:srgbClr val="7030A0"/>
                </a:solidFill>
                <a:sym typeface="Arial" pitchFamily="34" charset="0"/>
              </a:rPr>
              <a:t>DECLARATION ,TYPES</a:t>
            </a:r>
            <a:r>
              <a:rPr lang="en-US" altLang="en-US" dirty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313</TotalTime>
  <Words>1196</Words>
  <Application>Microsoft Office PowerPoint</Application>
  <PresentationFormat>Widescreen</PresentationFormat>
  <Paragraphs>505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SimSun</vt:lpstr>
      <vt:lpstr>Arial</vt:lpstr>
      <vt:lpstr>Arial Black</vt:lpstr>
      <vt:lpstr>Calibri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Mazumdar</dc:creator>
  <cp:lastModifiedBy>Alok Mazumdar</cp:lastModifiedBy>
  <cp:revision>258</cp:revision>
  <dcterms:created xsi:type="dcterms:W3CDTF">2016-09-06T06:10:00Z</dcterms:created>
  <dcterms:modified xsi:type="dcterms:W3CDTF">2016-10-25T06:48:18Z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1033-10.1.0.5674</vt:lpwstr>
  </property>
</Properties>
</file>