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77" r:id="rId5"/>
    <p:sldId id="259" r:id="rId6"/>
    <p:sldId id="276" r:id="rId7"/>
    <p:sldId id="278" r:id="rId8"/>
    <p:sldId id="261" r:id="rId9"/>
    <p:sldId id="262" r:id="rId10"/>
    <p:sldId id="263" r:id="rId11"/>
    <p:sldId id="264" r:id="rId12"/>
    <p:sldId id="279" r:id="rId13"/>
    <p:sldId id="280" r:id="rId14"/>
    <p:sldId id="282" r:id="rId15"/>
    <p:sldId id="283" r:id="rId16"/>
    <p:sldId id="284" r:id="rId17"/>
    <p:sldId id="268" r:id="rId18"/>
    <p:sldId id="273" r:id="rId19"/>
    <p:sldId id="272"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1D8BD707-D9CF-40AE-B4C6-C98DA3205C09}" type="datetimeFigureOut">
              <a:rPr lang="en-US" smtClean="0"/>
              <a:pPr/>
              <a:t>19-Dec-18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12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D8BD707-D9CF-40AE-B4C6-C98DA3205C09}" type="datetimeFigureOut">
              <a:rPr lang="en-US" smtClean="0"/>
              <a:pPr/>
              <a:t>19-Dec-18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443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D8BD707-D9CF-40AE-B4C6-C98DA3205C09}" type="datetimeFigureOut">
              <a:rPr lang="en-US" smtClean="0"/>
              <a:pPr/>
              <a:t>19-Dec-18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D8BD707-D9CF-40AE-B4C6-C98DA3205C09}" type="datetimeFigureOut">
              <a:rPr lang="en-US" smtClean="0"/>
              <a:pPr/>
              <a:t>19-Dec-18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444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397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D8BD707-D9CF-40AE-B4C6-C98DA3205C09}" type="datetimeFigureOut">
              <a:rPr lang="en-US" smtClean="0"/>
              <a:pPr/>
              <a:t>19-Dec-18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523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D8BD707-D9CF-40AE-B4C6-C98DA3205C09}" type="datetimeFigureOut">
              <a:rPr lang="en-US" smtClean="0"/>
              <a:pPr/>
              <a:t>19-Dec-18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686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D8BD707-D9CF-40AE-B4C6-C98DA3205C09}" type="datetimeFigureOut">
              <a:rPr lang="en-US" smtClean="0"/>
              <a:pPr/>
              <a:t>19-Dec-18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744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037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0976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356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19-Dec-18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1873757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t>Optimal Traffic Light Signaling Based on Genetic Algorithm Approach</a:t>
            </a:r>
            <a:endParaRPr lang="en-SG" dirty="0"/>
          </a:p>
        </p:txBody>
      </p:sp>
      <p:sp>
        <p:nvSpPr>
          <p:cNvPr id="3" name="Subtitle 2"/>
          <p:cNvSpPr>
            <a:spLocks noGrp="1"/>
          </p:cNvSpPr>
          <p:nvPr>
            <p:ph type="subTitle" idx="1"/>
          </p:nvPr>
        </p:nvSpPr>
        <p:spPr/>
        <p:txBody>
          <a:bodyPr>
            <a:normAutofit/>
          </a:bodyPr>
          <a:lstStyle/>
          <a:p>
            <a:r>
              <a:rPr lang="en-US" dirty="0"/>
              <a:t>By: </a:t>
            </a:r>
            <a:r>
              <a:rPr lang="en-US" dirty="0" smtClean="0"/>
              <a:t>Alok </a:t>
            </a:r>
            <a:r>
              <a:rPr lang="en-US" dirty="0" smtClean="0"/>
              <a:t>58090001</a:t>
            </a:r>
            <a:endParaRPr lang="en-US" dirty="0"/>
          </a:p>
          <a:p>
            <a:r>
              <a:rPr lang="en-US" dirty="0"/>
              <a:t>       </a:t>
            </a:r>
            <a:r>
              <a:rPr lang="en-US" dirty="0" smtClean="0"/>
              <a:t>	</a:t>
            </a:r>
            <a:r>
              <a:rPr lang="en-US" dirty="0" err="1" smtClean="0"/>
              <a:t>Sajeerat</a:t>
            </a:r>
            <a:r>
              <a:rPr lang="en-US" dirty="0" smtClean="0"/>
              <a:t> </a:t>
            </a:r>
            <a:r>
              <a:rPr lang="en-US" dirty="0" smtClean="0"/>
              <a:t>58090036</a:t>
            </a:r>
            <a:endParaRPr lang="en-US" dirty="0"/>
          </a:p>
          <a:p>
            <a:r>
              <a:rPr lang="en-US" dirty="0"/>
              <a:t>       Tan </a:t>
            </a:r>
            <a:r>
              <a:rPr lang="en-US" dirty="0" err="1"/>
              <a:t>Tianyu</a:t>
            </a:r>
            <a:r>
              <a:rPr lang="en-US" dirty="0"/>
              <a:t> </a:t>
            </a:r>
            <a:r>
              <a:rPr lang="en-US" dirty="0" smtClean="0"/>
              <a:t>58090002</a:t>
            </a:r>
            <a:endParaRPr lang="en-SG" dirty="0"/>
          </a:p>
          <a:p>
            <a:endParaRPr lang="en-SG" dirty="0"/>
          </a:p>
        </p:txBody>
      </p:sp>
    </p:spTree>
    <p:extLst>
      <p:ext uri="{BB962C8B-B14F-4D97-AF65-F5344CB8AC3E}">
        <p14:creationId xmlns:p14="http://schemas.microsoft.com/office/powerpoint/2010/main" val="3510193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SG" dirty="0"/>
          </a:p>
        </p:txBody>
      </p:sp>
      <p:sp>
        <p:nvSpPr>
          <p:cNvPr id="3" name="Content Placeholder 2"/>
          <p:cNvSpPr>
            <a:spLocks noGrp="1"/>
          </p:cNvSpPr>
          <p:nvPr>
            <p:ph idx="1"/>
          </p:nvPr>
        </p:nvSpPr>
        <p:spPr/>
        <p:txBody>
          <a:bodyPr/>
          <a:lstStyle/>
          <a:p>
            <a:r>
              <a:rPr lang="en-US" dirty="0" smtClean="0"/>
              <a:t>From the signal timings obtained, save the following</a:t>
            </a:r>
          </a:p>
          <a:p>
            <a:pPr lvl="1"/>
            <a:r>
              <a:rPr lang="en-US" dirty="0" smtClean="0"/>
              <a:t>Traffic densities at each road over the congestion period corresponding to the best solution from GA1</a:t>
            </a:r>
          </a:p>
          <a:p>
            <a:pPr lvl="1"/>
            <a:r>
              <a:rPr lang="en-US" dirty="0" smtClean="0"/>
              <a:t>The best genotypes from the last population</a:t>
            </a:r>
            <a:endParaRPr lang="en-SG" dirty="0"/>
          </a:p>
        </p:txBody>
      </p:sp>
    </p:spTree>
    <p:extLst>
      <p:ext uri="{BB962C8B-B14F-4D97-AF65-F5344CB8AC3E}">
        <p14:creationId xmlns:p14="http://schemas.microsoft.com/office/powerpoint/2010/main" val="298415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SG" dirty="0"/>
          </a:p>
        </p:txBody>
      </p:sp>
      <p:sp>
        <p:nvSpPr>
          <p:cNvPr id="3" name="Content Placeholder 2"/>
          <p:cNvSpPr>
            <a:spLocks noGrp="1"/>
          </p:cNvSpPr>
          <p:nvPr>
            <p:ph idx="1"/>
          </p:nvPr>
        </p:nvSpPr>
        <p:spPr/>
        <p:txBody>
          <a:bodyPr/>
          <a:lstStyle/>
          <a:p>
            <a:r>
              <a:rPr lang="en-US" dirty="0" smtClean="0"/>
              <a:t>For future congestions in the same area at the same time, use another genetic algorithm that optimizes traffic in real time based on the following criteria:</a:t>
            </a:r>
          </a:p>
          <a:p>
            <a:pPr lvl="1"/>
            <a:r>
              <a:rPr lang="en-US" dirty="0" smtClean="0"/>
              <a:t>Uses the solutions obtained from </a:t>
            </a:r>
            <a:r>
              <a:rPr lang="en-US" dirty="0" smtClean="0"/>
              <a:t>GA1 to generate new solutions</a:t>
            </a:r>
            <a:endParaRPr lang="en-US" dirty="0" smtClean="0"/>
          </a:p>
          <a:p>
            <a:pPr lvl="1"/>
            <a:r>
              <a:rPr lang="en-US" dirty="0" smtClean="0"/>
              <a:t>Uses a fitness function that tries to alter the current traffic densities to mimic traffic densities obtained from GA1</a:t>
            </a:r>
            <a:endParaRPr lang="en-SG" dirty="0"/>
          </a:p>
        </p:txBody>
      </p:sp>
    </p:spTree>
    <p:extLst>
      <p:ext uri="{BB962C8B-B14F-4D97-AF65-F5344CB8AC3E}">
        <p14:creationId xmlns:p14="http://schemas.microsoft.com/office/powerpoint/2010/main" val="264632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proposed method</a:t>
            </a:r>
            <a:endParaRPr lang="en-SG" dirty="0"/>
          </a:p>
        </p:txBody>
      </p:sp>
      <p:sp>
        <p:nvSpPr>
          <p:cNvPr id="3" name="Content Placeholder 2"/>
          <p:cNvSpPr>
            <a:spLocks noGrp="1"/>
          </p:cNvSpPr>
          <p:nvPr>
            <p:ph idx="1"/>
          </p:nvPr>
        </p:nvSpPr>
        <p:spPr/>
        <p:txBody>
          <a:bodyPr/>
          <a:lstStyle/>
          <a:p>
            <a:r>
              <a:rPr lang="en-US" dirty="0" smtClean="0"/>
              <a:t>Formulates a control strategy based on historic traffic data</a:t>
            </a:r>
          </a:p>
          <a:p>
            <a:r>
              <a:rPr lang="en-US" dirty="0" smtClean="0"/>
              <a:t>Optimizing sequences of traffic signals over longer period gives better improvement in traffic conditions</a:t>
            </a:r>
            <a:endParaRPr lang="en-SG" dirty="0"/>
          </a:p>
        </p:txBody>
      </p:sp>
    </p:spTree>
    <p:extLst>
      <p:ext uri="{BB962C8B-B14F-4D97-AF65-F5344CB8AC3E}">
        <p14:creationId xmlns:p14="http://schemas.microsoft.com/office/powerpoint/2010/main" val="205818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goals</a:t>
            </a:r>
            <a:endParaRPr lang="en-SG" dirty="0"/>
          </a:p>
        </p:txBody>
      </p:sp>
      <p:sp>
        <p:nvSpPr>
          <p:cNvPr id="3" name="Content Placeholder 2"/>
          <p:cNvSpPr>
            <a:spLocks noGrp="1"/>
          </p:cNvSpPr>
          <p:nvPr>
            <p:ph idx="1"/>
          </p:nvPr>
        </p:nvSpPr>
        <p:spPr/>
        <p:txBody>
          <a:bodyPr>
            <a:normAutofit/>
          </a:bodyPr>
          <a:lstStyle/>
          <a:p>
            <a:r>
              <a:rPr lang="en-US" dirty="0" smtClean="0"/>
              <a:t>Goal 1: </a:t>
            </a:r>
            <a:r>
              <a:rPr lang="en-US" dirty="0" smtClean="0"/>
              <a:t>Ascertain </a:t>
            </a:r>
            <a:r>
              <a:rPr lang="en-US" dirty="0" smtClean="0"/>
              <a:t>the degree of variability in traffic conditions for the selected region during the selected time interval.</a:t>
            </a:r>
          </a:p>
          <a:p>
            <a:r>
              <a:rPr lang="en-US" dirty="0" smtClean="0"/>
              <a:t>Goal 2: </a:t>
            </a:r>
            <a:r>
              <a:rPr lang="en-US" dirty="0" smtClean="0"/>
              <a:t>Measure </a:t>
            </a:r>
            <a:r>
              <a:rPr lang="en-US" dirty="0" smtClean="0"/>
              <a:t>the improvement in traffic conditions when using GA1 to optimize traffic.</a:t>
            </a:r>
          </a:p>
          <a:p>
            <a:r>
              <a:rPr lang="en-US" dirty="0" smtClean="0"/>
              <a:t>Goal 3: </a:t>
            </a:r>
            <a:r>
              <a:rPr lang="en-US" dirty="0" smtClean="0"/>
              <a:t>Measure </a:t>
            </a:r>
            <a:r>
              <a:rPr lang="en-US" dirty="0" smtClean="0"/>
              <a:t>the improvement in traffic conditions </a:t>
            </a:r>
            <a:r>
              <a:rPr lang="en-US" dirty="0"/>
              <a:t>when using </a:t>
            </a:r>
            <a:r>
              <a:rPr lang="en-US" dirty="0" smtClean="0"/>
              <a:t>GA2 </a:t>
            </a:r>
            <a:r>
              <a:rPr lang="en-US" dirty="0"/>
              <a:t>to optimize </a:t>
            </a:r>
            <a:r>
              <a:rPr lang="en-US" dirty="0" smtClean="0"/>
              <a:t>traffic.</a:t>
            </a:r>
            <a:endParaRPr lang="en-SG" dirty="0"/>
          </a:p>
        </p:txBody>
      </p:sp>
    </p:spTree>
    <p:extLst>
      <p:ext uri="{BB962C8B-B14F-4D97-AF65-F5344CB8AC3E}">
        <p14:creationId xmlns:p14="http://schemas.microsoft.com/office/powerpoint/2010/main" val="165772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SG" dirty="0"/>
          </a:p>
        </p:txBody>
      </p:sp>
      <p:sp>
        <p:nvSpPr>
          <p:cNvPr id="3" name="Content Placeholder 2"/>
          <p:cNvSpPr>
            <a:spLocks noGrp="1"/>
          </p:cNvSpPr>
          <p:nvPr>
            <p:ph idx="1"/>
          </p:nvPr>
        </p:nvSpPr>
        <p:spPr/>
        <p:txBody>
          <a:bodyPr/>
          <a:lstStyle/>
          <a:p>
            <a:r>
              <a:rPr lang="en-US" dirty="0" smtClean="0"/>
              <a:t>Goal 1: progress</a:t>
            </a:r>
          </a:p>
          <a:p>
            <a:pPr lvl="1"/>
            <a:r>
              <a:rPr lang="en-US" dirty="0" smtClean="0"/>
              <a:t>Implemented scripts to obtain travel speed information from TomTom API</a:t>
            </a:r>
          </a:p>
          <a:p>
            <a:pPr lvl="1"/>
            <a:r>
              <a:rPr lang="en-US" dirty="0" smtClean="0"/>
              <a:t>Implemented scripts to extract relevant information from travel speed data</a:t>
            </a:r>
            <a:endParaRPr lang="en-SG" dirty="0"/>
          </a:p>
        </p:txBody>
      </p:sp>
    </p:spTree>
    <p:extLst>
      <p:ext uri="{BB962C8B-B14F-4D97-AF65-F5344CB8AC3E}">
        <p14:creationId xmlns:p14="http://schemas.microsoft.com/office/powerpoint/2010/main" val="2446358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SG" dirty="0"/>
          </a:p>
        </p:txBody>
      </p:sp>
      <p:sp>
        <p:nvSpPr>
          <p:cNvPr id="3" name="Content Placeholder 2"/>
          <p:cNvSpPr>
            <a:spLocks noGrp="1"/>
          </p:cNvSpPr>
          <p:nvPr>
            <p:ph idx="1"/>
          </p:nvPr>
        </p:nvSpPr>
        <p:spPr/>
        <p:txBody>
          <a:bodyPr/>
          <a:lstStyle/>
          <a:p>
            <a:r>
              <a:rPr lang="en-US" dirty="0" smtClean="0"/>
              <a:t>Goal 2:</a:t>
            </a:r>
          </a:p>
          <a:p>
            <a:pPr lvl="1"/>
            <a:r>
              <a:rPr lang="en-US" dirty="0" smtClean="0"/>
              <a:t>Implemented GA1 using DEAP module in python</a:t>
            </a:r>
          </a:p>
          <a:p>
            <a:pPr lvl="1"/>
            <a:r>
              <a:rPr lang="en-US" dirty="0" smtClean="0"/>
              <a:t>Integrated Traffic Simulation Framework (TSF) with GA1 to test fitness of generated solutions</a:t>
            </a:r>
          </a:p>
          <a:p>
            <a:pPr lvl="1"/>
            <a:r>
              <a:rPr lang="en-US" dirty="0" smtClean="0"/>
              <a:t>Performed small scale experiments detailed in next section</a:t>
            </a:r>
            <a:endParaRPr lang="en-SG" dirty="0"/>
          </a:p>
        </p:txBody>
      </p:sp>
    </p:spTree>
    <p:extLst>
      <p:ext uri="{BB962C8B-B14F-4D97-AF65-F5344CB8AC3E}">
        <p14:creationId xmlns:p14="http://schemas.microsoft.com/office/powerpoint/2010/main" val="200803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SG" dirty="0"/>
          </a:p>
        </p:txBody>
      </p:sp>
      <p:sp>
        <p:nvSpPr>
          <p:cNvPr id="3" name="Content Placeholder 2"/>
          <p:cNvSpPr>
            <a:spLocks noGrp="1"/>
          </p:cNvSpPr>
          <p:nvPr>
            <p:ph idx="1"/>
          </p:nvPr>
        </p:nvSpPr>
        <p:spPr/>
        <p:txBody>
          <a:bodyPr/>
          <a:lstStyle/>
          <a:p>
            <a:r>
              <a:rPr lang="en-US" dirty="0"/>
              <a:t>Goal </a:t>
            </a:r>
            <a:r>
              <a:rPr lang="en-US" dirty="0" smtClean="0"/>
              <a:t>3:</a:t>
            </a:r>
            <a:endParaRPr lang="en-US" dirty="0"/>
          </a:p>
          <a:p>
            <a:pPr lvl="1"/>
            <a:r>
              <a:rPr lang="en-US" dirty="0"/>
              <a:t>Implemented GA1 using DEAP module in python</a:t>
            </a:r>
          </a:p>
          <a:p>
            <a:pPr lvl="1"/>
            <a:r>
              <a:rPr lang="en-US" dirty="0"/>
              <a:t>Integrated Traffic Simulation Framework (TSF) with GA1 to test fitness of generated </a:t>
            </a:r>
            <a:r>
              <a:rPr lang="en-US" dirty="0" smtClean="0"/>
              <a:t>solutions</a:t>
            </a:r>
            <a:endParaRPr lang="en-US" dirty="0"/>
          </a:p>
        </p:txBody>
      </p:sp>
    </p:spTree>
    <p:extLst>
      <p:ext uri="{BB962C8B-B14F-4D97-AF65-F5344CB8AC3E}">
        <p14:creationId xmlns:p14="http://schemas.microsoft.com/office/powerpoint/2010/main" val="2276085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a:t>
            </a:r>
            <a:endParaRPr lang="en-SG" dirty="0"/>
          </a:p>
        </p:txBody>
      </p:sp>
      <p:sp>
        <p:nvSpPr>
          <p:cNvPr id="3" name="Content Placeholder 2"/>
          <p:cNvSpPr>
            <a:spLocks noGrp="1"/>
          </p:cNvSpPr>
          <p:nvPr>
            <p:ph idx="1"/>
          </p:nvPr>
        </p:nvSpPr>
        <p:spPr/>
        <p:txBody>
          <a:bodyPr/>
          <a:lstStyle/>
          <a:p>
            <a:r>
              <a:rPr lang="en-US" dirty="0" smtClean="0"/>
              <a:t>Experiment objective: measure the ability of GA1 to optimize traffic</a:t>
            </a:r>
          </a:p>
          <a:p>
            <a:r>
              <a:rPr lang="en-US" dirty="0" smtClean="0"/>
              <a:t>Only 5 experiments have been conducted thus far, due to the computational limitations</a:t>
            </a:r>
          </a:p>
          <a:p>
            <a:r>
              <a:rPr lang="en-US" dirty="0" smtClean="0"/>
              <a:t>Only 2 of them show significant convergence</a:t>
            </a:r>
          </a:p>
        </p:txBody>
      </p:sp>
    </p:spTree>
    <p:extLst>
      <p:ext uri="{BB962C8B-B14F-4D97-AF65-F5344CB8AC3E}">
        <p14:creationId xmlns:p14="http://schemas.microsoft.com/office/powerpoint/2010/main" val="161671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a:t>
            </a:r>
            <a:endParaRPr lang="en-SG" dirty="0"/>
          </a:p>
        </p:txBody>
      </p:sp>
      <p:sp>
        <p:nvSpPr>
          <p:cNvPr id="3" name="Content Placeholder 2"/>
          <p:cNvSpPr>
            <a:spLocks noGrp="1"/>
          </p:cNvSpPr>
          <p:nvPr>
            <p:ph idx="1"/>
          </p:nvPr>
        </p:nvSpPr>
        <p:spPr/>
        <p:txBody>
          <a:bodyPr/>
          <a:lstStyle/>
          <a:p>
            <a:r>
              <a:rPr lang="en-US" dirty="0" smtClean="0"/>
              <a:t>Experiment 1:</a:t>
            </a:r>
          </a:p>
          <a:p>
            <a:pPr lvl="1"/>
            <a:r>
              <a:rPr lang="en-US" dirty="0"/>
              <a:t>Time </a:t>
            </a:r>
            <a:r>
              <a:rPr lang="en-US" dirty="0" smtClean="0"/>
              <a:t>duration: </a:t>
            </a:r>
            <a:r>
              <a:rPr lang="en-US" dirty="0"/>
              <a:t>20 min</a:t>
            </a:r>
          </a:p>
          <a:p>
            <a:pPr lvl="1"/>
            <a:r>
              <a:rPr lang="en-US" dirty="0"/>
              <a:t>Time step duration: 2 min</a:t>
            </a:r>
          </a:p>
          <a:p>
            <a:pPr lvl="1"/>
            <a:r>
              <a:rPr lang="en-US" dirty="0"/>
              <a:t>Num. generation: </a:t>
            </a:r>
            <a:r>
              <a:rPr lang="en-US" dirty="0" smtClean="0"/>
              <a:t>10</a:t>
            </a:r>
            <a:endParaRPr lang="en-US" dirty="0"/>
          </a:p>
          <a:p>
            <a:pPr lvl="1"/>
            <a:r>
              <a:rPr lang="en-US" dirty="0"/>
              <a:t>Num. individuals: </a:t>
            </a:r>
            <a:r>
              <a:rPr lang="en-US" dirty="0" smtClean="0"/>
              <a:t>20</a:t>
            </a:r>
            <a:endParaRPr lang="en-US" dirty="0"/>
          </a:p>
          <a:p>
            <a:pPr lvl="1"/>
            <a:r>
              <a:rPr lang="en-US" dirty="0"/>
              <a:t>Mutation: flip </a:t>
            </a:r>
            <a:r>
              <a:rPr lang="en-US" dirty="0" smtClean="0"/>
              <a:t>bit </a:t>
            </a:r>
            <a:r>
              <a:rPr lang="en-US" dirty="0"/>
              <a:t>(</a:t>
            </a:r>
            <a:r>
              <a:rPr lang="en-US" dirty="0" smtClean="0"/>
              <a:t>0.05 </a:t>
            </a:r>
            <a:r>
              <a:rPr lang="en-US" dirty="0"/>
              <a:t>probability)</a:t>
            </a:r>
            <a:endParaRPr lang="en-SG" dirty="0"/>
          </a:p>
          <a:p>
            <a:pPr lvl="1"/>
            <a:r>
              <a:rPr lang="en-US" dirty="0" smtClean="0"/>
              <a:t>Overall improvement: 8.27%</a:t>
            </a:r>
            <a:endParaRPr lang="en-SG" dirty="0"/>
          </a:p>
        </p:txBody>
      </p:sp>
    </p:spTree>
    <p:extLst>
      <p:ext uri="{BB962C8B-B14F-4D97-AF65-F5344CB8AC3E}">
        <p14:creationId xmlns:p14="http://schemas.microsoft.com/office/powerpoint/2010/main" val="370070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a:t>
            </a:r>
            <a:endParaRPr lang="en-SG" dirty="0"/>
          </a:p>
        </p:txBody>
      </p:sp>
      <p:sp>
        <p:nvSpPr>
          <p:cNvPr id="3" name="Content Placeholder 2"/>
          <p:cNvSpPr>
            <a:spLocks noGrp="1"/>
          </p:cNvSpPr>
          <p:nvPr>
            <p:ph idx="1"/>
          </p:nvPr>
        </p:nvSpPr>
        <p:spPr/>
        <p:txBody>
          <a:bodyPr/>
          <a:lstStyle/>
          <a:p>
            <a:r>
              <a:rPr lang="en-US" dirty="0" smtClean="0"/>
              <a:t>Experiment 2:</a:t>
            </a:r>
          </a:p>
          <a:p>
            <a:pPr lvl="1"/>
            <a:r>
              <a:rPr lang="en-US" dirty="0" smtClean="0"/>
              <a:t>Time duration: 20 min</a:t>
            </a:r>
          </a:p>
          <a:p>
            <a:pPr lvl="1"/>
            <a:r>
              <a:rPr lang="en-US" dirty="0" smtClean="0"/>
              <a:t>Time step duration: 2 min</a:t>
            </a:r>
          </a:p>
          <a:p>
            <a:pPr lvl="1"/>
            <a:r>
              <a:rPr lang="en-US" dirty="0" smtClean="0"/>
              <a:t>Num. generation: 5</a:t>
            </a:r>
          </a:p>
          <a:p>
            <a:pPr lvl="1"/>
            <a:r>
              <a:rPr lang="en-US" dirty="0" smtClean="0"/>
              <a:t>Num. individuals: 40</a:t>
            </a:r>
          </a:p>
          <a:p>
            <a:pPr lvl="1"/>
            <a:r>
              <a:rPr lang="en-US" dirty="0" smtClean="0"/>
              <a:t>Mutation: flip index (0.1 probability)</a:t>
            </a:r>
          </a:p>
          <a:p>
            <a:pPr lvl="1"/>
            <a:r>
              <a:rPr lang="en-US" dirty="0" smtClean="0"/>
              <a:t>Overall improvement: 7.60%</a:t>
            </a:r>
            <a:endParaRPr lang="en-SG" dirty="0"/>
          </a:p>
        </p:txBody>
      </p:sp>
    </p:spTree>
    <p:extLst>
      <p:ext uri="{BB962C8B-B14F-4D97-AF65-F5344CB8AC3E}">
        <p14:creationId xmlns:p14="http://schemas.microsoft.com/office/powerpoint/2010/main" val="128636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SG" dirty="0"/>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smtClean="0"/>
              <a:t>Literature review</a:t>
            </a:r>
          </a:p>
          <a:p>
            <a:r>
              <a:rPr lang="en-US" dirty="0" smtClean="0"/>
              <a:t>Problem description</a:t>
            </a:r>
            <a:endParaRPr lang="en-US" dirty="0" smtClean="0"/>
          </a:p>
          <a:p>
            <a:r>
              <a:rPr lang="en-US" dirty="0" smtClean="0"/>
              <a:t>Proposed solution</a:t>
            </a:r>
            <a:endParaRPr lang="en-US" dirty="0" smtClean="0"/>
          </a:p>
          <a:p>
            <a:r>
              <a:rPr lang="en-US" dirty="0" smtClean="0"/>
              <a:t>Research goals</a:t>
            </a:r>
          </a:p>
          <a:p>
            <a:r>
              <a:rPr lang="en-US" dirty="0" smtClean="0"/>
              <a:t>Current progress</a:t>
            </a:r>
            <a:endParaRPr lang="en-US" dirty="0" smtClean="0"/>
          </a:p>
          <a:p>
            <a:r>
              <a:rPr lang="en-US" dirty="0" smtClean="0"/>
              <a:t>Experiment results</a:t>
            </a:r>
          </a:p>
          <a:p>
            <a:r>
              <a:rPr lang="en-US" dirty="0" smtClean="0"/>
              <a:t>Conclusion</a:t>
            </a:r>
            <a:endParaRPr lang="en-US" dirty="0" smtClean="0"/>
          </a:p>
        </p:txBody>
      </p:sp>
    </p:spTree>
    <p:extLst>
      <p:ext uri="{BB962C8B-B14F-4D97-AF65-F5344CB8AC3E}">
        <p14:creationId xmlns:p14="http://schemas.microsoft.com/office/powerpoint/2010/main" val="2243800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SG" dirty="0"/>
          </a:p>
        </p:txBody>
      </p:sp>
      <p:sp>
        <p:nvSpPr>
          <p:cNvPr id="3" name="Content Placeholder 2"/>
          <p:cNvSpPr>
            <a:spLocks noGrp="1"/>
          </p:cNvSpPr>
          <p:nvPr>
            <p:ph idx="1"/>
          </p:nvPr>
        </p:nvSpPr>
        <p:spPr/>
        <p:txBody>
          <a:bodyPr/>
          <a:lstStyle/>
          <a:p>
            <a:r>
              <a:rPr lang="en-US" dirty="0" smtClean="0"/>
              <a:t>Optimizing sequences of traffic signals seems to be a better way of optimizing traffic; however, further research needs to be conducted, in order to make our approach computationally feasible.</a:t>
            </a:r>
            <a:endParaRPr lang="en-SG" dirty="0"/>
          </a:p>
        </p:txBody>
      </p:sp>
    </p:spTree>
    <p:extLst>
      <p:ext uri="{BB962C8B-B14F-4D97-AF65-F5344CB8AC3E}">
        <p14:creationId xmlns:p14="http://schemas.microsoft.com/office/powerpoint/2010/main" val="340743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SG" dirty="0"/>
          </a:p>
        </p:txBody>
      </p:sp>
      <p:sp>
        <p:nvSpPr>
          <p:cNvPr id="3" name="Content Placeholder 2"/>
          <p:cNvSpPr>
            <a:spLocks noGrp="1"/>
          </p:cNvSpPr>
          <p:nvPr>
            <p:ph idx="1"/>
          </p:nvPr>
        </p:nvSpPr>
        <p:spPr/>
        <p:txBody>
          <a:bodyPr/>
          <a:lstStyle/>
          <a:p>
            <a:r>
              <a:rPr lang="en-US" dirty="0" smtClean="0"/>
              <a:t>Traffic congestions are a recurring problem that has plagued humanity for decades.</a:t>
            </a:r>
          </a:p>
          <a:p>
            <a:r>
              <a:rPr lang="en-US" dirty="0" smtClean="0"/>
              <a:t>We aim to use genetic algorithms to optimize traffic light signal timings, in order to optimize the flow of traffic</a:t>
            </a:r>
            <a:endParaRPr lang="en-SG" dirty="0"/>
          </a:p>
        </p:txBody>
      </p:sp>
    </p:spTree>
    <p:extLst>
      <p:ext uri="{BB962C8B-B14F-4D97-AF65-F5344CB8AC3E}">
        <p14:creationId xmlns:p14="http://schemas.microsoft.com/office/powerpoint/2010/main" val="283564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SG" dirty="0"/>
          </a:p>
        </p:txBody>
      </p:sp>
      <p:sp>
        <p:nvSpPr>
          <p:cNvPr id="3" name="Content Placeholder 2"/>
          <p:cNvSpPr>
            <a:spLocks noGrp="1"/>
          </p:cNvSpPr>
          <p:nvPr>
            <p:ph idx="1"/>
          </p:nvPr>
        </p:nvSpPr>
        <p:spPr/>
        <p:txBody>
          <a:bodyPr>
            <a:normAutofit fontScale="92500"/>
          </a:bodyPr>
          <a:lstStyle/>
          <a:p>
            <a:r>
              <a:rPr lang="en-US" dirty="0" smtClean="0"/>
              <a:t>[1] Gora P., “A genetic algorithm approach to optimization of vehicular traffic in cities by means of configuring traffic signals”, in “</a:t>
            </a:r>
            <a:r>
              <a:rPr lang="en-US" i="1" dirty="0" smtClean="0"/>
              <a:t>Emergent Intelligent Technologies in the Industry</a:t>
            </a:r>
            <a:r>
              <a:rPr lang="en-US" dirty="0" smtClean="0"/>
              <a:t>”, 2011, pp. 1-10, ISBN: 978-3-642-22731-8.</a:t>
            </a:r>
            <a:endParaRPr lang="en-SG" dirty="0" smtClean="0"/>
          </a:p>
          <a:p>
            <a:r>
              <a:rPr lang="en-US" dirty="0" smtClean="0"/>
              <a:t>[2] P. Gora and P. W. </a:t>
            </a:r>
            <a:r>
              <a:rPr lang="en-US" dirty="0" err="1" smtClean="0"/>
              <a:t>Pardel</a:t>
            </a:r>
            <a:r>
              <a:rPr lang="en-US" dirty="0" smtClean="0"/>
              <a:t>, "Application of Genetic Algorithms and High-Performance Computing to the Traffic Signal Setting Problem", 2015.</a:t>
            </a:r>
            <a:endParaRPr lang="en-SG" dirty="0" smtClean="0"/>
          </a:p>
          <a:p>
            <a:endParaRPr lang="en-SG" dirty="0"/>
          </a:p>
        </p:txBody>
      </p:sp>
    </p:spTree>
    <p:extLst>
      <p:ext uri="{BB962C8B-B14F-4D97-AF65-F5344CB8AC3E}">
        <p14:creationId xmlns:p14="http://schemas.microsoft.com/office/powerpoint/2010/main" val="30363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SG" dirty="0"/>
          </a:p>
        </p:txBody>
      </p:sp>
      <p:sp>
        <p:nvSpPr>
          <p:cNvPr id="3" name="Content Placeholder 2"/>
          <p:cNvSpPr>
            <a:spLocks noGrp="1"/>
          </p:cNvSpPr>
          <p:nvPr>
            <p:ph idx="1"/>
          </p:nvPr>
        </p:nvSpPr>
        <p:spPr/>
        <p:txBody>
          <a:bodyPr/>
          <a:lstStyle/>
          <a:p>
            <a:r>
              <a:rPr lang="en-US" dirty="0" smtClean="0"/>
              <a:t>Traditional approach to optimizing traffic signals:</a:t>
            </a:r>
            <a:endParaRPr lang="en-US" dirty="0" smtClean="0"/>
          </a:p>
          <a:p>
            <a:pPr lvl="1"/>
            <a:r>
              <a:rPr lang="en-US" dirty="0" smtClean="0"/>
              <a:t>Create a population of genotypes where each gene represents a crossroad.</a:t>
            </a:r>
          </a:p>
          <a:p>
            <a:pPr lvl="1"/>
            <a:r>
              <a:rPr lang="en-US" dirty="0" smtClean="0"/>
              <a:t>Use a traffic simulation model to evaluate the fitness of the genotypes.</a:t>
            </a:r>
          </a:p>
          <a:p>
            <a:pPr lvl="1"/>
            <a:r>
              <a:rPr lang="en-US" dirty="0" smtClean="0"/>
              <a:t>Use genetic algorithm to progressively get better traffic signal timings.</a:t>
            </a:r>
            <a:endParaRPr lang="en-SG" dirty="0"/>
          </a:p>
        </p:txBody>
      </p:sp>
    </p:spTree>
    <p:extLst>
      <p:ext uri="{BB962C8B-B14F-4D97-AF65-F5344CB8AC3E}">
        <p14:creationId xmlns:p14="http://schemas.microsoft.com/office/powerpoint/2010/main" val="349510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SG" dirty="0"/>
          </a:p>
        </p:txBody>
      </p:sp>
      <p:sp>
        <p:nvSpPr>
          <p:cNvPr id="3" name="Content Placeholder 2"/>
          <p:cNvSpPr>
            <a:spLocks noGrp="1"/>
          </p:cNvSpPr>
          <p:nvPr>
            <p:ph idx="1"/>
          </p:nvPr>
        </p:nvSpPr>
        <p:spPr/>
        <p:txBody>
          <a:bodyPr/>
          <a:lstStyle/>
          <a:p>
            <a:r>
              <a:rPr lang="en-US" dirty="0" smtClean="0"/>
              <a:t>Prior research only uses current traffic conditions to optimize traffic over short periods of time. Furthermore, optimizing traffic over longer periods of time is challenging due to the computational complexity of the simulations.</a:t>
            </a:r>
            <a:endParaRPr lang="en-SG" dirty="0"/>
          </a:p>
        </p:txBody>
      </p:sp>
    </p:spTree>
    <p:extLst>
      <p:ext uri="{BB962C8B-B14F-4D97-AF65-F5344CB8AC3E}">
        <p14:creationId xmlns:p14="http://schemas.microsoft.com/office/powerpoint/2010/main" val="257623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lstStyle/>
          <a:p>
            <a:r>
              <a:rPr lang="en-US" dirty="0" smtClean="0"/>
              <a:t>Methodology</a:t>
            </a:r>
            <a:endParaRPr lang="en-SG" dirty="0"/>
          </a:p>
        </p:txBody>
      </p:sp>
    </p:spTree>
    <p:extLst>
      <p:ext uri="{BB962C8B-B14F-4D97-AF65-F5344CB8AC3E}">
        <p14:creationId xmlns:p14="http://schemas.microsoft.com/office/powerpoint/2010/main" val="194697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Novelty</a:t>
            </a:r>
            <a:endParaRPr lang="en-SG" dirty="0"/>
          </a:p>
        </p:txBody>
      </p:sp>
      <p:sp>
        <p:nvSpPr>
          <p:cNvPr id="3" name="Content Placeholder 2"/>
          <p:cNvSpPr>
            <a:spLocks noGrp="1"/>
          </p:cNvSpPr>
          <p:nvPr>
            <p:ph idx="1"/>
          </p:nvPr>
        </p:nvSpPr>
        <p:spPr/>
        <p:txBody>
          <a:bodyPr/>
          <a:lstStyle/>
          <a:p>
            <a:r>
              <a:rPr lang="en-US" dirty="0" smtClean="0"/>
              <a:t>Optimization will be done on </a:t>
            </a:r>
            <a:r>
              <a:rPr lang="en-US" dirty="0" smtClean="0"/>
              <a:t>sequences of traffic signals over long periods of time</a:t>
            </a:r>
          </a:p>
          <a:p>
            <a:r>
              <a:rPr lang="en-US" dirty="0" smtClean="0"/>
              <a:t>Instead of a genotype containing timings for all crossroads, include timings across a period of time at each crossroad</a:t>
            </a:r>
          </a:p>
        </p:txBody>
      </p:sp>
    </p:spTree>
    <p:extLst>
      <p:ext uri="{BB962C8B-B14F-4D97-AF65-F5344CB8AC3E}">
        <p14:creationId xmlns:p14="http://schemas.microsoft.com/office/powerpoint/2010/main" val="399802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SG" dirty="0"/>
          </a:p>
        </p:txBody>
      </p:sp>
      <p:sp>
        <p:nvSpPr>
          <p:cNvPr id="3" name="Content Placeholder 2"/>
          <p:cNvSpPr>
            <a:spLocks noGrp="1"/>
          </p:cNvSpPr>
          <p:nvPr>
            <p:ph idx="1"/>
          </p:nvPr>
        </p:nvSpPr>
        <p:spPr/>
        <p:txBody>
          <a:bodyPr>
            <a:normAutofit/>
          </a:bodyPr>
          <a:lstStyle/>
          <a:p>
            <a:r>
              <a:rPr lang="en-US" dirty="0" smtClean="0"/>
              <a:t>Select an area which shows recurring traffic congestions around same time period.</a:t>
            </a:r>
          </a:p>
          <a:p>
            <a:r>
              <a:rPr lang="en-US" dirty="0" smtClean="0"/>
              <a:t>Obtain traffic data covering the congestion period on multiple days and average it.</a:t>
            </a:r>
          </a:p>
          <a:p>
            <a:r>
              <a:rPr lang="en-US" dirty="0" smtClean="0"/>
              <a:t>Use a genetic algorithm (GA1) to optimize traffic over the congestion period using our novelty (optimize a sequence of traffic signals).</a:t>
            </a:r>
            <a:endParaRPr lang="en-SG" dirty="0"/>
          </a:p>
        </p:txBody>
      </p:sp>
    </p:spTree>
    <p:extLst>
      <p:ext uri="{BB962C8B-B14F-4D97-AF65-F5344CB8AC3E}">
        <p14:creationId xmlns:p14="http://schemas.microsoft.com/office/powerpoint/2010/main" val="361354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TotalTime>
  <Words>722</Words>
  <Application>Microsoft Office PowerPoint</Application>
  <PresentationFormat>On-screen Show (4:3)</PresentationFormat>
  <Paragraphs>84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Optimal Traffic Light Signaling Based on Genetic Algorithm Approach</vt:lpstr>
      <vt:lpstr>Overview</vt:lpstr>
      <vt:lpstr>Introduction</vt:lpstr>
      <vt:lpstr>Literature review</vt:lpstr>
      <vt:lpstr>Literature review</vt:lpstr>
      <vt:lpstr>Problem description</vt:lpstr>
      <vt:lpstr>Methodology</vt:lpstr>
      <vt:lpstr>Novelty</vt:lpstr>
      <vt:lpstr>Proposed solution</vt:lpstr>
      <vt:lpstr>Proposed solution</vt:lpstr>
      <vt:lpstr>Proposed solution</vt:lpstr>
      <vt:lpstr>Benefits of proposed method</vt:lpstr>
      <vt:lpstr>Research goals</vt:lpstr>
      <vt:lpstr>Current progress</vt:lpstr>
      <vt:lpstr>Current progress</vt:lpstr>
      <vt:lpstr>Current progress</vt:lpstr>
      <vt:lpstr>Experiment results</vt:lpstr>
      <vt:lpstr>Experiment results</vt:lpstr>
      <vt:lpstr>Experiment results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Traffic Light Signaling Based on Genetic Algorithm Approach</dc:title>
  <dc:creator>alok</dc:creator>
  <cp:lastModifiedBy>alok</cp:lastModifiedBy>
  <cp:revision>25</cp:revision>
  <dcterms:created xsi:type="dcterms:W3CDTF">2006-08-16T00:00:00Z</dcterms:created>
  <dcterms:modified xsi:type="dcterms:W3CDTF">2018-12-19T09:17:59Z</dcterms:modified>
</cp:coreProperties>
</file>