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290EA10-9834-4A7F-9A9B-AC2AD68CB7D6}">
  <a:tblStyle styleId="{C290EA10-9834-4A7F-9A9B-AC2AD68CB7D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This is the Main Problem Statement I created in which, i made the problem statement specific, measurable, actionable and well-scoped.</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This is the Ghost Deck I created after </a:t>
            </a:r>
            <a:r>
              <a:rPr lang="en-US"/>
              <a:t>considering</a:t>
            </a:r>
            <a:r>
              <a:rPr lang="en-US"/>
              <a:t> the Hypothesis and various sub issues.</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This is the Executive summary which defines the problem and and have recommendations for the Board.</a:t>
            </a:r>
            <a:endParaRPr/>
          </a:p>
        </p:txBody>
      </p:sp>
      <p:sp>
        <p:nvSpPr>
          <p:cNvPr id="105" name="Google Shape;1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89ee4ed75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89ee4ed75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t>
            </a:r>
            <a:r>
              <a:rPr lang="en-US"/>
              <a:t>profit = Revenue - Budget</a:t>
            </a:r>
            <a:endParaRPr/>
          </a:p>
          <a:p>
            <a:pPr indent="0" lvl="0" marL="0" rtl="0" algn="l">
              <a:lnSpc>
                <a:spcPct val="90000"/>
              </a:lnSpc>
              <a:spcBef>
                <a:spcPts val="1000"/>
              </a:spcBef>
              <a:spcAft>
                <a:spcPts val="0"/>
              </a:spcAft>
              <a:buNone/>
            </a:pPr>
            <a:r>
              <a:rPr lang="en-US"/>
              <a:t>†Net Margin = Profit/revenue * 100</a:t>
            </a:r>
            <a:endParaRPr sz="100"/>
          </a:p>
          <a:p>
            <a:pPr indent="0" lvl="0" marL="457200" rtl="0" algn="l">
              <a:lnSpc>
                <a:spcPct val="90000"/>
              </a:lnSpc>
              <a:spcBef>
                <a:spcPts val="1000"/>
              </a:spcBef>
              <a:spcAft>
                <a:spcPts val="0"/>
              </a:spcAft>
              <a:buNone/>
            </a:pPr>
            <a:r>
              <a:t/>
            </a:r>
            <a:endParaRPr/>
          </a:p>
        </p:txBody>
      </p:sp>
      <p:sp>
        <p:nvSpPr>
          <p:cNvPr id="113" name="Google Shape;113;g889ee4ed75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 Consider all three biases : Data collection, data processing and Insights biases to figure out the limitations of the dataset.</a:t>
            </a:r>
            <a:endParaRPr/>
          </a:p>
        </p:txBody>
      </p:sp>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This is my well summarized Hypothesis.</a:t>
            </a:r>
            <a:endParaRPr/>
          </a:p>
        </p:txBody>
      </p:sp>
      <p:sp>
        <p:nvSpPr>
          <p:cNvPr id="125" name="Google Shape;1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Biases in dataset.</a:t>
            </a:r>
            <a:endParaRPr/>
          </a:p>
        </p:txBody>
      </p:sp>
      <p:sp>
        <p:nvSpPr>
          <p:cNvPr id="131" name="Google Shape;1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is first hypothesis for Runtime influencing the Profit of Movies.</a:t>
            </a:r>
            <a:endParaRPr/>
          </a:p>
        </p:txBody>
      </p:sp>
      <p:sp>
        <p:nvSpPr>
          <p:cNvPr id="138" name="Google Shape;13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Here, I made a Box Plot Graph for Release date as a factor for my question.</a:t>
            </a:r>
            <a:endParaRPr/>
          </a:p>
          <a:p>
            <a:pPr indent="0" lvl="0" marL="0" rtl="0" algn="l">
              <a:spcBef>
                <a:spcPts val="0"/>
              </a:spcBef>
              <a:spcAft>
                <a:spcPts val="0"/>
              </a:spcAft>
              <a:buNone/>
            </a:pPr>
            <a:r>
              <a:rPr lang="en-US"/>
              <a:t>though i can’t use the Hypothesis of Genres affecting the profits but Genres section is not processed thus become a limitation for this analysis.</a:t>
            </a:r>
            <a:endParaRPr/>
          </a:p>
        </p:txBody>
      </p:sp>
      <p:sp>
        <p:nvSpPr>
          <p:cNvPr id="146" name="Google Shape;14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ph type="ctrTitle"/>
          </p:nvPr>
        </p:nvSpPr>
        <p:spPr>
          <a:xfrm>
            <a:off x="324091" y="335285"/>
            <a:ext cx="11597833" cy="718012"/>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br>
              <a:rPr lang="en-US" sz="4000"/>
            </a:br>
            <a:br>
              <a:rPr lang="en-US" sz="4000"/>
            </a:br>
            <a:r>
              <a:rPr b="1" lang="en-US" sz="4000"/>
              <a:t>The Problem Statement</a:t>
            </a:r>
            <a:endParaRPr sz="4000"/>
          </a:p>
        </p:txBody>
      </p:sp>
      <p:sp>
        <p:nvSpPr>
          <p:cNvPr id="89" name="Google Shape;89;p13"/>
          <p:cNvSpPr txBox="1"/>
          <p:nvPr>
            <p:ph idx="1" type="subTitle"/>
          </p:nvPr>
        </p:nvSpPr>
        <p:spPr>
          <a:xfrm>
            <a:off x="324091" y="1773237"/>
            <a:ext cx="11597832" cy="4307051"/>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Arial"/>
              <a:buChar char="•"/>
            </a:pPr>
            <a:r>
              <a:rPr lang="en-US"/>
              <a:t>What are the genres, release dates, and runtimes of the top 10% of profitable movies released in the past 10 years, with minimum net margins of 50%?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2"/>
          <p:cNvSpPr txBox="1"/>
          <p:nvPr>
            <p:ph idx="1" type="body"/>
          </p:nvPr>
        </p:nvSpPr>
        <p:spPr>
          <a:xfrm>
            <a:off x="838200" y="370390"/>
            <a:ext cx="10515600" cy="5806573"/>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0"/>
              </a:spcBef>
              <a:spcAft>
                <a:spcPts val="0"/>
              </a:spcAft>
              <a:buClr>
                <a:schemeClr val="dk1"/>
              </a:buClr>
              <a:buSzPts val="4400"/>
              <a:buNone/>
            </a:pPr>
            <a:r>
              <a:t/>
            </a:r>
            <a:endParaRPr sz="4400"/>
          </a:p>
          <a:p>
            <a:pPr indent="0" lvl="0" marL="228600" rtl="0" algn="l">
              <a:lnSpc>
                <a:spcPct val="90000"/>
              </a:lnSpc>
              <a:spcBef>
                <a:spcPts val="1000"/>
              </a:spcBef>
              <a:spcAft>
                <a:spcPts val="0"/>
              </a:spcAft>
              <a:buClr>
                <a:schemeClr val="dk1"/>
              </a:buClr>
              <a:buSzPts val="4400"/>
              <a:buNone/>
            </a:pPr>
            <a:r>
              <a:t/>
            </a:r>
            <a:endParaRPr sz="4400"/>
          </a:p>
          <a:p>
            <a:pPr indent="0" lvl="0" marL="228600" rtl="0" algn="l">
              <a:lnSpc>
                <a:spcPct val="90000"/>
              </a:lnSpc>
              <a:spcBef>
                <a:spcPts val="1000"/>
              </a:spcBef>
              <a:spcAft>
                <a:spcPts val="0"/>
              </a:spcAft>
              <a:buClr>
                <a:schemeClr val="dk1"/>
              </a:buClr>
              <a:buSzPts val="4400"/>
              <a:buNone/>
            </a:pPr>
            <a:r>
              <a:t/>
            </a:r>
            <a:endParaRPr sz="4400"/>
          </a:p>
          <a:p>
            <a:pPr indent="0" lvl="0" marL="228600" rtl="0" algn="l">
              <a:lnSpc>
                <a:spcPct val="90000"/>
              </a:lnSpc>
              <a:spcBef>
                <a:spcPts val="1000"/>
              </a:spcBef>
              <a:spcAft>
                <a:spcPts val="0"/>
              </a:spcAft>
              <a:buClr>
                <a:schemeClr val="dk1"/>
              </a:buClr>
              <a:buSzPts val="4400"/>
              <a:buNone/>
            </a:pPr>
            <a:r>
              <a:t/>
            </a:r>
            <a:endParaRPr sz="4400"/>
          </a:p>
          <a:p>
            <a:pPr indent="0" lvl="8" marL="3657600" rtl="0" algn="l">
              <a:lnSpc>
                <a:spcPct val="90000"/>
              </a:lnSpc>
              <a:spcBef>
                <a:spcPts val="500"/>
              </a:spcBef>
              <a:spcAft>
                <a:spcPts val="0"/>
              </a:spcAft>
              <a:buClr>
                <a:schemeClr val="dk1"/>
              </a:buClr>
              <a:buSzPts val="4400"/>
              <a:buNone/>
            </a:pPr>
            <a:r>
              <a:rPr lang="en-US" sz="4400"/>
              <a:t>   </a:t>
            </a:r>
            <a:r>
              <a:rPr b="1" i="1" lang="en-US" sz="4000"/>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ph type="title"/>
          </p:nvPr>
        </p:nvSpPr>
        <p:spPr>
          <a:xfrm>
            <a:off x="169762" y="202522"/>
            <a:ext cx="11852476" cy="78076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rPr b="1" lang="en-US" sz="4000"/>
              <a:t>The Ghost Deck</a:t>
            </a:r>
            <a:endParaRPr/>
          </a:p>
        </p:txBody>
      </p:sp>
      <p:sp>
        <p:nvSpPr>
          <p:cNvPr id="95" name="Google Shape;95;p14"/>
          <p:cNvSpPr txBox="1"/>
          <p:nvPr>
            <p:ph idx="1" type="body"/>
          </p:nvPr>
        </p:nvSpPr>
        <p:spPr>
          <a:xfrm>
            <a:off x="344733" y="1217771"/>
            <a:ext cx="2667706" cy="2002536"/>
          </a:xfrm>
          <a:prstGeom prst="rect">
            <a:avLst/>
          </a:prstGeom>
          <a:solidFill>
            <a:srgbClr val="D8E2F3"/>
          </a:solid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sz="2000"/>
              <a:t>Synthesis: </a:t>
            </a:r>
            <a:endParaRPr/>
          </a:p>
          <a:p>
            <a:pPr indent="0" lvl="0" marL="0" rtl="0" algn="l">
              <a:lnSpc>
                <a:spcPct val="90000"/>
              </a:lnSpc>
              <a:spcBef>
                <a:spcPts val="1000"/>
              </a:spcBef>
              <a:spcAft>
                <a:spcPts val="0"/>
              </a:spcAft>
              <a:buClr>
                <a:schemeClr val="dk1"/>
              </a:buClr>
              <a:buSzPts val="1800"/>
              <a:buNone/>
            </a:pPr>
            <a:r>
              <a:rPr lang="en-US" sz="1800"/>
              <a:t>We must find out the differences and takeaways by comparing genres, release dates and runtime.</a:t>
            </a:r>
            <a:br>
              <a:rPr lang="en-US" sz="1800"/>
            </a:br>
            <a:endParaRPr sz="1800"/>
          </a:p>
          <a:p>
            <a:pPr indent="0" lvl="0" marL="0" rtl="0" algn="l">
              <a:lnSpc>
                <a:spcPct val="90000"/>
              </a:lnSpc>
              <a:spcBef>
                <a:spcPts val="1000"/>
              </a:spcBef>
              <a:spcAft>
                <a:spcPts val="0"/>
              </a:spcAft>
              <a:buClr>
                <a:schemeClr val="dk1"/>
              </a:buClr>
              <a:buSzPts val="1600"/>
              <a:buNone/>
            </a:pPr>
            <a:r>
              <a:t/>
            </a:r>
            <a:endParaRPr sz="1600"/>
          </a:p>
        </p:txBody>
      </p:sp>
      <p:sp>
        <p:nvSpPr>
          <p:cNvPr id="96" name="Google Shape;96;p14"/>
          <p:cNvSpPr txBox="1"/>
          <p:nvPr/>
        </p:nvSpPr>
        <p:spPr>
          <a:xfrm>
            <a:off x="3290457" y="1212095"/>
            <a:ext cx="2667706" cy="2000548"/>
          </a:xfrm>
          <a:prstGeom prst="rect">
            <a:avLst/>
          </a:prstGeom>
          <a:solidFill>
            <a:srgbClr val="D8E2F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Overview Of Analysis:</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Dependency of Release Dates</a:t>
            </a:r>
            <a:endParaRPr sz="16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Role of Genres</a:t>
            </a:r>
            <a:endParaRPr sz="16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Importance of Runtime</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97" name="Google Shape;97;p14"/>
          <p:cNvSpPr/>
          <p:nvPr/>
        </p:nvSpPr>
        <p:spPr>
          <a:xfrm>
            <a:off x="6233838" y="1217700"/>
            <a:ext cx="2670048" cy="2000547"/>
          </a:xfrm>
          <a:custGeom>
            <a:rect b="b" l="l" r="r" t="t"/>
            <a:pathLst>
              <a:path extrusionOk="0" h="2011348" w="3009887">
                <a:moveTo>
                  <a:pt x="0" y="0"/>
                </a:moveTo>
                <a:lnTo>
                  <a:pt x="3009887" y="0"/>
                </a:lnTo>
                <a:lnTo>
                  <a:pt x="3009887" y="2011348"/>
                </a:lnTo>
                <a:lnTo>
                  <a:pt x="9427" y="2011347"/>
                </a:lnTo>
                <a:cubicBezTo>
                  <a:pt x="6285" y="1340898"/>
                  <a:pt x="3142" y="670449"/>
                  <a:pt x="0" y="0"/>
                </a:cubicBezTo>
                <a:close/>
              </a:path>
            </a:pathLst>
          </a:custGeom>
          <a:solidFill>
            <a:srgbClr val="D8E2F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Release date :</a:t>
            </a:r>
            <a:endParaRPr/>
          </a:p>
          <a:p>
            <a:pPr indent="0" lvl="0" marL="0" marR="0" rtl="0" algn="l">
              <a:spcBef>
                <a:spcPts val="0"/>
              </a:spcBef>
              <a:spcAft>
                <a:spcPts val="0"/>
              </a:spcAft>
              <a:buNone/>
            </a:pPr>
            <a:br>
              <a:rPr lang="en-US" sz="20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Does Release Date affect the Revenue or Profit of a movie?</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98" name="Google Shape;98;p14"/>
          <p:cNvSpPr txBox="1"/>
          <p:nvPr/>
        </p:nvSpPr>
        <p:spPr>
          <a:xfrm>
            <a:off x="9179561" y="1212097"/>
            <a:ext cx="2667706" cy="2000546"/>
          </a:xfrm>
          <a:prstGeom prst="rect">
            <a:avLst/>
          </a:prstGeom>
          <a:solidFill>
            <a:srgbClr val="D8E2F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Different Genres:</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Which type of genre movie carry should be factor of popularity in top 10% of Profitable Movies?</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99" name="Google Shape;99;p14"/>
          <p:cNvSpPr txBox="1"/>
          <p:nvPr/>
        </p:nvSpPr>
        <p:spPr>
          <a:xfrm>
            <a:off x="344733" y="3723701"/>
            <a:ext cx="2667706" cy="1916528"/>
          </a:xfrm>
          <a:prstGeom prst="rect">
            <a:avLst/>
          </a:prstGeom>
          <a:solidFill>
            <a:srgbClr val="D8E2F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Runtime:</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Does Runtime of a Particular Movie decide its Popularity or its Revenue?</a:t>
            </a:r>
            <a:endParaRPr/>
          </a:p>
        </p:txBody>
      </p:sp>
      <p:sp>
        <p:nvSpPr>
          <p:cNvPr id="100" name="Google Shape;100;p14"/>
          <p:cNvSpPr txBox="1"/>
          <p:nvPr/>
        </p:nvSpPr>
        <p:spPr>
          <a:xfrm>
            <a:off x="3290456" y="3737618"/>
            <a:ext cx="2667707" cy="1902611"/>
          </a:xfrm>
          <a:prstGeom prst="rect">
            <a:avLst/>
          </a:prstGeom>
          <a:solidFill>
            <a:srgbClr val="D8E2F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Limitation 1:</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The dataset which is Provided is unclean. To find the genre we used to be split the columns .</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101" name="Google Shape;101;p14"/>
          <p:cNvSpPr txBox="1"/>
          <p:nvPr/>
        </p:nvSpPr>
        <p:spPr>
          <a:xfrm>
            <a:off x="6233839" y="3737617"/>
            <a:ext cx="2670048" cy="1902611"/>
          </a:xfrm>
          <a:prstGeom prst="rect">
            <a:avLst/>
          </a:prstGeom>
          <a:solidFill>
            <a:srgbClr val="D8E2F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Limitation 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Some Where the values of budget and revenue are null which result to be in a wrong answer</a:t>
            </a:r>
            <a:endParaRPr/>
          </a:p>
        </p:txBody>
      </p:sp>
      <p:sp>
        <p:nvSpPr>
          <p:cNvPr id="102" name="Google Shape;102;p14"/>
          <p:cNvSpPr txBox="1"/>
          <p:nvPr/>
        </p:nvSpPr>
        <p:spPr>
          <a:xfrm>
            <a:off x="9179562" y="3756269"/>
            <a:ext cx="2667706" cy="1883959"/>
          </a:xfrm>
          <a:prstGeom prst="rect">
            <a:avLst/>
          </a:prstGeom>
          <a:solidFill>
            <a:srgbClr val="D8E2F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Review of Next Step:</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Trailer‘s are the best way show the Glimpses of the movie and create curiosity.</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242371" y="365126"/>
            <a:ext cx="11677880" cy="53825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rPr b="1" lang="en-US" sz="4000"/>
              <a:t>Executive Summary:</a:t>
            </a:r>
            <a:endParaRPr/>
          </a:p>
        </p:txBody>
      </p:sp>
      <p:sp>
        <p:nvSpPr>
          <p:cNvPr id="108" name="Google Shape;108;p15"/>
          <p:cNvSpPr txBox="1"/>
          <p:nvPr>
            <p:ph idx="1" type="body"/>
          </p:nvPr>
        </p:nvSpPr>
        <p:spPr>
          <a:xfrm>
            <a:off x="242371" y="1079653"/>
            <a:ext cx="11677880" cy="509731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850"/>
              <a:buNone/>
            </a:pPr>
            <a:r>
              <a:rPr lang="en-US" sz="1850"/>
              <a:t>The Key Differentiators between the top 10% movies by Profit released in the past 10 years with a minimum net margin of 50% are, in the order of significance:</a:t>
            </a:r>
            <a:endParaRPr/>
          </a:p>
          <a:p>
            <a:pPr indent="0" lvl="0" marL="0" rtl="0" algn="l">
              <a:lnSpc>
                <a:spcPct val="80000"/>
              </a:lnSpc>
              <a:spcBef>
                <a:spcPts val="1000"/>
              </a:spcBef>
              <a:spcAft>
                <a:spcPts val="0"/>
              </a:spcAft>
              <a:buClr>
                <a:schemeClr val="dk1"/>
              </a:buClr>
              <a:buSzPts val="1850"/>
              <a:buNone/>
            </a:pPr>
            <a:r>
              <a:t/>
            </a:r>
            <a:endParaRPr sz="1850"/>
          </a:p>
          <a:p>
            <a:pPr indent="-457200" lvl="0" marL="457200" rtl="0" algn="l">
              <a:lnSpc>
                <a:spcPct val="80000"/>
              </a:lnSpc>
              <a:spcBef>
                <a:spcPts val="1000"/>
              </a:spcBef>
              <a:spcAft>
                <a:spcPts val="0"/>
              </a:spcAft>
              <a:buClr>
                <a:schemeClr val="dk1"/>
              </a:buClr>
              <a:buSzPts val="1850"/>
              <a:buFont typeface="Calibri"/>
              <a:buAutoNum type="arabicPeriod"/>
            </a:pPr>
            <a:r>
              <a:rPr lang="en-US" sz="1850"/>
              <a:t>The Release date of Movie</a:t>
            </a:r>
            <a:endParaRPr/>
          </a:p>
          <a:p>
            <a:pPr indent="-228600" lvl="0" marL="228600" rtl="0" algn="l">
              <a:lnSpc>
                <a:spcPct val="80000"/>
              </a:lnSpc>
              <a:spcBef>
                <a:spcPts val="1000"/>
              </a:spcBef>
              <a:spcAft>
                <a:spcPts val="0"/>
              </a:spcAft>
              <a:buClr>
                <a:schemeClr val="dk1"/>
              </a:buClr>
              <a:buSzPts val="1850"/>
              <a:buChar char="•"/>
            </a:pPr>
            <a:r>
              <a:rPr lang="en-US" sz="1850"/>
              <a:t>Movies </a:t>
            </a:r>
            <a:r>
              <a:rPr b="1" lang="en-US" sz="1850"/>
              <a:t>releases in the summer season</a:t>
            </a:r>
            <a:r>
              <a:rPr lang="en-US" sz="1850"/>
              <a:t> (Vacations) are likely to earn more than average except some outliers.</a:t>
            </a:r>
            <a:endParaRPr/>
          </a:p>
          <a:p>
            <a:pPr indent="-457200" lvl="0" marL="457200" rtl="0" algn="l">
              <a:lnSpc>
                <a:spcPct val="80000"/>
              </a:lnSpc>
              <a:spcBef>
                <a:spcPts val="1000"/>
              </a:spcBef>
              <a:spcAft>
                <a:spcPts val="0"/>
              </a:spcAft>
              <a:buClr>
                <a:schemeClr val="dk1"/>
              </a:buClr>
              <a:buSzPts val="1850"/>
              <a:buFont typeface="Calibri"/>
              <a:buAutoNum type="arabicPeriod" startAt="2"/>
            </a:pPr>
            <a:r>
              <a:rPr lang="en-US" sz="1850"/>
              <a:t> Runtime of Movies</a:t>
            </a:r>
            <a:endParaRPr/>
          </a:p>
          <a:p>
            <a:pPr indent="-228600" lvl="0" marL="228600" rtl="0" algn="l">
              <a:lnSpc>
                <a:spcPct val="80000"/>
              </a:lnSpc>
              <a:spcBef>
                <a:spcPts val="1000"/>
              </a:spcBef>
              <a:spcAft>
                <a:spcPts val="0"/>
              </a:spcAft>
              <a:buClr>
                <a:schemeClr val="dk1"/>
              </a:buClr>
              <a:buSzPts val="1850"/>
              <a:buChar char="•"/>
            </a:pPr>
            <a:r>
              <a:rPr lang="en-US" sz="1850"/>
              <a:t>Most Movies are of </a:t>
            </a:r>
            <a:r>
              <a:rPr b="1" lang="en-US" sz="1850"/>
              <a:t>124 minutes </a:t>
            </a:r>
            <a:r>
              <a:rPr lang="en-US" sz="1850"/>
              <a:t>of length except for some distinct movies.</a:t>
            </a:r>
            <a:endParaRPr/>
          </a:p>
          <a:p>
            <a:pPr indent="-457200" lvl="0" marL="457200" rtl="0" algn="l">
              <a:lnSpc>
                <a:spcPct val="80000"/>
              </a:lnSpc>
              <a:spcBef>
                <a:spcPts val="1000"/>
              </a:spcBef>
              <a:spcAft>
                <a:spcPts val="0"/>
              </a:spcAft>
              <a:buClr>
                <a:schemeClr val="dk1"/>
              </a:buClr>
              <a:buSzPts val="1850"/>
              <a:buFont typeface="Calibri"/>
              <a:buAutoNum type="arabicPeriod" startAt="3"/>
            </a:pPr>
            <a:r>
              <a:rPr lang="en-US" sz="1850"/>
              <a:t>Genres provide various choices, thus creating different audiences.</a:t>
            </a:r>
            <a:endParaRPr/>
          </a:p>
          <a:p>
            <a:pPr indent="0" lvl="0" marL="0" rtl="0" algn="l">
              <a:lnSpc>
                <a:spcPct val="80000"/>
              </a:lnSpc>
              <a:spcBef>
                <a:spcPts val="1000"/>
              </a:spcBef>
              <a:spcAft>
                <a:spcPts val="0"/>
              </a:spcAft>
              <a:buClr>
                <a:schemeClr val="dk1"/>
              </a:buClr>
              <a:buSzPts val="1850"/>
              <a:buNone/>
            </a:pPr>
            <a:r>
              <a:t/>
            </a:r>
            <a:endParaRPr sz="1850"/>
          </a:p>
          <a:p>
            <a:pPr indent="0" lvl="0" marL="0" rtl="0" algn="l">
              <a:lnSpc>
                <a:spcPct val="80000"/>
              </a:lnSpc>
              <a:spcBef>
                <a:spcPts val="1000"/>
              </a:spcBef>
              <a:spcAft>
                <a:spcPts val="0"/>
              </a:spcAft>
              <a:buClr>
                <a:schemeClr val="dk1"/>
              </a:buClr>
              <a:buSzPts val="1850"/>
              <a:buNone/>
            </a:pPr>
            <a:r>
              <a:rPr lang="en-US" sz="1850"/>
              <a:t>Our Recommendation for a Movie to increase its Revenue and Popularity is to,</a:t>
            </a:r>
            <a:endParaRPr/>
          </a:p>
          <a:p>
            <a:pPr indent="0" lvl="0" marL="0" rtl="0" algn="l">
              <a:lnSpc>
                <a:spcPct val="80000"/>
              </a:lnSpc>
              <a:spcBef>
                <a:spcPts val="1000"/>
              </a:spcBef>
              <a:spcAft>
                <a:spcPts val="0"/>
              </a:spcAft>
              <a:buClr>
                <a:schemeClr val="dk1"/>
              </a:buClr>
              <a:buSzPts val="1850"/>
              <a:buNone/>
            </a:pPr>
            <a:r>
              <a:t/>
            </a:r>
            <a:endParaRPr sz="1850"/>
          </a:p>
          <a:p>
            <a:pPr indent="-228600" lvl="0" marL="228600" rtl="0" algn="l">
              <a:lnSpc>
                <a:spcPct val="80000"/>
              </a:lnSpc>
              <a:spcBef>
                <a:spcPts val="1000"/>
              </a:spcBef>
              <a:spcAft>
                <a:spcPts val="0"/>
              </a:spcAft>
              <a:buClr>
                <a:schemeClr val="dk1"/>
              </a:buClr>
              <a:buSzPts val="1850"/>
              <a:buChar char="•"/>
            </a:pPr>
            <a:r>
              <a:rPr lang="en-US" sz="1850"/>
              <a:t>Release movies in </a:t>
            </a:r>
            <a:r>
              <a:rPr b="1" lang="en-US" sz="1850"/>
              <a:t>Vacation time </a:t>
            </a:r>
            <a:r>
              <a:rPr lang="en-US" sz="1850"/>
              <a:t>or </a:t>
            </a:r>
            <a:r>
              <a:rPr b="1" lang="en-US" sz="1850"/>
              <a:t>Holiday time</a:t>
            </a:r>
            <a:r>
              <a:rPr lang="en-US" sz="1850"/>
              <a:t>, People are freer this time.</a:t>
            </a:r>
            <a:endParaRPr/>
          </a:p>
          <a:p>
            <a:pPr indent="-228600" lvl="0" marL="228600" rtl="0" algn="l">
              <a:lnSpc>
                <a:spcPct val="80000"/>
              </a:lnSpc>
              <a:spcBef>
                <a:spcPts val="1000"/>
              </a:spcBef>
              <a:spcAft>
                <a:spcPts val="0"/>
              </a:spcAft>
              <a:buClr>
                <a:schemeClr val="dk1"/>
              </a:buClr>
              <a:buSzPts val="1850"/>
              <a:buChar char="•"/>
            </a:pPr>
            <a:r>
              <a:rPr lang="en-US" sz="1850"/>
              <a:t>Make </a:t>
            </a:r>
            <a:r>
              <a:rPr b="1" lang="en-US" sz="1850"/>
              <a:t>Average Length Movies</a:t>
            </a:r>
            <a:r>
              <a:rPr lang="en-US" sz="1850"/>
              <a:t>, Lengthy Movies are most likely to earn less and become boring to the Audiences.</a:t>
            </a:r>
            <a:endParaRPr/>
          </a:p>
          <a:p>
            <a:pPr indent="-228600" lvl="0" marL="228600" rtl="0" algn="l">
              <a:lnSpc>
                <a:spcPct val="80000"/>
              </a:lnSpc>
              <a:spcBef>
                <a:spcPts val="1000"/>
              </a:spcBef>
              <a:spcAft>
                <a:spcPts val="0"/>
              </a:spcAft>
              <a:buClr>
                <a:schemeClr val="dk1"/>
              </a:buClr>
              <a:buSzPts val="1850"/>
              <a:buChar char="•"/>
            </a:pPr>
            <a:r>
              <a:rPr lang="en-US" sz="1850"/>
              <a:t>Release movies according to the Genre, which people like more.</a:t>
            </a:r>
            <a:endParaRPr/>
          </a:p>
        </p:txBody>
      </p:sp>
      <p:cxnSp>
        <p:nvCxnSpPr>
          <p:cNvPr id="109" name="Google Shape;109;p15"/>
          <p:cNvCxnSpPr/>
          <p:nvPr/>
        </p:nvCxnSpPr>
        <p:spPr>
          <a:xfrm>
            <a:off x="320511" y="3921551"/>
            <a:ext cx="11462994"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4000"/>
              <a:t>Data Analysis:</a:t>
            </a:r>
            <a:endParaRPr b="1" sz="4000"/>
          </a:p>
        </p:txBody>
      </p:sp>
      <p:sp>
        <p:nvSpPr>
          <p:cNvPr id="116" name="Google Shape;116;p1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I performed a EDA (Exploratory data analysis) for this dataset and found out various bits of uncleaned data</a:t>
            </a:r>
            <a:endParaRPr/>
          </a:p>
          <a:p>
            <a:pPr indent="-342900" lvl="0" marL="457200" rtl="0" algn="l">
              <a:spcBef>
                <a:spcPts val="0"/>
              </a:spcBef>
              <a:spcAft>
                <a:spcPts val="0"/>
              </a:spcAft>
              <a:buSzPts val="1800"/>
              <a:buChar char="•"/>
            </a:pPr>
            <a:r>
              <a:rPr lang="en-US"/>
              <a:t>there were many null (NA) values in Revenue and budget columns which is MCAR missingness.</a:t>
            </a:r>
            <a:endParaRPr/>
          </a:p>
          <a:p>
            <a:pPr indent="-342900" lvl="0" marL="457200" rtl="0" algn="l">
              <a:spcBef>
                <a:spcPts val="0"/>
              </a:spcBef>
              <a:spcAft>
                <a:spcPts val="0"/>
              </a:spcAft>
              <a:buSzPts val="1800"/>
              <a:buChar char="•"/>
            </a:pPr>
            <a:r>
              <a:rPr lang="en-US"/>
              <a:t>Genres column is unspecified and one has clean the data using Python or R.</a:t>
            </a:r>
            <a:endParaRPr/>
          </a:p>
          <a:p>
            <a:pPr indent="-342900" lvl="0" marL="457200" rtl="0" algn="l">
              <a:spcBef>
                <a:spcPts val="0"/>
              </a:spcBef>
              <a:spcAft>
                <a:spcPts val="0"/>
              </a:spcAft>
              <a:buSzPts val="1800"/>
              <a:buChar char="•"/>
            </a:pPr>
            <a:r>
              <a:rPr lang="en-US"/>
              <a:t>in data processing, I made a calculated field to calculate the top 10% movies by ∗profit and then filter out by †Net margin greater than 50%.</a:t>
            </a:r>
            <a:endParaRPr/>
          </a:p>
          <a:p>
            <a:pPr indent="-342900" lvl="0" marL="457200" rtl="0" algn="l">
              <a:spcBef>
                <a:spcPts val="0"/>
              </a:spcBef>
              <a:spcAft>
                <a:spcPts val="0"/>
              </a:spcAft>
              <a:buSzPts val="1800"/>
              <a:buChar char="•"/>
            </a:pPr>
            <a:r>
              <a:rPr lang="en-US"/>
              <a:t>Insights were clearly stated in takeaways.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231354" y="365126"/>
            <a:ext cx="11122446" cy="31591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rPr b="1" lang="en-US" sz="4000"/>
              <a:t>Hypothesized biases and limitations:</a:t>
            </a:r>
            <a:endParaRPr sz="4000"/>
          </a:p>
        </p:txBody>
      </p:sp>
      <p:sp>
        <p:nvSpPr>
          <p:cNvPr id="122" name="Google Shape;122;p17"/>
          <p:cNvSpPr txBox="1"/>
          <p:nvPr>
            <p:ph idx="1" type="body"/>
          </p:nvPr>
        </p:nvSpPr>
        <p:spPr>
          <a:xfrm>
            <a:off x="77118" y="980501"/>
            <a:ext cx="11276682" cy="519646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To increase the revenue movies should carry Good Budget which would result in a good revenue.</a:t>
            </a:r>
            <a:endParaRPr/>
          </a:p>
          <a:p>
            <a:pPr indent="-228600" lvl="0" marL="228600" rtl="0" algn="l">
              <a:lnSpc>
                <a:spcPct val="90000"/>
              </a:lnSpc>
              <a:spcBef>
                <a:spcPts val="1000"/>
              </a:spcBef>
              <a:spcAft>
                <a:spcPts val="0"/>
              </a:spcAft>
              <a:buClr>
                <a:schemeClr val="dk1"/>
              </a:buClr>
              <a:buSzPts val="2000"/>
              <a:buChar char="•"/>
            </a:pPr>
            <a:r>
              <a:rPr lang="en-US" sz="2000"/>
              <a:t>Genres should be well chosen according to the age group of the population.</a:t>
            </a:r>
            <a:endParaRPr/>
          </a:p>
          <a:p>
            <a:pPr indent="-228600" lvl="0" marL="228600" rtl="0" algn="l">
              <a:lnSpc>
                <a:spcPct val="90000"/>
              </a:lnSpc>
              <a:spcBef>
                <a:spcPts val="1000"/>
              </a:spcBef>
              <a:spcAft>
                <a:spcPts val="0"/>
              </a:spcAft>
              <a:buClr>
                <a:schemeClr val="dk1"/>
              </a:buClr>
              <a:buSzPts val="2000"/>
              <a:buChar char="•"/>
            </a:pPr>
            <a:r>
              <a:rPr lang="en-US" sz="2000"/>
              <a:t>Limitation are like Provided dataset is not unclean and having lot of bad data .In genre we used to split the column before used in analysis.</a:t>
            </a:r>
            <a:endParaRPr/>
          </a:p>
          <a:p>
            <a:pPr indent="-228600" lvl="0" marL="228600" rtl="0" algn="l">
              <a:lnSpc>
                <a:spcPct val="90000"/>
              </a:lnSpc>
              <a:spcBef>
                <a:spcPts val="1000"/>
              </a:spcBef>
              <a:spcAft>
                <a:spcPts val="0"/>
              </a:spcAft>
              <a:buClr>
                <a:schemeClr val="dk1"/>
              </a:buClr>
              <a:buSzPts val="2000"/>
              <a:buChar char="•"/>
            </a:pPr>
            <a:r>
              <a:rPr lang="en-US" sz="2000"/>
              <a:t>Limitation are like Provided dataset also having some missing values in revenue’s and budget columns. which result in wrong analysis.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219919" y="365126"/>
            <a:ext cx="11133881" cy="537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rPr b="1" lang="en-US" sz="4000"/>
              <a:t>Analysis:</a:t>
            </a:r>
            <a:endParaRPr/>
          </a:p>
        </p:txBody>
      </p:sp>
      <p:sp>
        <p:nvSpPr>
          <p:cNvPr id="128" name="Google Shape;128;p18"/>
          <p:cNvSpPr txBox="1"/>
          <p:nvPr>
            <p:ph idx="1" type="body"/>
          </p:nvPr>
        </p:nvSpPr>
        <p:spPr>
          <a:xfrm>
            <a:off x="219919" y="1030147"/>
            <a:ext cx="11133881" cy="514681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sz="2000"/>
              <a:t>In this Movie Dataset, we used to be found a movie on the given parameter like revenue, budget, genre, and popularity. So we must build some visualization in between in these parameters which helps us to reach the goal as we have built some relationship visualization in between Title of the movie and the revenue. That comes out to be very useful.</a:t>
            </a:r>
            <a:endParaRPr/>
          </a:p>
          <a:p>
            <a:pPr indent="0" lvl="0" marL="0" rtl="0" algn="l">
              <a:lnSpc>
                <a:spcPct val="90000"/>
              </a:lnSpc>
              <a:spcBef>
                <a:spcPts val="1000"/>
              </a:spcBef>
              <a:spcAft>
                <a:spcPts val="0"/>
              </a:spcAft>
              <a:buClr>
                <a:schemeClr val="dk1"/>
              </a:buClr>
              <a:buSzPts val="2000"/>
              <a:buNone/>
            </a:pPr>
            <a:r>
              <a:rPr lang="en-US" sz="2000"/>
              <a:t>we also use comparison visualization which helps us to find the best movie in between the data of two top movies. we can also use distribution visualization to find the performance of a genre over the years. That how we performed visualization. </a:t>
            </a:r>
            <a:endParaRPr/>
          </a:p>
          <a:p>
            <a:pPr indent="0" lvl="0" marL="0" rtl="0" algn="l">
              <a:lnSpc>
                <a:spcPct val="90000"/>
              </a:lnSpc>
              <a:spcBef>
                <a:spcPts val="1000"/>
              </a:spcBef>
              <a:spcAft>
                <a:spcPts val="0"/>
              </a:spcAft>
              <a:buClr>
                <a:schemeClr val="dk1"/>
              </a:buClr>
              <a:buSzPts val="2000"/>
              <a:buNone/>
            </a:pPr>
            <a:r>
              <a:rPr lang="en-US" sz="2000"/>
              <a:t>Next is how we manage the limitation in Dataset like missingness which is the biggest problem in this data set like to use genre in visualization we use to perform critical splitting of a column. Some movies have a missing budget, and some have missing revenue which creates missingness called missing at random. The homepage column is completely null which gives missing completely at the random type of missingness.</a:t>
            </a:r>
            <a:endParaRPr/>
          </a:p>
          <a:p>
            <a:pPr indent="0" lvl="0" marL="0" rtl="0" algn="l">
              <a:lnSpc>
                <a:spcPct val="90000"/>
              </a:lnSpc>
              <a:spcBef>
                <a:spcPts val="1000"/>
              </a:spcBef>
              <a:spcAft>
                <a:spcPts val="0"/>
              </a:spcAft>
              <a:buClr>
                <a:schemeClr val="dk1"/>
              </a:buClr>
              <a:buSzPts val="2000"/>
              <a:buNone/>
            </a:pPr>
            <a:r>
              <a:rPr lang="en-US" sz="2000"/>
              <a:t>After normalization of the dataset by performing the listwise and pairwise deletion. we perform visualization actions that give us results. But errors are still there in our result because we perform some cleaning operation on the dataset.</a:t>
            </a:r>
            <a:endParaRPr/>
          </a:p>
          <a:p>
            <a:pPr indent="0" lvl="0" marL="0" rtl="0" algn="l">
              <a:lnSpc>
                <a:spcPct val="90000"/>
              </a:lnSpc>
              <a:spcBef>
                <a:spcPts val="1000"/>
              </a:spcBef>
              <a:spcAft>
                <a:spcPts val="0"/>
              </a:spcAft>
              <a:buClr>
                <a:schemeClr val="dk1"/>
              </a:buClr>
              <a:buSzPts val="2000"/>
              <a:buNone/>
            </a:pPr>
            <a:r>
              <a:rPr lang="en-US" sz="2000"/>
              <a:t>That how we analyze the dataset and whole activities we used to perform on a given dataset.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208344" y="365126"/>
            <a:ext cx="11145456" cy="57242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rPr b="1" lang="en-US" sz="4000"/>
              <a:t>Biases In Dataset:</a:t>
            </a:r>
            <a:endParaRPr/>
          </a:p>
        </p:txBody>
      </p:sp>
      <p:sp>
        <p:nvSpPr>
          <p:cNvPr id="134" name="Google Shape;134;p19"/>
          <p:cNvSpPr txBox="1"/>
          <p:nvPr>
            <p:ph idx="1" type="body"/>
          </p:nvPr>
        </p:nvSpPr>
        <p:spPr>
          <a:xfrm>
            <a:off x="208343" y="1331089"/>
            <a:ext cx="11783029" cy="4845874"/>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In the given dataset we find out some movie having two genre which lead to to the selection Bias if we go dipper then there is also voluntary Bias is there in which data is voluntary selected from the data collection.</a:t>
            </a:r>
            <a:endParaRPr/>
          </a:p>
          <a:p>
            <a:pPr indent="-228600" lvl="0" marL="228600" rtl="0" algn="l">
              <a:lnSpc>
                <a:spcPct val="90000"/>
              </a:lnSpc>
              <a:spcBef>
                <a:spcPts val="1000"/>
              </a:spcBef>
              <a:spcAft>
                <a:spcPts val="0"/>
              </a:spcAft>
              <a:buClr>
                <a:schemeClr val="dk1"/>
              </a:buClr>
              <a:buSzPts val="2000"/>
              <a:buChar char="•"/>
            </a:pPr>
            <a:r>
              <a:rPr lang="en-US" sz="2000"/>
              <a:t>Here the revenue is also undercover bias which is used to be depend on the budget and performance of movie and lot of other factor.</a:t>
            </a:r>
            <a:endParaRPr/>
          </a:p>
          <a:p>
            <a:pPr indent="-228600" lvl="0" marL="228600" rtl="0" algn="l">
              <a:lnSpc>
                <a:spcPct val="90000"/>
              </a:lnSpc>
              <a:spcBef>
                <a:spcPts val="1000"/>
              </a:spcBef>
              <a:spcAft>
                <a:spcPts val="0"/>
              </a:spcAft>
              <a:buClr>
                <a:schemeClr val="dk1"/>
              </a:buClr>
              <a:buSzPts val="2000"/>
              <a:buChar char="•"/>
            </a:pPr>
            <a:r>
              <a:rPr lang="en-US" sz="2000"/>
              <a:t>Popularity of the movie also is undercover bias which depend on lot of factor revenue, Budget and the performance of the movie.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150471" y="365126"/>
            <a:ext cx="11203329" cy="52612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rPr b="1" lang="en-US" sz="4000"/>
              <a:t>Visualization for Runtime:</a:t>
            </a:r>
            <a:endParaRPr/>
          </a:p>
        </p:txBody>
      </p:sp>
      <p:sp>
        <p:nvSpPr>
          <p:cNvPr id="141" name="Google Shape;141;p20"/>
          <p:cNvSpPr txBox="1"/>
          <p:nvPr/>
        </p:nvSpPr>
        <p:spPr>
          <a:xfrm>
            <a:off x="8582916" y="891252"/>
            <a:ext cx="3458613" cy="28931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Takeaways: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Most Movies are of average length, but their profit does not correlate with length truly, It is about the Popularity of the Movie.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Some Disney movies are quite lengthy , yet they are the top 10% profitable movies.</a:t>
            </a:r>
            <a:endParaRPr/>
          </a:p>
        </p:txBody>
      </p:sp>
      <p:pic>
        <p:nvPicPr>
          <p:cNvPr descr="A screenshot of a computer&#10;&#10;Description automatically generated" id="142" name="Google Shape;142;p20"/>
          <p:cNvPicPr preferRelativeResize="0"/>
          <p:nvPr>
            <p:ph idx="1" type="body"/>
          </p:nvPr>
        </p:nvPicPr>
        <p:blipFill rotWithShape="1">
          <a:blip r:embed="rId3">
            <a:alphaModFix/>
          </a:blip>
          <a:srcRect b="11623" l="24160" r="12308" t="17924"/>
          <a:stretch/>
        </p:blipFill>
        <p:spPr>
          <a:xfrm>
            <a:off x="150471" y="1352145"/>
            <a:ext cx="8180880" cy="5233481"/>
          </a:xfrm>
          <a:prstGeom prst="rect">
            <a:avLst/>
          </a:prstGeom>
          <a:noFill/>
          <a:ln>
            <a:noFill/>
          </a:ln>
          <a:effectLst>
            <a:outerShdw blurRad="292100" rotWithShape="0" algn="tl" dir="2700000" dist="139700">
              <a:srgbClr val="333333">
                <a:alpha val="64705"/>
              </a:srgbClr>
            </a:outerShdw>
          </a:effectLst>
        </p:spPr>
      </p:pic>
      <p:graphicFrame>
        <p:nvGraphicFramePr>
          <p:cNvPr id="143" name="Google Shape;143;p20"/>
          <p:cNvGraphicFramePr/>
          <p:nvPr/>
        </p:nvGraphicFramePr>
        <p:xfrm>
          <a:off x="8863112" y="3898076"/>
          <a:ext cx="3000000" cy="3000000"/>
        </p:xfrm>
        <a:graphic>
          <a:graphicData uri="http://schemas.openxmlformats.org/drawingml/2006/table">
            <a:tbl>
              <a:tblPr bandRow="1" firstRow="1">
                <a:noFill/>
                <a:tableStyleId>{C290EA10-9834-4A7F-9A9B-AC2AD68CB7D6}</a:tableStyleId>
              </a:tblPr>
              <a:tblGrid>
                <a:gridCol w="1474775"/>
                <a:gridCol w="1423450"/>
              </a:tblGrid>
              <a:tr h="268800">
                <a:tc>
                  <a:txBody>
                    <a:bodyPr/>
                    <a:lstStyle/>
                    <a:p>
                      <a:pPr indent="0" lvl="0" marL="0" marR="0" rtl="0" algn="l">
                        <a:spcBef>
                          <a:spcPts val="0"/>
                        </a:spcBef>
                        <a:spcAft>
                          <a:spcPts val="0"/>
                        </a:spcAft>
                        <a:buNone/>
                      </a:pPr>
                      <a:r>
                        <a:rPr lang="en-US" sz="1800" u="none" cap="none" strike="noStrike"/>
                        <a:t>Distributions</a:t>
                      </a:r>
                      <a:endParaRPr/>
                    </a:p>
                  </a:txBody>
                  <a:tcPr marT="45725" marB="45725" marR="91450" marL="91450"/>
                </a:tc>
                <a:tc>
                  <a:txBody>
                    <a:bodyPr/>
                    <a:lstStyle/>
                    <a:p>
                      <a:pPr indent="0" lvl="0" marL="0" marR="0" rtl="0" algn="l">
                        <a:spcBef>
                          <a:spcPts val="0"/>
                        </a:spcBef>
                        <a:spcAft>
                          <a:spcPts val="0"/>
                        </a:spcAft>
                        <a:buNone/>
                      </a:pPr>
                      <a:r>
                        <a:rPr lang="en-US" sz="1800"/>
                        <a:t>Minutes</a:t>
                      </a:r>
                      <a:endParaRPr/>
                    </a:p>
                  </a:txBody>
                  <a:tcPr marT="45725" marB="45725" marR="91450" marL="91450"/>
                </a:tc>
              </a:tr>
              <a:tr h="268800">
                <a:tc>
                  <a:txBody>
                    <a:bodyPr/>
                    <a:lstStyle/>
                    <a:p>
                      <a:pPr indent="0" lvl="0" marL="0" marR="0" rtl="0" algn="l">
                        <a:spcBef>
                          <a:spcPts val="0"/>
                        </a:spcBef>
                        <a:spcAft>
                          <a:spcPts val="0"/>
                        </a:spcAft>
                        <a:buNone/>
                      </a:pPr>
                      <a:r>
                        <a:rPr lang="en-US" sz="1800"/>
                        <a:t>Min</a:t>
                      </a:r>
                      <a:endParaRPr/>
                    </a:p>
                  </a:txBody>
                  <a:tcPr marT="45725" marB="45725" marR="91450" marL="91450"/>
                </a:tc>
                <a:tc>
                  <a:txBody>
                    <a:bodyPr/>
                    <a:lstStyle/>
                    <a:p>
                      <a:pPr indent="0" lvl="0" marL="0" marR="0" rtl="0" algn="l">
                        <a:spcBef>
                          <a:spcPts val="0"/>
                        </a:spcBef>
                        <a:spcAft>
                          <a:spcPts val="0"/>
                        </a:spcAft>
                        <a:buNone/>
                      </a:pPr>
                      <a:r>
                        <a:rPr lang="en-US" sz="1800"/>
                        <a:t>70 </a:t>
                      </a:r>
                      <a:endParaRPr/>
                    </a:p>
                  </a:txBody>
                  <a:tcPr marT="45725" marB="45725" marR="91450" marL="91450"/>
                </a:tc>
              </a:tr>
              <a:tr h="268800">
                <a:tc>
                  <a:txBody>
                    <a:bodyPr/>
                    <a:lstStyle/>
                    <a:p>
                      <a:pPr indent="0" lvl="0" marL="0" marR="0" rtl="0" algn="l">
                        <a:spcBef>
                          <a:spcPts val="0"/>
                        </a:spcBef>
                        <a:spcAft>
                          <a:spcPts val="0"/>
                        </a:spcAft>
                        <a:buNone/>
                      </a:pPr>
                      <a:r>
                        <a:rPr lang="en-US" sz="1800"/>
                        <a:t>Q1</a:t>
                      </a:r>
                      <a:endParaRPr/>
                    </a:p>
                  </a:txBody>
                  <a:tcPr marT="45725" marB="45725" marR="91450" marL="91450"/>
                </a:tc>
                <a:tc>
                  <a:txBody>
                    <a:bodyPr/>
                    <a:lstStyle/>
                    <a:p>
                      <a:pPr indent="0" lvl="0" marL="0" marR="0" rtl="0" algn="l">
                        <a:spcBef>
                          <a:spcPts val="0"/>
                        </a:spcBef>
                        <a:spcAft>
                          <a:spcPts val="0"/>
                        </a:spcAft>
                        <a:buNone/>
                      </a:pPr>
                      <a:r>
                        <a:rPr lang="en-US" sz="1800"/>
                        <a:t>70 </a:t>
                      </a:r>
                      <a:endParaRPr/>
                    </a:p>
                  </a:txBody>
                  <a:tcPr marT="45725" marB="45725" marR="91450" marL="91450"/>
                </a:tc>
              </a:tr>
              <a:tr h="268800">
                <a:tc>
                  <a:txBody>
                    <a:bodyPr/>
                    <a:lstStyle/>
                    <a:p>
                      <a:pPr indent="0" lvl="0" marL="0" marR="0" rtl="0" algn="l">
                        <a:spcBef>
                          <a:spcPts val="0"/>
                        </a:spcBef>
                        <a:spcAft>
                          <a:spcPts val="0"/>
                        </a:spcAft>
                        <a:buNone/>
                      </a:pPr>
                      <a:r>
                        <a:rPr lang="en-US" sz="1800"/>
                        <a:t>Q2 (Median)</a:t>
                      </a:r>
                      <a:endParaRPr/>
                    </a:p>
                  </a:txBody>
                  <a:tcPr marT="45725" marB="45725" marR="91450" marL="91450"/>
                </a:tc>
                <a:tc>
                  <a:txBody>
                    <a:bodyPr/>
                    <a:lstStyle/>
                    <a:p>
                      <a:pPr indent="0" lvl="0" marL="0" marR="0" rtl="0" algn="l">
                        <a:spcBef>
                          <a:spcPts val="0"/>
                        </a:spcBef>
                        <a:spcAft>
                          <a:spcPts val="0"/>
                        </a:spcAft>
                        <a:buNone/>
                      </a:pPr>
                      <a:r>
                        <a:rPr lang="en-US" sz="1800"/>
                        <a:t>124 </a:t>
                      </a:r>
                      <a:endParaRPr/>
                    </a:p>
                  </a:txBody>
                  <a:tcPr marT="45725" marB="45725" marR="91450" marL="91450"/>
                </a:tc>
              </a:tr>
              <a:tr h="268800">
                <a:tc>
                  <a:txBody>
                    <a:bodyPr/>
                    <a:lstStyle/>
                    <a:p>
                      <a:pPr indent="0" lvl="0" marL="0" marR="0" rtl="0" algn="l">
                        <a:spcBef>
                          <a:spcPts val="0"/>
                        </a:spcBef>
                        <a:spcAft>
                          <a:spcPts val="0"/>
                        </a:spcAft>
                        <a:buNone/>
                      </a:pPr>
                      <a:r>
                        <a:rPr lang="en-US" sz="1800"/>
                        <a:t>Mean</a:t>
                      </a:r>
                      <a:endParaRPr/>
                    </a:p>
                  </a:txBody>
                  <a:tcPr marT="45725" marB="45725" marR="91450" marL="91450"/>
                </a:tc>
                <a:tc>
                  <a:txBody>
                    <a:bodyPr/>
                    <a:lstStyle/>
                    <a:p>
                      <a:pPr indent="0" lvl="0" marL="0" marR="0" rtl="0" algn="l">
                        <a:spcBef>
                          <a:spcPts val="0"/>
                        </a:spcBef>
                        <a:spcAft>
                          <a:spcPts val="0"/>
                        </a:spcAft>
                        <a:buNone/>
                      </a:pPr>
                      <a:r>
                        <a:rPr lang="en-US" sz="1800"/>
                        <a:t>147 </a:t>
                      </a:r>
                      <a:endParaRPr/>
                    </a:p>
                  </a:txBody>
                  <a:tcPr marT="45725" marB="45725" marR="91450" marL="91450"/>
                </a:tc>
              </a:tr>
              <a:tr h="268800">
                <a:tc>
                  <a:txBody>
                    <a:bodyPr/>
                    <a:lstStyle/>
                    <a:p>
                      <a:pPr indent="0" lvl="0" marL="0" marR="0" rtl="0" algn="l">
                        <a:spcBef>
                          <a:spcPts val="0"/>
                        </a:spcBef>
                        <a:spcAft>
                          <a:spcPts val="0"/>
                        </a:spcAft>
                        <a:buNone/>
                      </a:pPr>
                      <a:r>
                        <a:rPr lang="en-US" sz="1800"/>
                        <a:t>Q3</a:t>
                      </a:r>
                      <a:endParaRPr/>
                    </a:p>
                  </a:txBody>
                  <a:tcPr marT="45725" marB="45725" marR="91450" marL="91450"/>
                </a:tc>
                <a:tc>
                  <a:txBody>
                    <a:bodyPr/>
                    <a:lstStyle/>
                    <a:p>
                      <a:pPr indent="0" lvl="0" marL="0" marR="0" rtl="0" algn="l">
                        <a:spcBef>
                          <a:spcPts val="0"/>
                        </a:spcBef>
                        <a:spcAft>
                          <a:spcPts val="0"/>
                        </a:spcAft>
                        <a:buNone/>
                      </a:pPr>
                      <a:r>
                        <a:rPr lang="en-US" sz="1800"/>
                        <a:t>201 </a:t>
                      </a:r>
                      <a:endParaRPr/>
                    </a:p>
                  </a:txBody>
                  <a:tcPr marT="45725" marB="45725" marR="91450" marL="91450"/>
                </a:tc>
              </a:tr>
              <a:tr h="268800">
                <a:tc>
                  <a:txBody>
                    <a:bodyPr/>
                    <a:lstStyle/>
                    <a:p>
                      <a:pPr indent="0" lvl="0" marL="0" marR="0" rtl="0" algn="l">
                        <a:spcBef>
                          <a:spcPts val="0"/>
                        </a:spcBef>
                        <a:spcAft>
                          <a:spcPts val="0"/>
                        </a:spcAft>
                        <a:buNone/>
                      </a:pPr>
                      <a:r>
                        <a:rPr lang="en-US" sz="1800"/>
                        <a:t>Max</a:t>
                      </a:r>
                      <a:endParaRPr/>
                    </a:p>
                  </a:txBody>
                  <a:tcPr marT="45725" marB="45725" marR="91450" marL="91450"/>
                </a:tc>
                <a:tc>
                  <a:txBody>
                    <a:bodyPr/>
                    <a:lstStyle/>
                    <a:p>
                      <a:pPr indent="0" lvl="0" marL="0" marR="0" rtl="0" algn="l">
                        <a:spcBef>
                          <a:spcPts val="0"/>
                        </a:spcBef>
                        <a:spcAft>
                          <a:spcPts val="0"/>
                        </a:spcAft>
                        <a:buNone/>
                      </a:pPr>
                      <a:r>
                        <a:rPr lang="en-US" sz="1800"/>
                        <a:t>1628 </a:t>
                      </a:r>
                      <a:endParaRPr/>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243068" y="365126"/>
            <a:ext cx="11110732" cy="5608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rPr b="1" lang="en-US" sz="4000"/>
              <a:t>Visualization for Release Dates :</a:t>
            </a:r>
            <a:endParaRPr/>
          </a:p>
        </p:txBody>
      </p:sp>
      <p:sp>
        <p:nvSpPr>
          <p:cNvPr id="149" name="Google Shape;149;p21"/>
          <p:cNvSpPr txBox="1"/>
          <p:nvPr/>
        </p:nvSpPr>
        <p:spPr>
          <a:xfrm>
            <a:off x="8653308" y="1502215"/>
            <a:ext cx="3295624" cy="3170099"/>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Takeaways: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Most Movies perform well in summer season – (Mar to June) as people are freer in this time.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 cases, Movies perform extremely well in Holidays season (Christmas) as seen in the month of December.</a:t>
            </a:r>
            <a:endParaRPr/>
          </a:p>
        </p:txBody>
      </p:sp>
      <p:pic>
        <p:nvPicPr>
          <p:cNvPr descr="A screenshot of a computer&#10;&#10;Description automatically generated" id="150" name="Google Shape;150;p21"/>
          <p:cNvPicPr preferRelativeResize="0"/>
          <p:nvPr>
            <p:ph idx="1" type="body"/>
          </p:nvPr>
        </p:nvPicPr>
        <p:blipFill rotWithShape="1">
          <a:blip r:embed="rId3">
            <a:alphaModFix/>
          </a:blip>
          <a:srcRect b="10729" l="24138" r="10598" t="16831"/>
          <a:stretch/>
        </p:blipFill>
        <p:spPr>
          <a:xfrm>
            <a:off x="243068" y="1502215"/>
            <a:ext cx="7993361" cy="4990659"/>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