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257" r:id="rId9"/>
    <p:sldId id="259" r:id="rId10"/>
    <p:sldId id="281" r:id="rId11"/>
    <p:sldId id="279" r:id="rId12"/>
    <p:sldId id="280" r:id="rId13"/>
    <p:sldId id="26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78" r:id="rId24"/>
    <p:sldId id="277" r:id="rId25"/>
    <p:sldId id="292" r:id="rId26"/>
    <p:sldId id="261" r:id="rId27"/>
    <p:sldId id="314" r:id="rId28"/>
    <p:sldId id="315" r:id="rId29"/>
    <p:sldId id="263" r:id="rId30"/>
    <p:sldId id="334" r:id="rId31"/>
    <p:sldId id="264" r:id="rId32"/>
    <p:sldId id="265" r:id="rId33"/>
    <p:sldId id="266" r:id="rId34"/>
    <p:sldId id="267" r:id="rId35"/>
    <p:sldId id="335" r:id="rId36"/>
    <p:sldId id="337" r:id="rId37"/>
    <p:sldId id="338" r:id="rId38"/>
    <p:sldId id="336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8" r:id="rId48"/>
    <p:sldId id="349" r:id="rId49"/>
    <p:sldId id="347" r:id="rId50"/>
    <p:sldId id="350" r:id="rId51"/>
    <p:sldId id="351" r:id="rId52"/>
    <p:sldId id="276" r:id="rId53"/>
    <p:sldId id="360" r:id="rId54"/>
    <p:sldId id="361" r:id="rId55"/>
    <p:sldId id="271" r:id="rId56"/>
    <p:sldId id="275" r:id="rId57"/>
    <p:sldId id="272" r:id="rId58"/>
    <p:sldId id="273" r:id="rId59"/>
    <p:sldId id="27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FFCE1-51E9-4C90-A957-DCF216029C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5D6B5-F77B-404F-B2A3-340F63FA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9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80EC49-0EF9-4BF2-903F-1576CA4E124A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137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8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2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6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90F05-9AF5-4B31-ACF9-0A1FD28E06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89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0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2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8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3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5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10E1-AD0E-4924-8D4B-342FE136138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480C-3906-4F97-90C0-5DC7E2EFD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61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Algorithm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8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</a:t>
            </a:r>
          </a:p>
          <a:p>
            <a:pPr marL="0" indent="0">
              <a:buNone/>
            </a:pPr>
            <a:r>
              <a:rPr lang="en-IN" dirty="0" smtClean="0"/>
              <a:t>i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6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</a:t>
            </a:r>
          </a:p>
          <a:p>
            <a:pPr marL="0" indent="0">
              <a:buNone/>
            </a:pPr>
            <a:r>
              <a:rPr lang="en-IN" dirty="0" smtClean="0"/>
              <a:t>i	1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9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</a:t>
            </a:r>
          </a:p>
          <a:p>
            <a:pPr marL="0" indent="0">
              <a:buNone/>
            </a:pPr>
            <a:r>
              <a:rPr lang="en-IN" dirty="0" smtClean="0"/>
              <a:t>i	1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</a:t>
            </a:r>
          </a:p>
          <a:p>
            <a:pPr marL="0" indent="0">
              <a:buNone/>
            </a:pPr>
            <a:r>
              <a:rPr lang="en-IN" dirty="0" smtClean="0"/>
              <a:t>i	1	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1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3</a:t>
            </a:r>
          </a:p>
          <a:p>
            <a:pPr marL="0" indent="0">
              <a:buNone/>
            </a:pPr>
            <a:r>
              <a:rPr lang="en-IN" dirty="0" smtClean="0"/>
              <a:t>i	1	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5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3	</a:t>
            </a:r>
          </a:p>
          <a:p>
            <a:pPr marL="0" indent="0">
              <a:buNone/>
            </a:pPr>
            <a:r>
              <a:rPr lang="en-IN" dirty="0" smtClean="0"/>
              <a:t>i	1	2	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1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3	6</a:t>
            </a:r>
          </a:p>
          <a:p>
            <a:pPr marL="0" indent="0">
              <a:buNone/>
            </a:pPr>
            <a:r>
              <a:rPr lang="en-IN" dirty="0" smtClean="0"/>
              <a:t>i	1	2	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6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3	6</a:t>
            </a:r>
          </a:p>
          <a:p>
            <a:pPr marL="0" indent="0">
              <a:buNone/>
            </a:pPr>
            <a:r>
              <a:rPr lang="en-IN" dirty="0" smtClean="0"/>
              <a:t>i	1	2	3	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6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3	6	10</a:t>
            </a:r>
          </a:p>
          <a:p>
            <a:pPr marL="0" indent="0">
              <a:buNone/>
            </a:pPr>
            <a:r>
              <a:rPr lang="en-IN" dirty="0" smtClean="0"/>
              <a:t>i	1	2	3	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0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3	6	10</a:t>
            </a:r>
          </a:p>
          <a:p>
            <a:pPr marL="0" indent="0">
              <a:buNone/>
            </a:pPr>
            <a:r>
              <a:rPr lang="en-IN" dirty="0" smtClean="0"/>
              <a:t>i	1	2	3	4	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6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8E4C8F-9D49-4670-BE9D-A56BC2179965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Analysis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546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Worst case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Provides an upper bound on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An absolute </a:t>
            </a:r>
            <a:r>
              <a:rPr lang="en-US" altLang="en-US" sz="2000" smtClean="0">
                <a:solidFill>
                  <a:srgbClr val="CC0000"/>
                </a:solidFill>
              </a:rPr>
              <a:t>guarantee</a:t>
            </a:r>
            <a:r>
              <a:rPr lang="en-US" altLang="en-US" sz="2000" smtClean="0"/>
              <a:t> that the algorithm would not run longer, no matter what the inputs are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Best case</a:t>
            </a:r>
            <a:endParaRPr lang="en-US" altLang="en-US" sz="2400" smtClean="0">
              <a:latin typeface="Comic Sans MS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Provides a lower bound on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Input is the one for which the algorithm runs the fastest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smtClean="0"/>
          </a:p>
          <a:p>
            <a:pPr eaLnBrk="1" hangingPunct="1">
              <a:lnSpc>
                <a:spcPct val="110000"/>
              </a:lnSpc>
            </a:pPr>
            <a:endParaRPr lang="en-US" altLang="en-US" sz="240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Average case</a:t>
            </a:r>
            <a:endParaRPr lang="en-US" altLang="en-US" sz="2400" smtClean="0">
              <a:latin typeface="Comic Sans MS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Provides a </a:t>
            </a:r>
            <a:r>
              <a:rPr lang="en-US" altLang="en-US" sz="2000" smtClean="0">
                <a:solidFill>
                  <a:srgbClr val="CC0000"/>
                </a:solidFill>
              </a:rPr>
              <a:t>prediction</a:t>
            </a:r>
            <a:r>
              <a:rPr lang="en-US" altLang="en-US" sz="2000" smtClean="0"/>
              <a:t> about the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Assumes that the input is random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2000" smtClean="0"/>
          </a:p>
        </p:txBody>
      </p:sp>
      <p:graphicFrame>
        <p:nvGraphicFramePr>
          <p:cNvPr id="6149" name="Object 7"/>
          <p:cNvGraphicFramePr>
            <a:graphicFrameLocks noChangeAspect="1"/>
          </p:cNvGraphicFramePr>
          <p:nvPr/>
        </p:nvGraphicFramePr>
        <p:xfrm>
          <a:off x="889000" y="4360863"/>
          <a:ext cx="6972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2806700" imgH="203200" progId="Equation.DSMT4">
                  <p:embed/>
                </p:oleObj>
              </mc:Choice>
              <mc:Fallback>
                <p:oleObj name="Equation" r:id="rId3" imgW="2806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360863"/>
                        <a:ext cx="6972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827088" y="4292600"/>
            <a:ext cx="7202487" cy="644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1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3	6	10	15</a:t>
            </a:r>
          </a:p>
          <a:p>
            <a:pPr marL="0" indent="0">
              <a:buNone/>
            </a:pPr>
            <a:r>
              <a:rPr lang="en-IN" dirty="0" smtClean="0"/>
              <a:t>i	1	2	3	4	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1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3	6	10	15</a:t>
            </a:r>
          </a:p>
          <a:p>
            <a:pPr marL="0" indent="0">
              <a:buNone/>
            </a:pPr>
            <a:r>
              <a:rPr lang="en-IN" dirty="0" smtClean="0"/>
              <a:t>i	1	2	3	4	5	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8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3	6	10	15	21</a:t>
            </a:r>
          </a:p>
          <a:p>
            <a:pPr marL="0" indent="0">
              <a:buNone/>
            </a:pPr>
            <a:r>
              <a:rPr lang="en-IN" dirty="0" smtClean="0"/>
              <a:t>i	1	2	3	4	5	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3	6	10	15	21</a:t>
            </a:r>
          </a:p>
          <a:p>
            <a:pPr marL="0" indent="0">
              <a:buNone/>
            </a:pPr>
            <a:r>
              <a:rPr lang="en-IN" dirty="0"/>
              <a:t>i</a:t>
            </a:r>
            <a:r>
              <a:rPr lang="en-IN" dirty="0" smtClean="0"/>
              <a:t>	1	2	3	4	5	6.........n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5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i=1, s=1;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while(S&lt;=n)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i++;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s=</a:t>
            </a:r>
            <a:r>
              <a:rPr lang="en-IN" dirty="0" err="1" smtClean="0"/>
              <a:t>s+i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(“hello”)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	1	3	6	10	15	21……k(k+1)/2</a:t>
            </a:r>
          </a:p>
          <a:p>
            <a:pPr marL="0" indent="0">
              <a:buNone/>
            </a:pPr>
            <a:r>
              <a:rPr lang="en-IN" dirty="0"/>
              <a:t>i</a:t>
            </a:r>
            <a:r>
              <a:rPr lang="en-IN" dirty="0" smtClean="0"/>
              <a:t>	1	2	3	4	5	6.........n</a:t>
            </a:r>
          </a:p>
        </p:txBody>
      </p:sp>
    </p:spTree>
    <p:extLst>
      <p:ext uri="{BB962C8B-B14F-4D97-AF65-F5344CB8AC3E}">
        <p14:creationId xmlns:p14="http://schemas.microsoft.com/office/powerpoint/2010/main" val="24715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function(){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:r>
                  <a:rPr lang="en-IN" dirty="0" err="1" smtClean="0"/>
                  <a:t>int</a:t>
                </a:r>
                <a:r>
                  <a:rPr lang="en-IN" dirty="0" smtClean="0"/>
                  <a:t> i=1, s=1;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while(S&lt;=n)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{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i++;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s=</a:t>
                </a:r>
                <a:r>
                  <a:rPr lang="en-IN" dirty="0" err="1" smtClean="0"/>
                  <a:t>s+i</a:t>
                </a:r>
                <a:r>
                  <a:rPr lang="en-IN" dirty="0" smtClean="0"/>
                  <a:t>;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</a:t>
                </a:r>
                <a:r>
                  <a:rPr lang="en-IN" dirty="0" err="1" smtClean="0"/>
                  <a:t>printf</a:t>
                </a:r>
                <a:r>
                  <a:rPr lang="en-IN" dirty="0" smtClean="0"/>
                  <a:t>(“hello”)</a:t>
                </a:r>
              </a:p>
              <a:p>
                <a:pPr marL="0" indent="0">
                  <a:buNone/>
                </a:pPr>
                <a:r>
                  <a:rPr lang="en-IN" dirty="0" smtClean="0"/>
                  <a:t>	}</a:t>
                </a:r>
              </a:p>
              <a:p>
                <a:pPr marL="0" indent="0">
                  <a:buNone/>
                </a:pPr>
                <a:r>
                  <a:rPr lang="en-IN" dirty="0" smtClean="0"/>
                  <a:t>}</a:t>
                </a:r>
              </a:p>
              <a:p>
                <a:pPr marL="0" indent="0">
                  <a:buNone/>
                </a:pPr>
                <a:r>
                  <a:rPr lang="en-IN" dirty="0" smtClean="0"/>
                  <a:t>S	1	3	6	10	15	21……k(k+1)/2</a:t>
                </a:r>
              </a:p>
              <a:p>
                <a:pPr marL="0" indent="0">
                  <a:buNone/>
                </a:pPr>
                <a:r>
                  <a:rPr lang="en-IN" dirty="0"/>
                  <a:t>i</a:t>
                </a:r>
                <a:r>
                  <a:rPr lang="en-IN" dirty="0" smtClean="0"/>
                  <a:t>	1	2	3	4	5	6.........k</a:t>
                </a:r>
              </a:p>
              <a:p>
                <a:pPr marL="0" indent="0">
                  <a:buNone/>
                </a:pPr>
                <a:r>
                  <a:rPr lang="en-IN" dirty="0" smtClean="0"/>
                  <a:t>K(K+1)/2 &gt;=n</a:t>
                </a:r>
              </a:p>
              <a:p>
                <a:pPr marL="0" indent="0">
                  <a:buNone/>
                </a:pPr>
                <a:r>
                  <a:rPr lang="en-IN" dirty="0" smtClean="0"/>
                  <a:t>(K2+k)/2&gt;=n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        k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 dirty="0" smtClean="0"/>
                  <a:t>                       </a:t>
                </a:r>
                <a:r>
                  <a:rPr lang="en-IN" dirty="0" err="1" smtClean="0"/>
                  <a:t>ie</a:t>
                </a:r>
                <a:r>
                  <a:rPr lang="en-IN" dirty="0" smtClean="0"/>
                  <a:t>  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Function(){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i=1;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for(i=1;i(</a:t>
                </a:r>
                <a:r>
                  <a:rPr lang="en-IN" dirty="0" err="1" smtClean="0"/>
                  <a:t>squr</a:t>
                </a:r>
                <a:r>
                  <a:rPr lang="en-IN" dirty="0" smtClean="0"/>
                  <a:t>)&lt;=</a:t>
                </a:r>
                <a:r>
                  <a:rPr lang="en-IN" dirty="0" err="1" smtClean="0"/>
                  <a:t>n;i</a:t>
                </a:r>
                <a:r>
                  <a:rPr lang="en-IN" dirty="0" smtClean="0"/>
                  <a:t>++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err="1" smtClean="0"/>
                  <a:t>printf</a:t>
                </a:r>
                <a:r>
                  <a:rPr lang="en-IN" dirty="0" smtClean="0"/>
                  <a:t>(“hello”);</a:t>
                </a:r>
              </a:p>
              <a:p>
                <a:pPr marL="0" indent="0">
                  <a:buNone/>
                </a:pPr>
                <a:r>
                  <a:rPr lang="en-IN" dirty="0" smtClean="0"/>
                  <a:t>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/>
                        </a:rPr>
                        <m:t>≤</m:t>
                      </m:r>
                      <m:r>
                        <a:rPr lang="en-IN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:r>
                  <a:rPr lang="en-IN" dirty="0" smtClean="0"/>
                  <a:t>or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                                   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i</m:t>
                    </m:r>
                    <m:r>
                      <a:rPr lang="en-IN" b="0" i="0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IN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Function(){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I,j,k,n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for(i=1;i&lt;=</a:t>
            </a:r>
            <a:r>
              <a:rPr lang="en-IN" dirty="0" err="1" smtClean="0"/>
              <a:t>n;i</a:t>
            </a:r>
            <a:r>
              <a:rPr lang="en-IN" dirty="0" smtClean="0"/>
              <a:t>++){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for(j=1;j&lt;=</a:t>
            </a:r>
            <a:r>
              <a:rPr lang="en-IN" dirty="0" err="1"/>
              <a:t>i</a:t>
            </a:r>
            <a:r>
              <a:rPr lang="en-IN" dirty="0" err="1" smtClean="0"/>
              <a:t>;j</a:t>
            </a:r>
            <a:r>
              <a:rPr lang="en-IN" dirty="0" smtClean="0"/>
              <a:t>++){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for(k=1;k&lt;=100;k++){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print(“Hello”);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I	</a:t>
            </a:r>
          </a:p>
          <a:p>
            <a:pPr marL="0" indent="0">
              <a:buNone/>
            </a:pPr>
            <a:r>
              <a:rPr lang="en-IN" dirty="0" smtClean="0"/>
              <a:t>J</a:t>
            </a:r>
          </a:p>
          <a:p>
            <a:pPr marL="0" indent="0">
              <a:buNone/>
            </a:pPr>
            <a:r>
              <a:rPr lang="en-IN" dirty="0" smtClean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1794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Function(){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I,j,k,n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for(i=1;i&lt;=</a:t>
            </a:r>
            <a:r>
              <a:rPr lang="en-IN" dirty="0" err="1" smtClean="0"/>
              <a:t>n;i</a:t>
            </a:r>
            <a:r>
              <a:rPr lang="en-IN" dirty="0" smtClean="0"/>
              <a:t>++){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for(j=1;j&lt;=</a:t>
            </a:r>
            <a:r>
              <a:rPr lang="en-IN" dirty="0" err="1"/>
              <a:t>i</a:t>
            </a:r>
            <a:r>
              <a:rPr lang="en-IN" dirty="0" err="1" smtClean="0"/>
              <a:t>;j</a:t>
            </a:r>
            <a:r>
              <a:rPr lang="en-IN" dirty="0" smtClean="0"/>
              <a:t>++){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for(k=1;k&lt;=100;k++){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print(“Hello”);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I	1	2	3	4	5…………….n</a:t>
            </a:r>
          </a:p>
          <a:p>
            <a:pPr marL="0" indent="0">
              <a:buNone/>
            </a:pPr>
            <a:r>
              <a:rPr lang="en-IN" dirty="0" smtClean="0"/>
              <a:t>J	1	2	3	4	5…………….n</a:t>
            </a:r>
          </a:p>
          <a:p>
            <a:pPr marL="0" indent="0">
              <a:buNone/>
            </a:pPr>
            <a:r>
              <a:rPr lang="en-IN" dirty="0" smtClean="0"/>
              <a:t>K	1*100	2*100	3*100	4*100	5*100…….n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1*100+2*100+3*100+4*100+……n*100</a:t>
            </a:r>
          </a:p>
          <a:p>
            <a:pPr marL="0" indent="0">
              <a:buNone/>
            </a:pPr>
            <a:r>
              <a:rPr lang="en-IN" dirty="0" smtClean="0"/>
              <a:t>100(1+2+3+4+……………n)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79912" y="587727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n(n+1)/2 </a:t>
            </a:r>
            <a:r>
              <a:rPr lang="en-IN" dirty="0" err="1" smtClean="0"/>
              <a:t>ie</a:t>
            </a:r>
            <a:r>
              <a:rPr lang="en-IN" dirty="0" smtClean="0"/>
              <a:t> O(n2)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7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Function(){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err="1" smtClean="0"/>
                  <a:t>int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I,j,k,n</a:t>
                </a:r>
                <a:r>
                  <a:rPr lang="en-IN" dirty="0" smtClean="0"/>
                  <a:t>;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for(i=1;i&lt;=</a:t>
                </a:r>
                <a:r>
                  <a:rPr lang="en-IN" dirty="0" err="1" smtClean="0"/>
                  <a:t>n;i</a:t>
                </a:r>
                <a:r>
                  <a:rPr lang="en-IN" dirty="0" smtClean="0"/>
                  <a:t>++){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for(j=1;j&lt;=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;j++){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for(k=1;k&lt;=n/2;k++){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	</a:t>
                </a:r>
                <a:r>
                  <a:rPr lang="en-IN" dirty="0" err="1" smtClean="0"/>
                  <a:t>printf</a:t>
                </a:r>
                <a:r>
                  <a:rPr lang="en-IN" dirty="0" smtClean="0"/>
                  <a:t>(“Hello”);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		}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	}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}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}</a:t>
                </a:r>
              </a:p>
              <a:p>
                <a:pPr marL="0" indent="0">
                  <a:buNone/>
                </a:pPr>
                <a:r>
                  <a:rPr lang="en-IN" dirty="0" smtClean="0"/>
                  <a:t>i</a:t>
                </a:r>
              </a:p>
              <a:p>
                <a:pPr marL="0" indent="0">
                  <a:buNone/>
                </a:pPr>
                <a:r>
                  <a:rPr lang="en-IN" dirty="0" smtClean="0"/>
                  <a:t>J</a:t>
                </a:r>
              </a:p>
              <a:p>
                <a:pPr marL="0" indent="0">
                  <a:buNone/>
                </a:pPr>
                <a:r>
                  <a:rPr lang="en-IN" dirty="0" smtClean="0"/>
                  <a:t>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5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78A273-58F2-464B-89DF-7583A026E354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Asymptotic Notation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533400" indent="-533400" eaLnBrk="1" hangingPunct="1">
              <a:lnSpc>
                <a:spcPct val="180000"/>
              </a:lnSpc>
            </a:pPr>
            <a:r>
              <a:rPr lang="en-US" altLang="en-US" smtClean="0"/>
              <a:t>O notation: asymptotic “less than”: 		</a:t>
            </a:r>
          </a:p>
          <a:p>
            <a:pPr marL="914400" lvl="1" indent="-457200" eaLnBrk="1" hangingPunct="1">
              <a:lnSpc>
                <a:spcPct val="180000"/>
              </a:lnSpc>
            </a:pPr>
            <a:r>
              <a:rPr lang="en-US" altLang="en-US" smtClean="0"/>
              <a:t>f(n)=O(g(n)) implies:  f(n) “</a:t>
            </a:r>
            <a:r>
              <a:rPr lang="en-US" altLang="en-US" smtClean="0">
                <a:cs typeface="Arial" charset="0"/>
              </a:rPr>
              <a:t>≤</a:t>
            </a:r>
            <a:r>
              <a:rPr lang="en-US" altLang="en-US" smtClean="0"/>
              <a:t>” g(n)</a:t>
            </a:r>
          </a:p>
          <a:p>
            <a:pPr marL="533400" indent="-533400" eaLnBrk="1" hangingPunct="1">
              <a:lnSpc>
                <a:spcPct val="180000"/>
              </a:lnSpc>
            </a:pPr>
            <a:r>
              <a:rPr lang="en-US" altLang="en-US" smtClean="0">
                <a:sym typeface="Symbol" pitchFamily="18" charset="2"/>
              </a:rPr>
              <a:t> notation: asymptotic “greater than”: 	</a:t>
            </a:r>
          </a:p>
          <a:p>
            <a:pPr marL="914400" lvl="1" indent="-457200" eaLnBrk="1" hangingPunct="1">
              <a:lnSpc>
                <a:spcPct val="180000"/>
              </a:lnSpc>
            </a:pPr>
            <a:r>
              <a:rPr lang="en-US" altLang="en-US" smtClean="0"/>
              <a:t>f(n)= </a:t>
            </a:r>
            <a:r>
              <a:rPr lang="en-US" altLang="en-US" smtClean="0">
                <a:sym typeface="Symbol" pitchFamily="18" charset="2"/>
              </a:rPr>
              <a:t></a:t>
            </a:r>
            <a:r>
              <a:rPr lang="en-US" altLang="en-US" smtClean="0"/>
              <a:t> (g(n)) implies: f(n) “</a:t>
            </a:r>
            <a:r>
              <a:rPr lang="en-US" altLang="en-US" smtClean="0">
                <a:cs typeface="Arial" charset="0"/>
              </a:rPr>
              <a:t>≥</a:t>
            </a:r>
            <a:r>
              <a:rPr lang="en-US" altLang="en-US" smtClean="0"/>
              <a:t>” g(n)</a:t>
            </a:r>
          </a:p>
          <a:p>
            <a:pPr marL="533400" indent="-533400" eaLnBrk="1" hangingPunct="1">
              <a:lnSpc>
                <a:spcPct val="180000"/>
              </a:lnSpc>
            </a:pPr>
            <a:r>
              <a:rPr lang="en-US" altLang="en-US" smtClean="0">
                <a:sym typeface="Symbol" pitchFamily="18" charset="2"/>
              </a:rPr>
              <a:t> notation: asymptotic “equality”: 		</a:t>
            </a:r>
          </a:p>
          <a:p>
            <a:pPr marL="914400" lvl="1" indent="-457200" eaLnBrk="1" hangingPunct="1">
              <a:lnSpc>
                <a:spcPct val="180000"/>
              </a:lnSpc>
            </a:pPr>
            <a:r>
              <a:rPr lang="en-US" altLang="en-US" smtClean="0"/>
              <a:t>f(n)= </a:t>
            </a:r>
            <a:r>
              <a:rPr lang="en-US" altLang="en-US" smtClean="0">
                <a:sym typeface="Symbol" pitchFamily="18" charset="2"/>
              </a:rPr>
              <a:t></a:t>
            </a:r>
            <a:r>
              <a:rPr lang="en-US" altLang="en-US" smtClean="0"/>
              <a:t> (g(n)) implies: </a:t>
            </a:r>
            <a:r>
              <a:rPr lang="en-US" altLang="en-US" smtClean="0">
                <a:sym typeface="Symbol" pitchFamily="18" charset="2"/>
              </a:rPr>
              <a:t>f(n) “=” g(n)</a:t>
            </a:r>
          </a:p>
        </p:txBody>
      </p:sp>
    </p:spTree>
    <p:extLst>
      <p:ext uri="{BB962C8B-B14F-4D97-AF65-F5344CB8AC3E}">
        <p14:creationId xmlns:p14="http://schemas.microsoft.com/office/powerpoint/2010/main" val="9381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8640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Function(){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err="1" smtClean="0"/>
                  <a:t>int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I,j,k,n</a:t>
                </a:r>
                <a:r>
                  <a:rPr lang="en-IN" dirty="0" smtClean="0"/>
                  <a:t>;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for(i=1;i&lt;=</a:t>
                </a:r>
                <a:r>
                  <a:rPr lang="en-IN" dirty="0" err="1" smtClean="0"/>
                  <a:t>n;i</a:t>
                </a:r>
                <a:r>
                  <a:rPr lang="en-IN" dirty="0" smtClean="0"/>
                  <a:t>++){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for(j=1;j&lt;=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;j++){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for(k=1;k&lt;=n/2;k++){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	</a:t>
                </a:r>
                <a:r>
                  <a:rPr lang="en-IN" dirty="0" err="1" smtClean="0"/>
                  <a:t>printf</a:t>
                </a:r>
                <a:r>
                  <a:rPr lang="en-IN" dirty="0" smtClean="0"/>
                  <a:t>(“Hello”);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		}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	}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}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}</a:t>
                </a:r>
              </a:p>
              <a:p>
                <a:pPr marL="0" indent="0">
                  <a:buNone/>
                </a:pPr>
                <a:r>
                  <a:rPr lang="en-IN" dirty="0" smtClean="0"/>
                  <a:t>I	1	2	3	4	5…………………….n</a:t>
                </a:r>
              </a:p>
              <a:p>
                <a:pPr marL="0" indent="0">
                  <a:buNone/>
                </a:pPr>
                <a:r>
                  <a:rPr lang="en-IN" dirty="0" smtClean="0"/>
                  <a:t>J	1	4	9	16	25…………………..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K	1*n/2	4*n/2	9*n/2	16*n/2	25*n/2…………..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*n/2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8640"/>
                <a:ext cx="8229600" cy="4525963"/>
              </a:xfrm>
              <a:blipFill rotWithShape="1">
                <a:blip r:embed="rId2"/>
                <a:stretch>
                  <a:fillRect l="-963" t="-2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6500" y="46531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1*n/2	4*n/2	9*n/2	16*n/2	25*n/2…………..n2*n/2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5456" y="5025824"/>
                <a:ext cx="6858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/>
                  <a:t>n/2(1+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+…..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6" y="5025824"/>
                <a:ext cx="6858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1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25456" y="5661248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n/2[(n(n+1)(2n+1)/6]</a:t>
            </a:r>
          </a:p>
        </p:txBody>
      </p:sp>
    </p:spTree>
    <p:extLst>
      <p:ext uri="{BB962C8B-B14F-4D97-AF65-F5344CB8AC3E}">
        <p14:creationId xmlns:p14="http://schemas.microsoft.com/office/powerpoint/2010/main" val="22632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Function(){</a:t>
                </a:r>
              </a:p>
              <a:p>
                <a:pPr marL="0" indent="0">
                  <a:buNone/>
                </a:pPr>
                <a:r>
                  <a:rPr lang="en-IN" dirty="0" smtClean="0"/>
                  <a:t>	for(i=1;i&lt;</a:t>
                </a:r>
                <a:r>
                  <a:rPr lang="en-IN" dirty="0" err="1" smtClean="0"/>
                  <a:t>n;i</a:t>
                </a:r>
                <a:r>
                  <a:rPr lang="en-IN" dirty="0" smtClean="0"/>
                  <a:t>=i*2)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</a:t>
                </a:r>
                <a:r>
                  <a:rPr lang="en-IN" dirty="0" err="1" smtClean="0"/>
                  <a:t>printf</a:t>
                </a:r>
                <a:r>
                  <a:rPr lang="en-IN" dirty="0" smtClean="0"/>
                  <a:t>(“hello”);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}</a:t>
                </a:r>
              </a:p>
              <a:p>
                <a:pPr marL="0" indent="0">
                  <a:buNone/>
                </a:pPr>
                <a:r>
                  <a:rPr lang="en-IN" dirty="0" smtClean="0"/>
                  <a:t>i=1	2	4	8	16	n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=n</a:t>
                </a:r>
              </a:p>
              <a:p>
                <a:pPr marL="0" indent="0">
                  <a:buNone/>
                </a:pPr>
                <a:r>
                  <a:rPr lang="en-IN" dirty="0" smtClean="0"/>
                  <a:t>K=log(n)</a:t>
                </a:r>
                <a:endParaRPr lang="en-IN" b="0" dirty="0" smtClean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5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Function(){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i</a:t>
            </a:r>
            <a:r>
              <a:rPr lang="en-IN" dirty="0" err="1" smtClean="0"/>
              <a:t>,j,k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		for(i=n/2;i&lt;=</a:t>
            </a:r>
            <a:r>
              <a:rPr lang="en-IN" dirty="0" err="1" smtClean="0"/>
              <a:t>n;i</a:t>
            </a:r>
            <a:r>
              <a:rPr lang="en-IN" dirty="0" smtClean="0"/>
              <a:t>++)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for(j=1;j&lt;=n/2;j++)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for(k=1;k&lt;=</a:t>
            </a:r>
            <a:r>
              <a:rPr lang="en-IN" dirty="0" err="1" smtClean="0"/>
              <a:t>n;k</a:t>
            </a:r>
            <a:r>
              <a:rPr lang="en-IN" dirty="0" smtClean="0"/>
              <a:t>=k*2)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</a:t>
            </a:r>
            <a:r>
              <a:rPr lang="en-IN" dirty="0" err="1" smtClean="0"/>
              <a:t>printf</a:t>
            </a:r>
            <a:r>
              <a:rPr lang="en-IN" dirty="0" smtClean="0"/>
              <a:t>(“hello”);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727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Function(){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I,j,k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for(i=n/2;i&lt;=</a:t>
            </a:r>
            <a:r>
              <a:rPr lang="en-IN" dirty="0" err="1" smtClean="0"/>
              <a:t>n;i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for(j=1;j&lt;=</a:t>
            </a:r>
            <a:r>
              <a:rPr lang="en-IN" dirty="0" err="1" smtClean="0"/>
              <a:t>n;j</a:t>
            </a:r>
            <a:r>
              <a:rPr lang="en-IN" dirty="0" smtClean="0"/>
              <a:t>=2*j)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for(k=1;k&lt;=</a:t>
            </a:r>
            <a:r>
              <a:rPr lang="en-IN" dirty="0" err="1" smtClean="0"/>
              <a:t>n;k</a:t>
            </a:r>
            <a:r>
              <a:rPr lang="en-IN" dirty="0" smtClean="0"/>
              <a:t>=k*2)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</a:t>
            </a:r>
            <a:r>
              <a:rPr lang="en-IN" dirty="0" err="1" smtClean="0"/>
              <a:t>printf</a:t>
            </a:r>
            <a:r>
              <a:rPr lang="en-IN" dirty="0" smtClean="0"/>
              <a:t>(“Hello”);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2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Function(){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for(i=1;i&lt;=</a:t>
            </a:r>
            <a:r>
              <a:rPr lang="en-IN" dirty="0" err="1" smtClean="0"/>
              <a:t>n,i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for(j=</a:t>
            </a:r>
            <a:r>
              <a:rPr lang="en-IN" dirty="0" err="1" smtClean="0"/>
              <a:t>I;j</a:t>
            </a:r>
            <a:r>
              <a:rPr lang="en-IN" dirty="0" smtClean="0"/>
              <a:t>&lt;=</a:t>
            </a:r>
            <a:r>
              <a:rPr lang="en-IN" dirty="0" err="1" smtClean="0"/>
              <a:t>n;j</a:t>
            </a:r>
            <a:r>
              <a:rPr lang="en-IN" dirty="0" smtClean="0"/>
              <a:t>=</a:t>
            </a:r>
            <a:r>
              <a:rPr lang="en-IN" dirty="0" err="1" smtClean="0"/>
              <a:t>j+i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  <a:r>
              <a:rPr lang="en-IN" dirty="0" err="1" smtClean="0"/>
              <a:t>printf</a:t>
            </a:r>
            <a:r>
              <a:rPr lang="en-IN" dirty="0" smtClean="0"/>
              <a:t>(“hello”);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I	</a:t>
            </a:r>
          </a:p>
          <a:p>
            <a:pPr marL="0" indent="0">
              <a:buNone/>
            </a:pPr>
            <a:r>
              <a:rPr lang="en-IN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034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Function(){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for(i=1;i&lt;=</a:t>
            </a:r>
            <a:r>
              <a:rPr lang="en-IN" dirty="0" err="1" smtClean="0"/>
              <a:t>n,i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for(j=</a:t>
            </a:r>
            <a:r>
              <a:rPr lang="en-IN" dirty="0" err="1" smtClean="0"/>
              <a:t>I;j</a:t>
            </a:r>
            <a:r>
              <a:rPr lang="en-IN" dirty="0" smtClean="0"/>
              <a:t>&lt;=</a:t>
            </a:r>
            <a:r>
              <a:rPr lang="en-IN" dirty="0" err="1" smtClean="0"/>
              <a:t>n;j</a:t>
            </a:r>
            <a:r>
              <a:rPr lang="en-IN" dirty="0" smtClean="0"/>
              <a:t>=</a:t>
            </a:r>
            <a:r>
              <a:rPr lang="en-IN" dirty="0" err="1" smtClean="0"/>
              <a:t>j+i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  <a:r>
              <a:rPr lang="en-IN" dirty="0" err="1" smtClean="0"/>
              <a:t>printf</a:t>
            </a:r>
            <a:r>
              <a:rPr lang="en-IN" dirty="0" smtClean="0"/>
              <a:t>(“hello”);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i=1	2	3	</a:t>
            </a:r>
            <a:r>
              <a:rPr lang="en-IN" dirty="0" smtClean="0"/>
              <a:t>4  ……           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J=n	n/2	n/3	</a:t>
            </a:r>
            <a:r>
              <a:rPr lang="en-IN" dirty="0" smtClean="0"/>
              <a:t>n/4…….         n/n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n+n</a:t>
            </a:r>
            <a:r>
              <a:rPr lang="en-IN" dirty="0" smtClean="0"/>
              <a:t>/2+N/3+……1/n)</a:t>
            </a:r>
          </a:p>
          <a:p>
            <a:pPr marL="0" indent="0">
              <a:buNone/>
            </a:pPr>
            <a:r>
              <a:rPr lang="en-IN" dirty="0"/>
              <a:t>n</a:t>
            </a:r>
            <a:r>
              <a:rPr lang="en-IN" dirty="0" smtClean="0"/>
              <a:t>(1+1/2+1/3+1/4+……..1/n)</a:t>
            </a:r>
          </a:p>
          <a:p>
            <a:pPr marL="0" indent="0">
              <a:buNone/>
            </a:pPr>
            <a:r>
              <a:rPr lang="en-IN" dirty="0"/>
              <a:t>n</a:t>
            </a:r>
            <a:r>
              <a:rPr lang="en-IN" dirty="0" smtClean="0"/>
              <a:t>(</a:t>
            </a:r>
            <a:r>
              <a:rPr lang="en-IN" dirty="0" err="1" smtClean="0"/>
              <a:t>logn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397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53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552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76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D85C57-F84B-4E3E-A79D-AC0A41ECE0F6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Asymptotic notations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122737" cy="5076825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Monotype Corsiva" pitchFamily="66" charset="0"/>
              </a:rPr>
              <a:t>O-notation</a:t>
            </a:r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1024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39775" y="1736725"/>
          <a:ext cx="7769225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Paint Shop Pro Image" r:id="rId3" imgW="7736585" imgH="4380488" progId="PaintShopPro">
                  <p:embed/>
                </p:oleObj>
              </mc:Choice>
              <mc:Fallback>
                <p:oleObj name="Paint Shop Pro Image" r:id="rId3" imgW="7736585" imgH="4380488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736725"/>
                        <a:ext cx="7769225" cy="439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chemeClr val="accent2"/>
              </a:solidFill>
              <a:latin typeface="Monotype Corsiva" pitchFamily="66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9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41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T(n-1)=1+T(n-2)			</a:t>
            </a:r>
            <a:r>
              <a:rPr lang="en-IN" dirty="0" err="1" smtClean="0"/>
              <a:t>eq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217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T(n-1)=1+T(n-2)			</a:t>
            </a:r>
            <a:r>
              <a:rPr lang="en-IN" dirty="0" err="1" smtClean="0"/>
              <a:t>eq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r>
              <a:rPr lang="en-IN" dirty="0" smtClean="0"/>
              <a:t>To find T(n-2) substitute  n-2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532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T(n-1)=1+T(n-2)			</a:t>
            </a:r>
            <a:r>
              <a:rPr lang="en-IN" dirty="0" err="1" smtClean="0"/>
              <a:t>eq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r>
              <a:rPr lang="en-IN" dirty="0" smtClean="0"/>
              <a:t>To find T(n-2) substitute  n-2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T(n-2)=1+T(n-3)			</a:t>
            </a:r>
            <a:r>
              <a:rPr lang="en-IN" dirty="0" err="1" smtClean="0"/>
              <a:t>eq</a:t>
            </a:r>
            <a:r>
              <a:rPr lang="en-IN" dirty="0" smtClean="0"/>
              <a:t>(3)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368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T(n-1)=1+T(n-2)			</a:t>
            </a:r>
            <a:r>
              <a:rPr lang="en-IN" dirty="0" err="1" smtClean="0"/>
              <a:t>eq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r>
              <a:rPr lang="en-IN" dirty="0" smtClean="0"/>
              <a:t>To find T(n-2) substitute  n-2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T(n-2)=1+T(n-3)			</a:t>
            </a:r>
            <a:r>
              <a:rPr lang="en-IN" dirty="0" err="1" smtClean="0"/>
              <a:t>eq</a:t>
            </a:r>
            <a:r>
              <a:rPr lang="en-IN" dirty="0" smtClean="0"/>
              <a:t>(3)</a:t>
            </a:r>
          </a:p>
          <a:p>
            <a:pPr marL="0" indent="0">
              <a:buNone/>
            </a:pPr>
            <a:r>
              <a:rPr lang="en-IN" dirty="0" smtClean="0"/>
              <a:t>Backward substitution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4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712968" cy="6408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T(n-1)=1+T(n-2)			</a:t>
            </a:r>
            <a:r>
              <a:rPr lang="en-IN" dirty="0" err="1" smtClean="0"/>
              <a:t>eq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r>
              <a:rPr lang="en-IN" dirty="0" smtClean="0"/>
              <a:t>To find T(n-2) substitute  n-2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T(n-2)=1+T(n-3)			</a:t>
            </a:r>
            <a:r>
              <a:rPr lang="en-IN" dirty="0" err="1" smtClean="0"/>
              <a:t>eq</a:t>
            </a:r>
            <a:r>
              <a:rPr lang="en-IN" dirty="0" smtClean="0"/>
              <a:t>(3)</a:t>
            </a:r>
          </a:p>
          <a:p>
            <a:pPr marL="0" indent="0">
              <a:buNone/>
            </a:pPr>
            <a:r>
              <a:rPr lang="en-IN" dirty="0" smtClean="0"/>
              <a:t>Backward substitution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(2) in 1  T(n) = I+[1+T[n-2]] = 2+T[n-2]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867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08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T(n-1)=1+T(n-2)			</a:t>
            </a:r>
            <a:r>
              <a:rPr lang="en-IN" dirty="0" err="1" smtClean="0"/>
              <a:t>eq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r>
              <a:rPr lang="en-IN" dirty="0" smtClean="0"/>
              <a:t>To find T(n-2) substitute  n-2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T(n-2)=1+T(n-3)			</a:t>
            </a:r>
            <a:r>
              <a:rPr lang="en-IN" dirty="0" err="1" smtClean="0"/>
              <a:t>eq</a:t>
            </a:r>
            <a:r>
              <a:rPr lang="en-IN" dirty="0" smtClean="0"/>
              <a:t>(3)</a:t>
            </a:r>
          </a:p>
          <a:p>
            <a:pPr marL="0" indent="0">
              <a:buNone/>
            </a:pPr>
            <a:r>
              <a:rPr lang="en-IN" dirty="0" smtClean="0"/>
              <a:t>Backward substitution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(2) in 1  T(n) = I+[1+T[n-2]] = 2+T[n-2] 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(3) in  4   T(n)=2+[1+T[n-3]] = 3+T[n-3]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122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08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T(n-1)=1+T(n-2)			</a:t>
            </a:r>
            <a:r>
              <a:rPr lang="en-IN" dirty="0" err="1" smtClean="0"/>
              <a:t>eq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r>
              <a:rPr lang="en-IN" dirty="0" smtClean="0"/>
              <a:t>To find T(n-2) substitute  n-2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T(n-2)=1+T(n-3)			</a:t>
            </a:r>
            <a:r>
              <a:rPr lang="en-IN" dirty="0" err="1" smtClean="0"/>
              <a:t>eq</a:t>
            </a:r>
            <a:r>
              <a:rPr lang="en-IN" dirty="0" smtClean="0"/>
              <a:t>(3)</a:t>
            </a:r>
          </a:p>
          <a:p>
            <a:pPr marL="0" indent="0">
              <a:buNone/>
            </a:pPr>
            <a:r>
              <a:rPr lang="en-IN" dirty="0" smtClean="0"/>
              <a:t>Backward substitution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(2) in 1  T(n) = I+[1+T[n-2]] = 2+T[n-2]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(3) in 2   T(n)=2+[1+T[n-3]] = 3+T[n-3]</a:t>
            </a:r>
          </a:p>
          <a:p>
            <a:pPr marL="0" indent="0">
              <a:buNone/>
            </a:pPr>
            <a:r>
              <a:rPr lang="en-IN" dirty="0" smtClean="0"/>
              <a:t>K+T[n-k]				</a:t>
            </a:r>
            <a:r>
              <a:rPr lang="en-IN" dirty="0" err="1" smtClean="0"/>
              <a:t>eq</a:t>
            </a:r>
            <a:r>
              <a:rPr lang="en-IN" dirty="0" smtClean="0"/>
              <a:t>(4)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591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08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T(n-1)=1+T(n-2)			</a:t>
            </a:r>
            <a:r>
              <a:rPr lang="en-IN" dirty="0" err="1" smtClean="0"/>
              <a:t>eq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r>
              <a:rPr lang="en-IN" dirty="0" smtClean="0"/>
              <a:t>To find T(n-2) substitute  n-2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T(n-2)=1+T(n-3)			</a:t>
            </a:r>
            <a:r>
              <a:rPr lang="en-IN" dirty="0" err="1" smtClean="0"/>
              <a:t>eq</a:t>
            </a:r>
            <a:r>
              <a:rPr lang="en-IN" dirty="0" smtClean="0"/>
              <a:t>(3)</a:t>
            </a:r>
          </a:p>
          <a:p>
            <a:pPr marL="0" indent="0">
              <a:buNone/>
            </a:pPr>
            <a:r>
              <a:rPr lang="en-IN" dirty="0" smtClean="0"/>
              <a:t>Backward substitution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(2) in 1  T(n) = I+[1+T[n-2]] = 2+T[n-2]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(3) in 2   T(n)=2+[1+T[n-3]] = 3+T[n-3]</a:t>
            </a:r>
          </a:p>
          <a:p>
            <a:pPr marL="0" indent="0">
              <a:buNone/>
            </a:pPr>
            <a:r>
              <a:rPr lang="en-IN" dirty="0" smtClean="0"/>
              <a:t>K+T[n-k]				</a:t>
            </a:r>
            <a:r>
              <a:rPr lang="en-IN" dirty="0" err="1" smtClean="0"/>
              <a:t>eq</a:t>
            </a:r>
            <a:r>
              <a:rPr lang="en-IN" dirty="0" smtClean="0"/>
              <a:t>(4)</a:t>
            </a:r>
          </a:p>
          <a:p>
            <a:pPr marL="0" indent="0">
              <a:buNone/>
            </a:pPr>
            <a:r>
              <a:rPr lang="en-IN" dirty="0" smtClean="0"/>
              <a:t>When n-k=1 loop stop so k=n-1 substitute in </a:t>
            </a:r>
            <a:r>
              <a:rPr lang="en-IN" dirty="0" err="1" smtClean="0"/>
              <a:t>eq</a:t>
            </a:r>
            <a:r>
              <a:rPr lang="en-IN" dirty="0" smtClean="0"/>
              <a:t>(4)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591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087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T(n-1)=1+T(n-2)			</a:t>
            </a:r>
            <a:r>
              <a:rPr lang="en-IN" dirty="0" err="1" smtClean="0"/>
              <a:t>eq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r>
              <a:rPr lang="en-IN" dirty="0" smtClean="0"/>
              <a:t>To find T(n-2) substitute  n-2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T(n-2)=1+T(n-3)			</a:t>
            </a:r>
            <a:r>
              <a:rPr lang="en-IN" dirty="0" err="1" smtClean="0"/>
              <a:t>eq</a:t>
            </a:r>
            <a:r>
              <a:rPr lang="en-IN" dirty="0" smtClean="0"/>
              <a:t>(3)</a:t>
            </a:r>
          </a:p>
          <a:p>
            <a:pPr marL="0" indent="0">
              <a:buNone/>
            </a:pPr>
            <a:r>
              <a:rPr lang="en-IN" dirty="0" smtClean="0"/>
              <a:t>Backward substitution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(2) in 1  T(n) = I+[1+T[n-2]] = 2+T[n-2]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(3) in 2   T(n)=2+[1+T[n-3]] = 3+T[n-3]</a:t>
            </a:r>
          </a:p>
          <a:p>
            <a:pPr marL="0" indent="0">
              <a:buNone/>
            </a:pPr>
            <a:r>
              <a:rPr lang="en-IN" dirty="0" smtClean="0"/>
              <a:t>K+T[n-k]</a:t>
            </a:r>
          </a:p>
          <a:p>
            <a:pPr marL="0" indent="0">
              <a:buNone/>
            </a:pPr>
            <a:r>
              <a:rPr lang="en-IN" dirty="0" smtClean="0"/>
              <a:t>When n-k=1 loop stop so k=n-1 substitute in </a:t>
            </a:r>
            <a:r>
              <a:rPr lang="en-IN" dirty="0" err="1" smtClean="0"/>
              <a:t>eq</a:t>
            </a:r>
            <a:r>
              <a:rPr lang="en-IN" dirty="0" smtClean="0"/>
              <a:t>(4)</a:t>
            </a:r>
          </a:p>
          <a:p>
            <a:pPr marL="0" indent="0">
              <a:buNone/>
            </a:pPr>
            <a:r>
              <a:rPr lang="en-IN" dirty="0" smtClean="0"/>
              <a:t>n-1+T[n-[n-1]]]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0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A815ED-6188-4BC0-981A-3C618018A76D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Asymptotic notations (cont.)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latin typeface="Monotype Corsiva" pitchFamily="66" charset="0"/>
                <a:sym typeface="Symbol" pitchFamily="18" charset="2"/>
              </a:rPr>
              <a:t> - notation</a:t>
            </a:r>
          </a:p>
        </p:txBody>
      </p:sp>
      <p:graphicFrame>
        <p:nvGraphicFramePr>
          <p:cNvPr id="1126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6388" y="1620838"/>
          <a:ext cx="7615237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Paint Shop Pro Image" r:id="rId3" imgW="7619512" imgH="4565854" progId="PaintShopPro">
                  <p:embed/>
                </p:oleObj>
              </mc:Choice>
              <mc:Fallback>
                <p:oleObj name="Paint Shop Pro Image" r:id="rId3" imgW="7619512" imgH="4565854" progId="PaintShopPro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620838"/>
                        <a:ext cx="7615237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506913" y="2986088"/>
            <a:ext cx="3900487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   </a:t>
            </a:r>
            <a:r>
              <a:rPr lang="en-US" altLang="en-US" sz="200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</a:t>
            </a:r>
            <a:r>
              <a:rPr lang="en-US" altLang="en-US" sz="2000">
                <a:solidFill>
                  <a:srgbClr val="DD0111"/>
                </a:solidFill>
                <a:latin typeface="Comic Sans MS" pitchFamily="66" charset="0"/>
              </a:rPr>
              <a:t>(g(n))</a:t>
            </a:r>
            <a:r>
              <a:rPr lang="en-US" altLang="en-US" sz="2000">
                <a:solidFill>
                  <a:srgbClr val="DD0111"/>
                </a:solidFill>
              </a:rPr>
              <a:t> is the set of functions with larger or same order of growth as </a:t>
            </a:r>
            <a:r>
              <a:rPr lang="en-US" altLang="en-US" sz="2000">
                <a:solidFill>
                  <a:srgbClr val="DD0111"/>
                </a:solidFill>
                <a:latin typeface="Comic Sans MS" pitchFamily="66" charset="0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36739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08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T(n-1)=1+T(n-2)			</a:t>
            </a:r>
            <a:r>
              <a:rPr lang="en-IN" dirty="0" err="1" smtClean="0"/>
              <a:t>eq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r>
              <a:rPr lang="en-IN" dirty="0" smtClean="0"/>
              <a:t>To find T(n-2) substitute  n-2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T(n-2)=1+T(n-3)			</a:t>
            </a:r>
            <a:r>
              <a:rPr lang="en-IN" dirty="0" err="1" smtClean="0"/>
              <a:t>eq</a:t>
            </a:r>
            <a:r>
              <a:rPr lang="en-IN" dirty="0" smtClean="0"/>
              <a:t>(3)</a:t>
            </a:r>
          </a:p>
          <a:p>
            <a:pPr marL="0" indent="0">
              <a:buNone/>
            </a:pPr>
            <a:r>
              <a:rPr lang="en-IN" dirty="0" smtClean="0"/>
              <a:t>Backward substitution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(2) in 1  T(n) = I+[1+T[n-2]] = 2+T[n-2]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(3) in 2   T(n)=2+[1+T[n-3]] = 3+T[n-3]</a:t>
            </a:r>
          </a:p>
          <a:p>
            <a:pPr marL="0" indent="0">
              <a:buNone/>
            </a:pPr>
            <a:r>
              <a:rPr lang="en-IN" dirty="0" smtClean="0"/>
              <a:t>K+T[n-k]</a:t>
            </a:r>
          </a:p>
          <a:p>
            <a:pPr marL="0" indent="0">
              <a:buNone/>
            </a:pPr>
            <a:r>
              <a:rPr lang="en-IN" dirty="0" smtClean="0"/>
              <a:t>When n-k=1 loop stop so k=n-1 substitute in </a:t>
            </a:r>
            <a:r>
              <a:rPr lang="en-IN" dirty="0" err="1" smtClean="0"/>
              <a:t>eq</a:t>
            </a:r>
            <a:r>
              <a:rPr lang="en-IN" dirty="0" smtClean="0"/>
              <a:t>(4)</a:t>
            </a:r>
          </a:p>
          <a:p>
            <a:pPr marL="0" indent="0">
              <a:buNone/>
            </a:pPr>
            <a:r>
              <a:rPr lang="en-IN" dirty="0" smtClean="0"/>
              <a:t>n-1+T[n-[n-1]]]</a:t>
            </a:r>
          </a:p>
          <a:p>
            <a:pPr marL="0" indent="0">
              <a:buNone/>
            </a:pPr>
            <a:r>
              <a:rPr lang="en-IN" dirty="0"/>
              <a:t>n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369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08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Function(n){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if(n&gt;1)				T(1)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return(function(n-1))		T(n-1)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T(n)=1+T(n-1)			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To find T(n-1) substitute  n-1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T(n-1)=1+T(n-2)			</a:t>
            </a:r>
            <a:r>
              <a:rPr lang="en-IN" dirty="0" err="1" smtClean="0"/>
              <a:t>eq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r>
              <a:rPr lang="en-IN" dirty="0" smtClean="0"/>
              <a:t>To find T(n-2) substitute  n-2 to all n in </a:t>
            </a:r>
            <a:r>
              <a:rPr lang="en-IN" dirty="0" err="1" smtClean="0"/>
              <a:t>eq</a:t>
            </a:r>
            <a:r>
              <a:rPr lang="en-IN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T(n-2)=1+T(n-3)			</a:t>
            </a:r>
            <a:r>
              <a:rPr lang="en-IN" dirty="0" err="1" smtClean="0"/>
              <a:t>eq</a:t>
            </a:r>
            <a:r>
              <a:rPr lang="en-IN" dirty="0" smtClean="0"/>
              <a:t>(3)</a:t>
            </a:r>
          </a:p>
          <a:p>
            <a:pPr marL="0" indent="0">
              <a:buNone/>
            </a:pPr>
            <a:r>
              <a:rPr lang="en-IN" dirty="0" smtClean="0"/>
              <a:t>Backward substitution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(2) in 1  T(n) = I+[1+T[n-2]] = 2+T[n-2]</a:t>
            </a:r>
          </a:p>
          <a:p>
            <a:pPr marL="0" indent="0">
              <a:buNone/>
            </a:pPr>
            <a:r>
              <a:rPr lang="en-IN" dirty="0" smtClean="0"/>
              <a:t>Substitute </a:t>
            </a:r>
            <a:r>
              <a:rPr lang="en-IN" dirty="0" err="1" smtClean="0"/>
              <a:t>eq</a:t>
            </a:r>
            <a:r>
              <a:rPr lang="en-IN" dirty="0" smtClean="0"/>
              <a:t>(3) in 2   T(n)=2+[1+T[n-3]] = 3+T[n-3]</a:t>
            </a:r>
          </a:p>
          <a:p>
            <a:pPr marL="0" indent="0">
              <a:buNone/>
            </a:pPr>
            <a:r>
              <a:rPr lang="en-IN" dirty="0" smtClean="0"/>
              <a:t>K+T[n-k]</a:t>
            </a:r>
          </a:p>
          <a:p>
            <a:pPr marL="0" indent="0">
              <a:buNone/>
            </a:pPr>
            <a:r>
              <a:rPr lang="en-IN" dirty="0" smtClean="0"/>
              <a:t>When n-k=1 loop stop so k=n-1 substitute in </a:t>
            </a:r>
            <a:r>
              <a:rPr lang="en-IN" dirty="0" err="1" smtClean="0"/>
              <a:t>eq</a:t>
            </a:r>
            <a:r>
              <a:rPr lang="en-IN" dirty="0" smtClean="0"/>
              <a:t>(4)</a:t>
            </a:r>
          </a:p>
          <a:p>
            <a:pPr marL="0" indent="0">
              <a:buNone/>
            </a:pPr>
            <a:r>
              <a:rPr lang="en-IN" dirty="0" smtClean="0"/>
              <a:t>n-1+T[n-[n-1]]]</a:t>
            </a:r>
          </a:p>
          <a:p>
            <a:pPr marL="0" indent="0">
              <a:buNone/>
            </a:pPr>
            <a:r>
              <a:rPr lang="en-IN" dirty="0"/>
              <a:t>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O(n)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793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Algorithms for computing the</a:t>
            </a:r>
            <a:br>
              <a:rPr lang="en-IN" dirty="0"/>
            </a:br>
            <a:r>
              <a:rPr lang="en-IN" dirty="0"/>
              <a:t>Factorial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32856"/>
            <a:ext cx="5940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factorial 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If </a:t>
            </a:r>
            <a:r>
              <a:rPr lang="en-IN" dirty="0"/>
              <a:t>(n &lt;= 1)</a:t>
            </a:r>
          </a:p>
          <a:p>
            <a:r>
              <a:rPr lang="en-IN" dirty="0" smtClean="0"/>
              <a:t>		return </a:t>
            </a:r>
            <a:r>
              <a:rPr lang="en-IN" dirty="0"/>
              <a:t>1;</a:t>
            </a:r>
          </a:p>
          <a:p>
            <a:r>
              <a:rPr lang="en-IN" dirty="0" smtClean="0"/>
              <a:t>	else</a:t>
            </a:r>
            <a:endParaRPr lang="en-IN" dirty="0"/>
          </a:p>
          <a:p>
            <a:r>
              <a:rPr lang="en-IN" dirty="0" smtClean="0"/>
              <a:t>		return </a:t>
            </a:r>
            <a:r>
              <a:rPr lang="en-IN" dirty="0"/>
              <a:t>n </a:t>
            </a:r>
            <a:r>
              <a:rPr lang="en-IN" dirty="0" smtClean="0"/>
              <a:t>* factorial(n-1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7456" y="1717357"/>
            <a:ext cx="48965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factorial 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if </a:t>
            </a:r>
            <a:r>
              <a:rPr lang="en-IN" dirty="0"/>
              <a:t>(n&lt;=1)</a:t>
            </a:r>
          </a:p>
          <a:p>
            <a:r>
              <a:rPr lang="en-IN" dirty="0" smtClean="0"/>
              <a:t>		return </a:t>
            </a:r>
            <a:r>
              <a:rPr lang="en-IN" dirty="0"/>
              <a:t>1;</a:t>
            </a:r>
          </a:p>
          <a:p>
            <a:r>
              <a:rPr lang="en-IN" dirty="0" smtClean="0"/>
              <a:t>	else </a:t>
            </a:r>
            <a:r>
              <a:rPr lang="en-IN" dirty="0"/>
              <a:t>{</a:t>
            </a:r>
          </a:p>
          <a:p>
            <a:r>
              <a:rPr lang="en-IN" dirty="0" smtClean="0"/>
              <a:t>		fact </a:t>
            </a:r>
            <a:r>
              <a:rPr lang="en-IN" dirty="0"/>
              <a:t>= 1;</a:t>
            </a:r>
          </a:p>
          <a:p>
            <a:r>
              <a:rPr lang="nn-NO" dirty="0" smtClean="0"/>
              <a:t>		for </a:t>
            </a:r>
            <a:r>
              <a:rPr lang="nn-NO" dirty="0"/>
              <a:t>(k=2; k&lt;=n; k++)</a:t>
            </a:r>
          </a:p>
          <a:p>
            <a:r>
              <a:rPr lang="en-IN" dirty="0" smtClean="0"/>
              <a:t>		fact =fact* </a:t>
            </a:r>
            <a:r>
              <a:rPr lang="en-IN" dirty="0"/>
              <a:t>k;</a:t>
            </a:r>
          </a:p>
          <a:p>
            <a:r>
              <a:rPr lang="en-IN" dirty="0" smtClean="0"/>
              <a:t>		return </a:t>
            </a:r>
            <a:r>
              <a:rPr lang="en-IN" dirty="0"/>
              <a:t>fact;</a:t>
            </a:r>
          </a:p>
          <a:p>
            <a:r>
              <a:rPr lang="en-IN" dirty="0" smtClean="0"/>
              <a:t>		}</a:t>
            </a:r>
            <a:endParaRPr lang="en-IN" dirty="0"/>
          </a:p>
          <a:p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6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(n != 0)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n + </a:t>
            </a:r>
            <a:r>
              <a:rPr lang="en-US" dirty="0" err="1"/>
              <a:t>addNumbers</a:t>
            </a:r>
            <a:r>
              <a:rPr lang="en-US" dirty="0"/>
              <a:t>(n - 1);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return 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T(n)=</a:t>
            </a:r>
            <a:r>
              <a:rPr lang="en-IN" dirty="0" err="1" smtClean="0"/>
              <a:t>n+T</a:t>
            </a:r>
            <a:r>
              <a:rPr lang="en-IN" dirty="0" smtClean="0"/>
              <a:t>(n-1)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 T(n) be </a:t>
            </a:r>
            <a:r>
              <a:rPr lang="en-US" sz="2800" u="sng" dirty="0" smtClean="0"/>
              <a:t>a monotonically increasing</a:t>
            </a:r>
            <a:r>
              <a:rPr lang="en-US" sz="2800" dirty="0" smtClean="0"/>
              <a:t> function that satisfies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                    T(n) = a T(n/b) + f(n)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                    T(1) = c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where a </a:t>
            </a:r>
            <a:r>
              <a:rPr lang="en-US" sz="2800" dirty="0" smtClean="0">
                <a:sym typeface="Symbol" pitchFamily="18" charset="2"/>
              </a:rPr>
              <a:t> </a:t>
            </a:r>
            <a:r>
              <a:rPr lang="en-US" sz="2800" dirty="0" smtClean="0"/>
              <a:t>1, b</a:t>
            </a:r>
            <a:r>
              <a:rPr lang="en-US" sz="2800" dirty="0" smtClean="0">
                <a:sym typeface="Symbol" pitchFamily="18" charset="2"/>
              </a:rPr>
              <a:t>  </a:t>
            </a:r>
            <a:r>
              <a:rPr lang="en-US" sz="2800" dirty="0" smtClean="0"/>
              <a:t>2, c&gt;0.  If f(n) is </a:t>
            </a:r>
            <a:r>
              <a:rPr lang="en-US" sz="2800" dirty="0" smtClean="0">
                <a:sym typeface="Symbol" pitchFamily="18" charset="2"/>
              </a:rPr>
              <a:t></a:t>
            </a:r>
            <a:r>
              <a:rPr lang="en-US" sz="2800" dirty="0" smtClean="0"/>
              <a:t>(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d</a:t>
            </a:r>
            <a:r>
              <a:rPr lang="en-US" sz="2800" dirty="0" smtClean="0"/>
              <a:t>) where d</a:t>
            </a:r>
            <a:r>
              <a:rPr lang="en-US" sz="2800" dirty="0" smtClean="0">
                <a:sym typeface="Symbol" pitchFamily="18" charset="2"/>
              </a:rPr>
              <a:t>  </a:t>
            </a:r>
            <a:r>
              <a:rPr lang="en-US" sz="2800" dirty="0" smtClean="0"/>
              <a:t>0 then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74763" y="4572000"/>
          <a:ext cx="67262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261"/>
                <a:gridCol w="1753000"/>
                <a:gridCol w="1980976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44" marR="9144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if a &lt;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30000" dirty="0" err="1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>
                    <a:noFill/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T(n)</a:t>
                      </a:r>
                      <a:r>
                        <a:rPr lang="en-US" sz="2400" dirty="0" smtClean="0"/>
                        <a:t> =</a:t>
                      </a:r>
                      <a:endParaRPr lang="en-US" sz="2400" dirty="0"/>
                    </a:p>
                  </a:txBody>
                  <a:tcPr marL="91444" marR="9144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If a =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30000" dirty="0" err="1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44" marR="9144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a &gt;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b</a:t>
                      </a:r>
                      <a:r>
                        <a:rPr kumimoji="0" lang="en-US" sz="24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d</a:t>
                      </a:r>
                      <a:endParaRPr lang="en-US" sz="24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>
                    <a:noFill/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3733800" y="4572000"/>
            <a:ext cx="381000" cy="1219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026" name="Object 26"/>
          <p:cNvGraphicFramePr>
            <a:graphicFrameLocks noChangeAspect="1"/>
          </p:cNvGraphicFramePr>
          <p:nvPr/>
        </p:nvGraphicFramePr>
        <p:xfrm>
          <a:off x="4419600" y="5562600"/>
          <a:ext cx="11414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Formula" r:id="rId3" imgW="576720" imgH="196920" progId="Equation.Ribbit">
                  <p:embed/>
                </p:oleObj>
              </mc:Choice>
              <mc:Fallback>
                <p:oleObj name="Formula" r:id="rId3" imgW="576720" imgH="1969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562600"/>
                        <a:ext cx="114141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7"/>
          <p:cNvGraphicFramePr>
            <a:graphicFrameLocks noChangeAspect="1"/>
          </p:cNvGraphicFramePr>
          <p:nvPr/>
        </p:nvGraphicFramePr>
        <p:xfrm>
          <a:off x="4400550" y="5029200"/>
          <a:ext cx="13906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Formula" r:id="rId5" imgW="702360" imgH="196920" progId="Equation.Ribbit">
                  <p:embed/>
                </p:oleObj>
              </mc:Choice>
              <mc:Fallback>
                <p:oleObj name="Formula" r:id="rId5" imgW="702360" imgH="1969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5029200"/>
                        <a:ext cx="13906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8"/>
          <p:cNvGraphicFramePr>
            <a:graphicFrameLocks noChangeAspect="1"/>
          </p:cNvGraphicFramePr>
          <p:nvPr/>
        </p:nvGraphicFramePr>
        <p:xfrm>
          <a:off x="4368800" y="4487863"/>
          <a:ext cx="7366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Formula" r:id="rId7" imgW="371160" imgH="196920" progId="Equation.Ribbit">
                  <p:embed/>
                </p:oleObj>
              </mc:Choice>
              <mc:Fallback>
                <p:oleObj name="Formula" r:id="rId7" imgW="371160" imgH="1969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487863"/>
                        <a:ext cx="7366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5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Analysis of Merge Sort</a:t>
            </a:r>
          </a:p>
        </p:txBody>
      </p:sp>
      <p:sp>
        <p:nvSpPr>
          <p:cNvPr id="739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defTabSz="6338888">
              <a:buFont typeface="Times New Roman" charset="0"/>
              <a:buNone/>
              <a:tabLst>
                <a:tab pos="2114550" algn="l"/>
                <a:tab pos="4110038" algn="l"/>
              </a:tabLst>
            </a:pPr>
            <a:r>
              <a:rPr lang="en-US" u="sng"/>
              <a:t>Statement			Effort</a:t>
            </a:r>
            <a:endParaRPr lang="en-US"/>
          </a:p>
          <a:p>
            <a:pPr defTabSz="6338888">
              <a:buFont typeface="Times New Roman" charset="0"/>
              <a:buNone/>
              <a:tabLst>
                <a:tab pos="2114550" algn="l"/>
                <a:tab pos="4110038" algn="l"/>
              </a:tabLst>
            </a:pPr>
            <a:endParaRPr lang="en-US"/>
          </a:p>
          <a:p>
            <a:pPr defTabSz="6338888">
              <a:buFont typeface="Times New Roman" charset="0"/>
              <a:buNone/>
              <a:tabLst>
                <a:tab pos="2114550" algn="l"/>
                <a:tab pos="4110038" algn="l"/>
              </a:tabLst>
            </a:pPr>
            <a:endParaRPr lang="en-US"/>
          </a:p>
          <a:p>
            <a:pPr defTabSz="6338888">
              <a:buFont typeface="Times New Roman" charset="0"/>
              <a:buNone/>
              <a:tabLst>
                <a:tab pos="2114550" algn="l"/>
                <a:tab pos="4110038" algn="l"/>
              </a:tabLst>
            </a:pPr>
            <a:endParaRPr lang="en-US"/>
          </a:p>
          <a:p>
            <a:pPr defTabSz="6338888">
              <a:buFont typeface="Times New Roman" charset="0"/>
              <a:buNone/>
              <a:tabLst>
                <a:tab pos="2114550" algn="l"/>
                <a:tab pos="4110038" algn="l"/>
              </a:tabLst>
            </a:pPr>
            <a:endParaRPr lang="en-US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sz="2800"/>
              <a:t>So T(n) = 	</a:t>
            </a:r>
            <a:r>
              <a:rPr lang="en-US" sz="2800">
                <a:sym typeface="Symbol" pitchFamily="18" charset="2"/>
              </a:rPr>
              <a:t>(1) when n = 1, and 	             	</a:t>
            </a:r>
            <a:r>
              <a:rPr lang="en-US" sz="2800"/>
              <a:t>2T(n/2) + </a:t>
            </a:r>
            <a:r>
              <a:rPr lang="en-US" sz="2800">
                <a:sym typeface="Symbol" pitchFamily="18" charset="2"/>
              </a:rPr>
              <a:t>(n) when n &gt; 1</a:t>
            </a:r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sz="2800">
                <a:sym typeface="Symbol" pitchFamily="18" charset="2"/>
              </a:rPr>
              <a:t>This expression is a </a:t>
            </a:r>
            <a:r>
              <a:rPr lang="en-US" sz="2800" i="1">
                <a:solidFill>
                  <a:schemeClr val="tx2"/>
                </a:solidFill>
                <a:sym typeface="Symbol" pitchFamily="18" charset="2"/>
              </a:rPr>
              <a:t>recurrence</a:t>
            </a:r>
            <a:endParaRPr lang="en-US" sz="280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739332" name="Rectangle 1028"/>
          <p:cNvSpPr>
            <a:spLocks noChangeArrowheads="1"/>
          </p:cNvSpPr>
          <p:nvPr/>
        </p:nvSpPr>
        <p:spPr bwMode="auto">
          <a:xfrm>
            <a:off x="457200" y="2117725"/>
            <a:ext cx="8229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6627813" algn="l"/>
              </a:tabLst>
            </a:pPr>
            <a:r>
              <a:rPr lang="en-US" b="1" i="0">
                <a:latin typeface="Courier New" pitchFamily="49" charset="0"/>
              </a:rPr>
              <a:t>MergeSort(A, left, right) {	T(n)</a:t>
            </a:r>
          </a:p>
          <a:p>
            <a:pPr>
              <a:tabLst>
                <a:tab pos="6627813" algn="l"/>
              </a:tabLst>
            </a:pPr>
            <a:r>
              <a:rPr lang="en-US" b="1" i="0">
                <a:latin typeface="Courier New" pitchFamily="49" charset="0"/>
              </a:rPr>
              <a:t>   if (left &lt; right) {	</a:t>
            </a:r>
            <a:r>
              <a:rPr lang="en-US" b="1" i="0">
                <a:latin typeface="Courier New" pitchFamily="49" charset="0"/>
                <a:sym typeface="Symbol" pitchFamily="18" charset="2"/>
              </a:rPr>
              <a:t>(1)</a:t>
            </a:r>
            <a:endParaRPr lang="en-US" b="1" i="0">
              <a:latin typeface="Courier New" pitchFamily="49" charset="0"/>
            </a:endParaRPr>
          </a:p>
          <a:p>
            <a:pPr>
              <a:tabLst>
                <a:tab pos="6627813" algn="l"/>
              </a:tabLst>
            </a:pPr>
            <a:r>
              <a:rPr lang="en-US" b="1" i="0">
                <a:latin typeface="Courier New" pitchFamily="49" charset="0"/>
              </a:rPr>
              <a:t>      mid = floor((left + right) / 2);	   </a:t>
            </a:r>
            <a:r>
              <a:rPr lang="en-US" b="1" i="0">
                <a:latin typeface="Courier New" pitchFamily="49" charset="0"/>
                <a:sym typeface="Symbol" pitchFamily="18" charset="2"/>
              </a:rPr>
              <a:t>(1)</a:t>
            </a:r>
            <a:endParaRPr lang="en-US" b="1" i="0">
              <a:latin typeface="Courier New" pitchFamily="49" charset="0"/>
            </a:endParaRPr>
          </a:p>
          <a:p>
            <a:pPr>
              <a:tabLst>
                <a:tab pos="6627813" algn="l"/>
              </a:tabLst>
            </a:pPr>
            <a:r>
              <a:rPr lang="en-US" b="1" i="0">
                <a:latin typeface="Courier New" pitchFamily="49" charset="0"/>
              </a:rPr>
              <a:t>      MergeSort(A, left, mid);	   T(n/2)</a:t>
            </a:r>
          </a:p>
          <a:p>
            <a:pPr>
              <a:tabLst>
                <a:tab pos="6627813" algn="l"/>
              </a:tabLst>
            </a:pPr>
            <a:r>
              <a:rPr lang="en-US" b="1" i="0">
                <a:latin typeface="Courier New" pitchFamily="49" charset="0"/>
              </a:rPr>
              <a:t>      MergeSort(A, mid+1, right);	   T(n/2)</a:t>
            </a:r>
          </a:p>
          <a:p>
            <a:pPr>
              <a:tabLst>
                <a:tab pos="6627813" algn="l"/>
              </a:tabLst>
            </a:pPr>
            <a:r>
              <a:rPr lang="en-US" b="1" i="0">
                <a:latin typeface="Courier New" pitchFamily="49" charset="0"/>
              </a:rPr>
              <a:t>      Merge(A, left, mid, right);	   </a:t>
            </a:r>
            <a:r>
              <a:rPr lang="en-US" b="1" i="0">
                <a:latin typeface="Courier New" pitchFamily="49" charset="0"/>
                <a:sym typeface="Symbol" pitchFamily="18" charset="2"/>
              </a:rPr>
              <a:t>(n)</a:t>
            </a:r>
            <a:endParaRPr lang="en-US" b="1" i="0">
              <a:latin typeface="Courier New" pitchFamily="49" charset="0"/>
            </a:endParaRPr>
          </a:p>
          <a:p>
            <a:pPr>
              <a:tabLst>
                <a:tab pos="6627813" algn="l"/>
              </a:tabLst>
            </a:pPr>
            <a:r>
              <a:rPr lang="en-US" b="1" i="0">
                <a:latin typeface="Courier New" pitchFamily="49" charset="0"/>
              </a:rPr>
              <a:t>   }</a:t>
            </a:r>
          </a:p>
          <a:p>
            <a:pPr>
              <a:tabLst>
                <a:tab pos="6627813" algn="l"/>
              </a:tabLst>
            </a:pPr>
            <a:r>
              <a:rPr lang="en-US" b="1" i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65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Theorem: Example 1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Let T(n) = T(n/2) + ½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n.  What are the parameters?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	          a =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	          b =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	          d =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	Therefore, which condition applies?</a:t>
            </a:r>
            <a:r>
              <a:rPr lang="en-US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05000" y="1981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5000" y="2286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05000" y="2667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4400" y="36576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1 &lt; 2</a:t>
            </a:r>
            <a:r>
              <a:rPr lang="en-US" sz="2000" baseline="30000" dirty="0">
                <a:latin typeface="+mn-lt"/>
                <a:cs typeface="+mn-cs"/>
              </a:rPr>
              <a:t>2</a:t>
            </a:r>
            <a:r>
              <a:rPr lang="en-US" sz="2000" dirty="0">
                <a:latin typeface="+mn-lt"/>
                <a:cs typeface="+mn-cs"/>
              </a:rPr>
              <a:t>, case 1 applies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191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We conclude that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sz="2800" dirty="0">
                <a:latin typeface="+mn-lt"/>
                <a:cs typeface="+mn-cs"/>
              </a:rPr>
              <a:t>T(n) </a:t>
            </a:r>
            <a:r>
              <a:rPr lang="en-US" sz="2800" dirty="0">
                <a:latin typeface="+mn-lt"/>
                <a:cs typeface="+mn-cs"/>
                <a:sym typeface="Symbol"/>
              </a:rPr>
              <a:t> </a:t>
            </a:r>
            <a:r>
              <a:rPr lang="en-US" sz="2800" dirty="0">
                <a:latin typeface="+mn-lt"/>
                <a:cs typeface="+mn-cs"/>
              </a:rPr>
              <a:t>(</a:t>
            </a:r>
            <a:r>
              <a:rPr lang="en-US" sz="2800" dirty="0" err="1">
                <a:latin typeface="+mn-lt"/>
                <a:cs typeface="+mn-cs"/>
              </a:rPr>
              <a:t>n</a:t>
            </a:r>
            <a:r>
              <a:rPr lang="en-US" sz="2800" baseline="30000" dirty="0" err="1">
                <a:latin typeface="+mn-lt"/>
                <a:cs typeface="+mn-cs"/>
              </a:rPr>
              <a:t>d</a:t>
            </a:r>
            <a:r>
              <a:rPr lang="en-US" sz="2800" dirty="0">
                <a:latin typeface="+mn-lt"/>
                <a:cs typeface="+mn-cs"/>
              </a:rPr>
              <a:t>) = </a:t>
            </a:r>
            <a:r>
              <a:rPr lang="en-US" sz="2800" dirty="0">
                <a:latin typeface="+mn-lt"/>
                <a:sym typeface="Symbol"/>
              </a:rPr>
              <a:t> </a:t>
            </a:r>
            <a:r>
              <a:rPr lang="en-US" sz="2800" dirty="0">
                <a:latin typeface="+mn-lt"/>
                <a:cs typeface="+mn-cs"/>
              </a:rPr>
              <a:t>(n</a:t>
            </a:r>
            <a:r>
              <a:rPr lang="en-US" sz="2800" baseline="30000" dirty="0">
                <a:latin typeface="+mn-lt"/>
                <a:cs typeface="+mn-cs"/>
              </a:rPr>
              <a:t>2</a:t>
            </a:r>
            <a:r>
              <a:rPr lang="en-US" sz="2800" dirty="0">
                <a:latin typeface="+mn-lt"/>
                <a:cs typeface="+mn-cs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6448573" y="2145268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/>
              <a:t>T(n) = a T(n/b) + f(n)</a:t>
            </a:r>
          </a:p>
        </p:txBody>
      </p:sp>
    </p:spTree>
    <p:extLst>
      <p:ext uri="{BB962C8B-B14F-4D97-AF65-F5344CB8AC3E}">
        <p14:creationId xmlns:p14="http://schemas.microsoft.com/office/powerpoint/2010/main" val="40015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Theorem: Example 2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sz="2000" smtClean="0"/>
              <a:t>Let T(n)= 2 T(n/4) + </a:t>
            </a:r>
            <a:r>
              <a:rPr lang="en-US" sz="2000" smtClean="0">
                <a:sym typeface="Symbol" pitchFamily="18" charset="2"/>
              </a:rPr>
              <a:t></a:t>
            </a:r>
            <a:r>
              <a:rPr lang="en-US" sz="2000" smtClean="0"/>
              <a:t>n + 42.  What are the parameters?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     a =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     b =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     d =</a:t>
            </a:r>
          </a:p>
          <a:p>
            <a:pPr>
              <a:buFont typeface="Arial" charset="0"/>
              <a:buNone/>
            </a:pPr>
            <a:r>
              <a:rPr lang="en-US" sz="2000" smtClean="0"/>
              <a:t>	Therefore, which condition applies?</a:t>
            </a:r>
            <a:r>
              <a:rPr lang="en-US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05000" y="1981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5000" y="2286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05000" y="2667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1/2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4400" y="36576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2 = 4</a:t>
            </a:r>
            <a:r>
              <a:rPr lang="en-US" sz="2000" baseline="30000" dirty="0">
                <a:latin typeface="+mn-lt"/>
                <a:cs typeface="+mn-cs"/>
              </a:rPr>
              <a:t>1/2</a:t>
            </a:r>
            <a:r>
              <a:rPr lang="en-US" sz="2000" dirty="0">
                <a:latin typeface="+mn-lt"/>
                <a:cs typeface="+mn-cs"/>
              </a:rPr>
              <a:t>, case 2 applies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191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We conclude that</a:t>
            </a: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2578100" y="4724400"/>
          <a:ext cx="3975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Formula" r:id="rId3" imgW="2005560" imgH="190800" progId="Equation.Ribbit">
                  <p:embed/>
                </p:oleObj>
              </mc:Choice>
              <mc:Fallback>
                <p:oleObj name="Formula" r:id="rId3" imgW="2005560" imgH="1908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724400"/>
                        <a:ext cx="39751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3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Theorem: Example 3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sz="2000" smtClean="0"/>
              <a:t>Let T(n)= 3 T(n/2) + </a:t>
            </a:r>
            <a:r>
              <a:rPr lang="en-US" sz="2000" smtClean="0">
                <a:sym typeface="Symbol" pitchFamily="18" charset="2"/>
              </a:rPr>
              <a:t>3/4</a:t>
            </a:r>
            <a:r>
              <a:rPr lang="en-US" sz="2000" smtClean="0"/>
              <a:t>n + 1.  What are the parameters?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     a =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     b =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     d =</a:t>
            </a:r>
          </a:p>
          <a:p>
            <a:pPr>
              <a:buFont typeface="Arial" charset="0"/>
              <a:buNone/>
            </a:pPr>
            <a:r>
              <a:rPr lang="en-US" sz="2000" smtClean="0"/>
              <a:t>	Therefore, which condition applies?</a:t>
            </a:r>
            <a:r>
              <a:rPr lang="en-US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05000" y="1981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5000" y="2286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05000" y="2667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4400" y="36576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3 &gt; 2</a:t>
            </a:r>
            <a:r>
              <a:rPr lang="en-US" sz="2000" baseline="30000" dirty="0">
                <a:latin typeface="+mn-lt"/>
                <a:cs typeface="+mn-cs"/>
              </a:rPr>
              <a:t>1</a:t>
            </a:r>
            <a:r>
              <a:rPr lang="en-US" sz="2000" dirty="0">
                <a:latin typeface="+mn-lt"/>
                <a:cs typeface="+mn-cs"/>
              </a:rPr>
              <a:t>, case 3 applies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191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We conclude that</a:t>
            </a:r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/>
        </p:nvGraphicFramePr>
        <p:xfrm>
          <a:off x="2895600" y="4572000"/>
          <a:ext cx="35179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Formula" r:id="rId3" imgW="1774440" imgH="190800" progId="Equation.Ribbit">
                  <p:embed/>
                </p:oleObj>
              </mc:Choice>
              <mc:Fallback>
                <p:oleObj name="Formula" r:id="rId3" imgW="1774440" imgH="1908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0"/>
                        <a:ext cx="35179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2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BC5466-9680-42AA-96C9-3CC03B86C0FD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Asymptotic notations (cont.)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Monotype Corsiva" pitchFamily="66" charset="0"/>
                <a:sym typeface="Symbol" pitchFamily="18" charset="2"/>
              </a:rPr>
              <a:t>-notation</a:t>
            </a:r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5750" y="2574925"/>
          <a:ext cx="5676900" cy="387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Paint Shop Pro Image" r:id="rId3" imgW="5678049" imgH="3873171" progId="PaintShopPro">
                  <p:embed/>
                </p:oleObj>
              </mc:Choice>
              <mc:Fallback>
                <p:oleObj name="Paint Shop Pro Image" r:id="rId3" imgW="5678049" imgH="3873171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574925"/>
                        <a:ext cx="5676900" cy="387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285750" y="1614488"/>
          <a:ext cx="80486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Paint Shop Pro Image" r:id="rId5" imgW="8048780" imgH="858537" progId="PaintShopPro">
                  <p:embed/>
                </p:oleObj>
              </mc:Choice>
              <mc:Fallback>
                <p:oleObj name="Paint Shop Pro Image" r:id="rId5" imgW="8048780" imgH="858537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614488"/>
                        <a:ext cx="80486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286250" y="2846388"/>
            <a:ext cx="408940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   </a:t>
            </a:r>
            <a:r>
              <a:rPr lang="en-US" altLang="en-US" sz="200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sz="2000">
                <a:solidFill>
                  <a:srgbClr val="DD0111"/>
                </a:solidFill>
                <a:latin typeface="Comic Sans MS" pitchFamily="66" charset="0"/>
              </a:rPr>
              <a:t>(g(n))</a:t>
            </a:r>
            <a:r>
              <a:rPr lang="en-US" altLang="en-US" sz="2000">
                <a:solidFill>
                  <a:srgbClr val="DD0111"/>
                </a:solidFill>
              </a:rPr>
              <a:t> is the set of functions with the same order of growth as </a:t>
            </a:r>
            <a:r>
              <a:rPr lang="en-US" altLang="en-US" sz="2000">
                <a:solidFill>
                  <a:srgbClr val="DD0111"/>
                </a:solidFill>
                <a:latin typeface="Comic Sans MS" pitchFamily="66" charset="0"/>
              </a:rPr>
              <a:t>g(n)</a:t>
            </a:r>
            <a:endParaRPr lang="en-US" altLang="en-US" sz="2400">
              <a:solidFill>
                <a:srgbClr val="DD0111"/>
              </a:solidFill>
              <a:latin typeface="Comic Sans MS" pitchFamily="66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rgbClr val="DD011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00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asymptotic efficiency classes</a:t>
            </a:r>
          </a:p>
        </p:txBody>
      </p:sp>
      <p:graphicFrame>
        <p:nvGraphicFramePr>
          <p:cNvPr id="265255" name="Group 39"/>
          <p:cNvGraphicFramePr>
            <a:graphicFrameLocks noGrp="1"/>
          </p:cNvGraphicFramePr>
          <p:nvPr/>
        </p:nvGraphicFramePr>
        <p:xfrm>
          <a:off x="1295400" y="1219200"/>
          <a:ext cx="7010400" cy="495300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 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n-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log</a:t>
                      </a: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-n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quadratic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cubic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1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!</a:t>
                      </a:r>
                      <a:endParaRPr kumimoji="1" 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factorial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4" name="Line 40"/>
          <p:cNvSpPr>
            <a:spLocks noChangeShapeType="1"/>
          </p:cNvSpPr>
          <p:nvPr/>
        </p:nvSpPr>
        <p:spPr bwMode="auto">
          <a:xfrm>
            <a:off x="1295400" y="4953000"/>
            <a:ext cx="701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What is f(n)</a:t>
            </a:r>
          </a:p>
          <a:p>
            <a:r>
              <a:rPr lang="en-IN" dirty="0" smtClean="0"/>
              <a:t>How to find it</a:t>
            </a:r>
          </a:p>
          <a:p>
            <a:pPr marL="0" indent="0">
              <a:buNone/>
            </a:pPr>
            <a:r>
              <a:rPr lang="en-IN" dirty="0" smtClean="0"/>
              <a:t>Two Types of algorithm</a:t>
            </a:r>
          </a:p>
          <a:p>
            <a:pPr lvl="1"/>
            <a:r>
              <a:rPr lang="en-IN" dirty="0" smtClean="0"/>
              <a:t>Iterative</a:t>
            </a:r>
          </a:p>
          <a:p>
            <a:pPr lvl="2"/>
            <a:r>
              <a:rPr lang="en-IN" dirty="0" smtClean="0"/>
              <a:t>No of time loop executes</a:t>
            </a:r>
          </a:p>
          <a:p>
            <a:pPr lvl="1"/>
            <a:r>
              <a:rPr lang="en-IN" dirty="0" smtClean="0"/>
              <a:t>Recursion</a:t>
            </a:r>
          </a:p>
          <a:p>
            <a:pPr lvl="2"/>
            <a:r>
              <a:rPr lang="en-IN" dirty="0" smtClean="0"/>
              <a:t>Backward Substitution</a:t>
            </a:r>
          </a:p>
          <a:p>
            <a:pPr lvl="2"/>
            <a:endParaRPr lang="en-IN" dirty="0"/>
          </a:p>
          <a:p>
            <a:pPr marL="914400" lvl="2" indent="0">
              <a:buNone/>
            </a:pPr>
            <a:r>
              <a:rPr lang="en-IN" dirty="0" smtClean="0"/>
              <a:t>NOTE: CONSTANT O(1)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13343843"/>
              </p:ext>
            </p:extLst>
          </p:nvPr>
        </p:nvGraphicFramePr>
        <p:xfrm>
          <a:off x="4799832" y="1772816"/>
          <a:ext cx="4236664" cy="253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aint Shop Pro Image" r:id="rId3" imgW="7619512" imgH="4565854" progId="PaintShopPro">
                  <p:embed/>
                </p:oleObj>
              </mc:Choice>
              <mc:Fallback>
                <p:oleObj name="Paint Shop Pro Image" r:id="rId3" imgW="7619512" imgH="4565854" progId="PaintShopPro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32" y="1772816"/>
                        <a:ext cx="4236664" cy="2538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Function(){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I;</a:t>
            </a:r>
          </a:p>
          <a:p>
            <a:r>
              <a:rPr lang="en-IN" dirty="0"/>
              <a:t>	</a:t>
            </a:r>
            <a:r>
              <a:rPr lang="en-IN" dirty="0" smtClean="0"/>
              <a:t>for(i=1 to n)</a:t>
            </a:r>
          </a:p>
          <a:p>
            <a:r>
              <a:rPr lang="en-IN" dirty="0"/>
              <a:t>	</a:t>
            </a:r>
            <a:r>
              <a:rPr lang="en-IN" dirty="0" smtClean="0"/>
              <a:t>print(“Hello”);</a:t>
            </a:r>
          </a:p>
          <a:p>
            <a:r>
              <a:rPr lang="en-IN" dirty="0"/>
              <a:t>}</a:t>
            </a:r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0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521</Words>
  <Application>Microsoft Office PowerPoint</Application>
  <PresentationFormat>On-screen Show (4:3)</PresentationFormat>
  <Paragraphs>635</Paragraphs>
  <Slides>59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Arial</vt:lpstr>
      <vt:lpstr>Calibri</vt:lpstr>
      <vt:lpstr>Cambria Math</vt:lpstr>
      <vt:lpstr>Comic Sans MS</vt:lpstr>
      <vt:lpstr>Courier New</vt:lpstr>
      <vt:lpstr>Monotype Corsiva</vt:lpstr>
      <vt:lpstr>Monotype Sorts</vt:lpstr>
      <vt:lpstr>Symbol</vt:lpstr>
      <vt:lpstr>Times New Roman</vt:lpstr>
      <vt:lpstr>Office Theme</vt:lpstr>
      <vt:lpstr>Equation</vt:lpstr>
      <vt:lpstr>Paint Shop Pro Image</vt:lpstr>
      <vt:lpstr>Formula</vt:lpstr>
      <vt:lpstr>Algorithm Analysis</vt:lpstr>
      <vt:lpstr>Types of Analysis</vt:lpstr>
      <vt:lpstr>Asymptotic Notation</vt:lpstr>
      <vt:lpstr>Asymptotic notations</vt:lpstr>
      <vt:lpstr>Asymptotic notations (cont.)</vt:lpstr>
      <vt:lpstr>Asymptotic notations (cont.)</vt:lpstr>
      <vt:lpstr>Basic asymptotic efficiency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 for computing the Factorial</vt:lpstr>
      <vt:lpstr>PowerPoint Presentation</vt:lpstr>
      <vt:lpstr>PowerPoint Presentation</vt:lpstr>
      <vt:lpstr>Master Theorem</vt:lpstr>
      <vt:lpstr>Review: Analysis of Merge Sort</vt:lpstr>
      <vt:lpstr>Master Theorem: Example 1</vt:lpstr>
      <vt:lpstr>Master Theorem: Example 2</vt:lpstr>
      <vt:lpstr>Master Theorem: Example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Admin</dc:creator>
  <cp:lastModifiedBy>Admin</cp:lastModifiedBy>
  <cp:revision>38</cp:revision>
  <dcterms:created xsi:type="dcterms:W3CDTF">2019-01-07T17:33:49Z</dcterms:created>
  <dcterms:modified xsi:type="dcterms:W3CDTF">2021-03-24T17:21:23Z</dcterms:modified>
</cp:coreProperties>
</file>