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639" autoAdjust="0"/>
  </p:normalViewPr>
  <p:slideViewPr>
    <p:cSldViewPr snapToGrid="0" snapToObjects="1">
      <p:cViewPr varScale="1">
        <p:scale>
          <a:sx n="66" d="100"/>
          <a:sy n="66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17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877848"/>
            <a:ext cx="7477601" cy="479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Analyst Assignment: Call Data Analysis and Insights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600217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Dive into the call data to uncover operational insights and optimize agent performance.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97956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6987183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962894"/>
            <a:ext cx="184618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by Alok Panwar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291364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Thank You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58283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For your time and attention.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925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78906" y="3162895"/>
            <a:ext cx="9272468" cy="12961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04"/>
              </a:lnSpc>
              <a:buNone/>
            </a:pPr>
            <a:r>
              <a:rPr lang="en-US" sz="408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Preprocessing and Exploration</a:t>
            </a:r>
            <a:endParaRPr lang="en-US" sz="4083" dirty="0"/>
          </a:p>
        </p:txBody>
      </p:sp>
      <p:sp>
        <p:nvSpPr>
          <p:cNvPr id="6" name="Text 2"/>
          <p:cNvSpPr/>
          <p:nvPr/>
        </p:nvSpPr>
        <p:spPr>
          <a:xfrm>
            <a:off x="2678906" y="4770120"/>
            <a:ext cx="9272468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Cleansed and formatted the data, revealing key observations to inform the analysis.</a:t>
            </a:r>
            <a:endParaRPr lang="en-US" sz="1633" dirty="0"/>
          </a:p>
        </p:txBody>
      </p:sp>
      <p:sp>
        <p:nvSpPr>
          <p:cNvPr id="7" name="Shape 3"/>
          <p:cNvSpPr/>
          <p:nvPr/>
        </p:nvSpPr>
        <p:spPr>
          <a:xfrm>
            <a:off x="2678906" y="5497116"/>
            <a:ext cx="466606" cy="466606"/>
          </a:xfrm>
          <a:prstGeom prst="roundRect">
            <a:avLst>
              <a:gd name="adj" fmla="val 13335"/>
            </a:avLst>
          </a:prstGeom>
          <a:solidFill>
            <a:srgbClr val="223D4D"/>
          </a:solidFill>
          <a:ln/>
        </p:spPr>
      </p:sp>
      <p:sp>
        <p:nvSpPr>
          <p:cNvPr id="8" name="Text 4"/>
          <p:cNvSpPr/>
          <p:nvPr/>
        </p:nvSpPr>
        <p:spPr>
          <a:xfrm>
            <a:off x="2838926" y="5535930"/>
            <a:ext cx="14656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4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450" dirty="0"/>
          </a:p>
        </p:txBody>
      </p:sp>
      <p:sp>
        <p:nvSpPr>
          <p:cNvPr id="9" name="Text 5"/>
          <p:cNvSpPr/>
          <p:nvPr/>
        </p:nvSpPr>
        <p:spPr>
          <a:xfrm>
            <a:off x="3352919" y="5568434"/>
            <a:ext cx="2278499" cy="648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2"/>
              </a:lnSpc>
              <a:buNone/>
            </a:pPr>
            <a:r>
              <a:rPr lang="en-US" sz="204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Converted Date Columns</a:t>
            </a:r>
            <a:endParaRPr lang="en-US" sz="2041" dirty="0"/>
          </a:p>
        </p:txBody>
      </p:sp>
      <p:sp>
        <p:nvSpPr>
          <p:cNvPr id="10" name="Text 6"/>
          <p:cNvSpPr/>
          <p:nvPr/>
        </p:nvSpPr>
        <p:spPr>
          <a:xfrm>
            <a:off x="3352919" y="6341031"/>
            <a:ext cx="2278499" cy="6636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Ensured consistency in date/time data formats.</a:t>
            </a:r>
            <a:endParaRPr lang="en-US" sz="1633" dirty="0"/>
          </a:p>
        </p:txBody>
      </p:sp>
      <p:sp>
        <p:nvSpPr>
          <p:cNvPr id="11" name="Shape 7"/>
          <p:cNvSpPr/>
          <p:nvPr/>
        </p:nvSpPr>
        <p:spPr>
          <a:xfrm>
            <a:off x="5838825" y="5497116"/>
            <a:ext cx="466606" cy="466606"/>
          </a:xfrm>
          <a:prstGeom prst="roundRect">
            <a:avLst>
              <a:gd name="adj" fmla="val 13335"/>
            </a:avLst>
          </a:prstGeom>
          <a:solidFill>
            <a:srgbClr val="223D4D"/>
          </a:solidFill>
          <a:ln/>
        </p:spPr>
      </p:sp>
      <p:sp>
        <p:nvSpPr>
          <p:cNvPr id="12" name="Text 8"/>
          <p:cNvSpPr/>
          <p:nvPr/>
        </p:nvSpPr>
        <p:spPr>
          <a:xfrm>
            <a:off x="5949434" y="5535930"/>
            <a:ext cx="24538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4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9"/>
          <p:cNvSpPr/>
          <p:nvPr/>
        </p:nvSpPr>
        <p:spPr>
          <a:xfrm>
            <a:off x="6512838" y="5568434"/>
            <a:ext cx="2278499" cy="972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2"/>
              </a:lnSpc>
              <a:buNone/>
            </a:pPr>
            <a:r>
              <a:rPr lang="en-US" sz="204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Handled Missing Values</a:t>
            </a:r>
            <a:endParaRPr lang="en-US" sz="2041" dirty="0"/>
          </a:p>
        </p:txBody>
      </p:sp>
      <p:sp>
        <p:nvSpPr>
          <p:cNvPr id="14" name="Text 10"/>
          <p:cNvSpPr/>
          <p:nvPr/>
        </p:nvSpPr>
        <p:spPr>
          <a:xfrm>
            <a:off x="6512838" y="6665119"/>
            <a:ext cx="2278499" cy="9954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Addressed incomplete records to ensure data integrity.</a:t>
            </a:r>
            <a:endParaRPr lang="en-US" sz="1633" dirty="0"/>
          </a:p>
        </p:txBody>
      </p:sp>
      <p:sp>
        <p:nvSpPr>
          <p:cNvPr id="15" name="Shape 11"/>
          <p:cNvSpPr/>
          <p:nvPr/>
        </p:nvSpPr>
        <p:spPr>
          <a:xfrm>
            <a:off x="8998744" y="5497116"/>
            <a:ext cx="466606" cy="466606"/>
          </a:xfrm>
          <a:prstGeom prst="roundRect">
            <a:avLst>
              <a:gd name="adj" fmla="val 13335"/>
            </a:avLst>
          </a:prstGeom>
          <a:solidFill>
            <a:srgbClr val="223D4D"/>
          </a:solidFill>
          <a:ln/>
        </p:spPr>
      </p:sp>
      <p:sp>
        <p:nvSpPr>
          <p:cNvPr id="16" name="Text 12"/>
          <p:cNvSpPr/>
          <p:nvPr/>
        </p:nvSpPr>
        <p:spPr>
          <a:xfrm>
            <a:off x="9106972" y="5535930"/>
            <a:ext cx="25015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4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3"/>
          <p:cNvSpPr/>
          <p:nvPr/>
        </p:nvSpPr>
        <p:spPr>
          <a:xfrm>
            <a:off x="9672757" y="5568434"/>
            <a:ext cx="2278499" cy="648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2"/>
              </a:lnSpc>
              <a:buNone/>
            </a:pPr>
            <a:r>
              <a:rPr lang="en-US" sz="204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Identified Data Quirks</a:t>
            </a:r>
            <a:endParaRPr lang="en-US" sz="2041" dirty="0"/>
          </a:p>
        </p:txBody>
      </p:sp>
      <p:sp>
        <p:nvSpPr>
          <p:cNvPr id="18" name="Text 14"/>
          <p:cNvSpPr/>
          <p:nvPr/>
        </p:nvSpPr>
        <p:spPr>
          <a:xfrm>
            <a:off x="9672757" y="6341031"/>
            <a:ext cx="2278499" cy="9954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Noted any unusual patterns or inconsistencies.</a:t>
            </a:r>
            <a:endParaRPr lang="en-US" sz="16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18627" y="1042532"/>
            <a:ext cx="11177195" cy="5658522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280621" y="1604170"/>
            <a:ext cx="9838275" cy="9674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Call Volume and Lead Metrics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840740"/>
            <a:ext cx="9933503" cy="461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Analyzed overall call activity, lead generation, and conversion rates.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280621" y="4111261"/>
            <a:ext cx="2845258" cy="461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Total Calls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48389" y="4572958"/>
            <a:ext cx="2949416" cy="603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</a:rPr>
              <a:t>24494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5443369" y="4101683"/>
            <a:ext cx="2699695" cy="461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Unique Leads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5626249" y="4572959"/>
            <a:ext cx="3170565" cy="461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</a:rPr>
              <a:t>8276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9346406" y="4101683"/>
            <a:ext cx="2921198" cy="6033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Conversion Rates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9346406" y="4563379"/>
            <a:ext cx="2949416" cy="8477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Leads converted: 3446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Leads Lost: 4907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508760" y="1303020"/>
            <a:ext cx="11235690" cy="61722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851541"/>
            <a:ext cx="84520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Lead Disposition Analysis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990255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Breakdown of call outcomes and opportunities for improvement.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2348389" y="3595568"/>
            <a:ext cx="4855726" cy="1280160"/>
          </a:xfrm>
          <a:prstGeom prst="roundRect">
            <a:avLst>
              <a:gd name="adj" fmla="val 5207"/>
            </a:avLst>
          </a:prstGeom>
          <a:solidFill>
            <a:srgbClr val="223D4D"/>
          </a:solidFill>
          <a:ln/>
        </p:spPr>
      </p:sp>
      <p:sp>
        <p:nvSpPr>
          <p:cNvPr id="7" name="Text 4"/>
          <p:cNvSpPr/>
          <p:nvPr/>
        </p:nvSpPr>
        <p:spPr>
          <a:xfrm>
            <a:off x="2570559" y="38177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Answered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570559" y="4298156"/>
            <a:ext cx="44113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</a:rPr>
              <a:t>12077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6166" y="3595568"/>
            <a:ext cx="4855726" cy="1280160"/>
          </a:xfrm>
          <a:prstGeom prst="roundRect">
            <a:avLst>
              <a:gd name="adj" fmla="val 5207"/>
            </a:avLst>
          </a:prstGeom>
          <a:solidFill>
            <a:srgbClr val="223D4D"/>
          </a:solidFill>
          <a:ln/>
        </p:spPr>
      </p:sp>
      <p:sp>
        <p:nvSpPr>
          <p:cNvPr id="10" name="Text 7"/>
          <p:cNvSpPr/>
          <p:nvPr/>
        </p:nvSpPr>
        <p:spPr>
          <a:xfrm>
            <a:off x="7648456" y="38177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Interested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7648456" y="4298156"/>
            <a:ext cx="44113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</a:rPr>
              <a:t>3446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2348389" y="5097899"/>
            <a:ext cx="4855726" cy="1280160"/>
          </a:xfrm>
          <a:prstGeom prst="roundRect">
            <a:avLst>
              <a:gd name="adj" fmla="val 5207"/>
            </a:avLst>
          </a:prstGeom>
          <a:solidFill>
            <a:srgbClr val="223D4D"/>
          </a:solidFill>
          <a:ln/>
        </p:spPr>
      </p:sp>
      <p:sp>
        <p:nvSpPr>
          <p:cNvPr id="13" name="Text 10"/>
          <p:cNvSpPr/>
          <p:nvPr/>
        </p:nvSpPr>
        <p:spPr>
          <a:xfrm>
            <a:off x="2570559" y="53200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Not Interested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2570559" y="5800487"/>
            <a:ext cx="44113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</a:rPr>
              <a:t>4907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5" name="Shape 12"/>
          <p:cNvSpPr/>
          <p:nvPr/>
        </p:nvSpPr>
        <p:spPr>
          <a:xfrm>
            <a:off x="7426285" y="5097899"/>
            <a:ext cx="4855726" cy="1280160"/>
          </a:xfrm>
          <a:prstGeom prst="roundRect">
            <a:avLst>
              <a:gd name="adj" fmla="val 5207"/>
            </a:avLst>
          </a:prstGeom>
          <a:solidFill>
            <a:srgbClr val="223D4D"/>
          </a:solidFill>
          <a:ln/>
        </p:spPr>
      </p:sp>
      <p:sp>
        <p:nvSpPr>
          <p:cNvPr id="16" name="Text 13"/>
          <p:cNvSpPr/>
          <p:nvPr/>
        </p:nvSpPr>
        <p:spPr>
          <a:xfrm>
            <a:off x="7648456" y="53200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Other Statuses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7" name="Text 14"/>
          <p:cNvSpPr/>
          <p:nvPr/>
        </p:nvSpPr>
        <p:spPr>
          <a:xfrm>
            <a:off x="7648456" y="5800487"/>
            <a:ext cx="44113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</a:rPr>
              <a:t>4064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660684" y="1371600"/>
            <a:ext cx="10229850" cy="656082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567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21913" y="2997279"/>
            <a:ext cx="8189714" cy="6141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6"/>
              </a:lnSpc>
              <a:buNone/>
            </a:pPr>
            <a:r>
              <a:rPr lang="en-US" sz="38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Agent Performance Metrics</a:t>
            </a:r>
            <a:endParaRPr lang="en-US" sz="3869" dirty="0"/>
          </a:p>
        </p:txBody>
      </p:sp>
      <p:sp>
        <p:nvSpPr>
          <p:cNvPr id="6" name="Text 2"/>
          <p:cNvSpPr/>
          <p:nvPr/>
        </p:nvSpPr>
        <p:spPr>
          <a:xfrm>
            <a:off x="2921913" y="3906203"/>
            <a:ext cx="8786455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6"/>
              </a:lnSpc>
              <a:buNone/>
            </a:pPr>
            <a:r>
              <a:rPr lang="en-US" sz="1548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Evaluating individual agent contributions and identifying training opportunities.</a:t>
            </a:r>
            <a:endParaRPr lang="en-US" sz="1548" dirty="0"/>
          </a:p>
        </p:txBody>
      </p:sp>
      <p:sp>
        <p:nvSpPr>
          <p:cNvPr id="7" name="Shape 3"/>
          <p:cNvSpPr/>
          <p:nvPr/>
        </p:nvSpPr>
        <p:spPr>
          <a:xfrm>
            <a:off x="2921913" y="6065401"/>
            <a:ext cx="8786455" cy="24527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8" name="Shape 4"/>
          <p:cNvSpPr/>
          <p:nvPr/>
        </p:nvSpPr>
        <p:spPr>
          <a:xfrm>
            <a:off x="5057061" y="5377636"/>
            <a:ext cx="24527" cy="68782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9" name="Shape 5"/>
          <p:cNvSpPr/>
          <p:nvPr/>
        </p:nvSpPr>
        <p:spPr>
          <a:xfrm>
            <a:off x="4848225" y="5844361"/>
            <a:ext cx="442198" cy="442198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10" name="Text 6"/>
          <p:cNvSpPr/>
          <p:nvPr/>
        </p:nvSpPr>
        <p:spPr>
          <a:xfrm>
            <a:off x="4999911" y="5881152"/>
            <a:ext cx="138827" cy="3684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2"/>
              </a:lnSpc>
              <a:buNone/>
            </a:pPr>
            <a:r>
              <a:rPr lang="en-US" sz="232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21" dirty="0"/>
          </a:p>
        </p:txBody>
      </p:sp>
      <p:sp>
        <p:nvSpPr>
          <p:cNvPr id="11" name="Text 7"/>
          <p:cNvSpPr/>
          <p:nvPr/>
        </p:nvSpPr>
        <p:spPr>
          <a:xfrm>
            <a:off x="3840956" y="4441746"/>
            <a:ext cx="2456736" cy="306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ctr">
              <a:lnSpc>
                <a:spcPts val="2418"/>
              </a:lnSpc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Calls Made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3118366" y="4866561"/>
            <a:ext cx="3902035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8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</a:rPr>
              <a:t>24494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3" name="Shape 9"/>
          <p:cNvSpPr/>
          <p:nvPr/>
        </p:nvSpPr>
        <p:spPr>
          <a:xfrm>
            <a:off x="7302818" y="6065341"/>
            <a:ext cx="24527" cy="68782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4" name="Shape 10"/>
          <p:cNvSpPr/>
          <p:nvPr/>
        </p:nvSpPr>
        <p:spPr>
          <a:xfrm>
            <a:off x="7093982" y="5844361"/>
            <a:ext cx="442198" cy="442198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15" name="Text 11"/>
          <p:cNvSpPr/>
          <p:nvPr/>
        </p:nvSpPr>
        <p:spPr>
          <a:xfrm>
            <a:off x="7198757" y="5881152"/>
            <a:ext cx="232529" cy="3684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2"/>
              </a:lnSpc>
              <a:buNone/>
            </a:pPr>
            <a:r>
              <a:rPr lang="en-US" sz="232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21" dirty="0"/>
          </a:p>
        </p:txBody>
      </p:sp>
      <p:sp>
        <p:nvSpPr>
          <p:cNvPr id="16" name="Text 12"/>
          <p:cNvSpPr/>
          <p:nvPr/>
        </p:nvSpPr>
        <p:spPr>
          <a:xfrm>
            <a:off x="6086713" y="6949797"/>
            <a:ext cx="2456736" cy="306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8"/>
              </a:lnSpc>
              <a:buNone/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Calls Connected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5364004" y="7374612"/>
            <a:ext cx="3902154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8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</a:rPr>
              <a:t>12077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8" name="Shape 14"/>
          <p:cNvSpPr/>
          <p:nvPr/>
        </p:nvSpPr>
        <p:spPr>
          <a:xfrm>
            <a:off x="9548574" y="5377636"/>
            <a:ext cx="24527" cy="68782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9" name="Shape 15"/>
          <p:cNvSpPr/>
          <p:nvPr/>
        </p:nvSpPr>
        <p:spPr>
          <a:xfrm>
            <a:off x="9339739" y="5844361"/>
            <a:ext cx="442198" cy="442198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20" name="Text 16"/>
          <p:cNvSpPr/>
          <p:nvPr/>
        </p:nvSpPr>
        <p:spPr>
          <a:xfrm>
            <a:off x="9442371" y="5881152"/>
            <a:ext cx="236934" cy="3684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2"/>
              </a:lnSpc>
              <a:buNone/>
            </a:pPr>
            <a:r>
              <a:rPr lang="en-US" sz="232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21" dirty="0"/>
          </a:p>
        </p:txBody>
      </p:sp>
      <p:sp>
        <p:nvSpPr>
          <p:cNvPr id="21" name="Text 17"/>
          <p:cNvSpPr/>
          <p:nvPr/>
        </p:nvSpPr>
        <p:spPr>
          <a:xfrm>
            <a:off x="8297823" y="4441746"/>
            <a:ext cx="2526030" cy="306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8"/>
              </a:lnSpc>
              <a:buNone/>
            </a:pPr>
            <a:r>
              <a:rPr lang="en-US" sz="2800" b="1" dirty="0">
                <a:solidFill>
                  <a:srgbClr val="00B0F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Leads Converted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22" name="Text 18"/>
          <p:cNvSpPr/>
          <p:nvPr/>
        </p:nvSpPr>
        <p:spPr>
          <a:xfrm>
            <a:off x="7609761" y="4866561"/>
            <a:ext cx="3902154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800" dirty="0">
                <a:solidFill>
                  <a:srgbClr val="00B0F0"/>
                </a:solidFill>
                <a:latin typeface="Cabin" pitchFamily="34" charset="0"/>
                <a:ea typeface="Cabin" pitchFamily="34" charset="-122"/>
              </a:rPr>
              <a:t>3446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632103"/>
            <a:ext cx="79770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Call Volume Forecasting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1659731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Predict future call volumes to optimize staffing and resource allocation.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2265045"/>
            <a:ext cx="1110972" cy="17774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77428" y="2487216"/>
            <a:ext cx="33882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Forecasting Method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77428" y="2967633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Exponential Smoothing for 30-day projections.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4042529"/>
            <a:ext cx="1110972" cy="17774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77428" y="4264700"/>
            <a:ext cx="2794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Projected Trends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2277428" y="4745117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Identify potential peaks and troughs in call volume.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Looks positive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820013"/>
            <a:ext cx="1110972" cy="17774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77428" y="60421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Insights Gained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2277428" y="6522600"/>
            <a:ext cx="7862173" cy="712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Optimize staffing and resource planning.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Numbers-2000+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F9587F-CC6F-423A-8FAA-3BA9F2C37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9244" y="1781032"/>
            <a:ext cx="6747110" cy="5801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034540" y="1440180"/>
            <a:ext cx="11349990" cy="606933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55983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Findings and Recommendations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39292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Summarize insights and propose actions to drive operational improvements.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998238"/>
            <a:ext cx="555427" cy="55542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775835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Broad Call Metrics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603438"/>
            <a:ext cx="22333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 calls-24494, leads-12077, and conversion rates-28%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3998238"/>
            <a:ext cx="555427" cy="55542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915019" y="4775835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Conversion Optimization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4915019" y="5603438"/>
            <a:ext cx="22334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Shadab Khan,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Wasim Khan made only 2,3 calls.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998238"/>
            <a:ext cx="555427" cy="55542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81768" y="4775835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Agent Performance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7315200" y="5603438"/>
            <a:ext cx="2399942" cy="15860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Nainsee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Jaiswal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Mansi Jaiswal are top Agents in converting the leads 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3998238"/>
            <a:ext cx="555427" cy="55542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048399" y="4775835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Forecasting Insights</a:t>
            </a:r>
            <a:endParaRPr lang="en-US" sz="2187" dirty="0"/>
          </a:p>
        </p:txBody>
      </p:sp>
      <p:sp>
        <p:nvSpPr>
          <p:cNvPr id="17" name="Text 10"/>
          <p:cNvSpPr/>
          <p:nvPr/>
        </p:nvSpPr>
        <p:spPr>
          <a:xfrm>
            <a:off x="10048399" y="5603438"/>
            <a:ext cx="2958941" cy="17803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Fired Agents that are making calls less than average and  promote those who are top agents.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458410" y="706056"/>
            <a:ext cx="11435787" cy="7523544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571155" y="942022"/>
            <a:ext cx="89757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Putting Insights Into Action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446021" y="1901695"/>
            <a:ext cx="28622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Optimize Agent Training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515510" y="1901695"/>
            <a:ext cx="28584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Address Low Conversion Rates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967192" y="1859755"/>
            <a:ext cx="28622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Leverage Forecasting Insights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302192" y="2322627"/>
            <a:ext cx="9932432" cy="992505"/>
          </a:xfrm>
          <a:prstGeom prst="rect">
            <a:avLst/>
          </a:prstGeom>
          <a:solidFill>
            <a:srgbClr val="223D4D"/>
          </a:solidFill>
          <a:ln/>
        </p:spPr>
      </p:sp>
      <p:sp>
        <p:nvSpPr>
          <p:cNvPr id="10" name="Text 7"/>
          <p:cNvSpPr/>
          <p:nvPr/>
        </p:nvSpPr>
        <p:spPr>
          <a:xfrm>
            <a:off x="2446021" y="2392278"/>
            <a:ext cx="286226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Identify top performers and areas for improvement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629810" y="2463477"/>
            <a:ext cx="28584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Tailor strategies for different call outcomes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8967192" y="2297830"/>
            <a:ext cx="286226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Proactively plan staffing and resource allocation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D42350-C7A8-490B-B7BB-9AA8281C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20" y="3532301"/>
            <a:ext cx="8401680" cy="45372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380173"/>
            <a:ext cx="84224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Continuous Improvement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518886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Maintain a cycle of analysis, action, and monitoring for long-term success.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124200"/>
            <a:ext cx="3088958" cy="19090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5310902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Analyze and Refine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6138505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Regularly review call data to uncover new insights.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3124200"/>
            <a:ext cx="3088958" cy="19090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70602" y="5310902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 Strategies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770602" y="6138505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Execute recommended actions to drive improvements.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3124200"/>
            <a:ext cx="3089077" cy="190916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92816" y="5311021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Monitor Performance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9192816" y="6138624"/>
            <a:ext cx="30890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Track KPIs and adjust plans based on results.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374</Words>
  <Application>Microsoft Office PowerPoint</Application>
  <PresentationFormat>Custom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Cabin</vt:lpstr>
      <vt:lpstr>Calibri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Alok Panwar</cp:lastModifiedBy>
  <cp:revision>6</cp:revision>
  <dcterms:created xsi:type="dcterms:W3CDTF">2024-05-18T05:28:42Z</dcterms:created>
  <dcterms:modified xsi:type="dcterms:W3CDTF">2024-05-18T06:15:11Z</dcterms:modified>
</cp:coreProperties>
</file>