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6" r:id="rId5"/>
    <p:sldId id="291" r:id="rId6"/>
    <p:sldId id="268" r:id="rId7"/>
    <p:sldId id="269" r:id="rId8"/>
    <p:sldId id="271" r:id="rId9"/>
    <p:sldId id="283" r:id="rId10"/>
    <p:sldId id="276" r:id="rId11"/>
    <p:sldId id="277" r:id="rId12"/>
    <p:sldId id="278" r:id="rId13"/>
    <p:sldId id="275" r:id="rId14"/>
    <p:sldId id="279" r:id="rId15"/>
    <p:sldId id="280" r:id="rId16"/>
    <p:sldId id="281" r:id="rId17"/>
    <p:sldId id="282" r:id="rId18"/>
    <p:sldId id="285"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EEEEEE"/>
    <a:srgbClr val="FFFFFF"/>
    <a:srgbClr val="F6F5EE"/>
    <a:srgbClr val="E6E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71" autoAdjust="0"/>
  </p:normalViewPr>
  <p:slideViewPr>
    <p:cSldViewPr>
      <p:cViewPr>
        <p:scale>
          <a:sx n="66" d="100"/>
          <a:sy n="66" d="100"/>
        </p:scale>
        <p:origin x="-1512" y="-1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39FA84-D090-4B40-B17C-EB385BBB5A23}" type="datetimeFigureOut">
              <a:rPr lang="en-US" smtClean="0"/>
              <a:t>10/9/2015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B323F-D9BB-4A35-8CF0-D8AE13B84EE5}" type="slidenum">
              <a:rPr lang="en-US" smtClean="0"/>
              <a:t>‹#›</a:t>
            </a:fld>
            <a:endParaRPr lang="en-US"/>
          </a:p>
        </p:txBody>
      </p:sp>
    </p:spTree>
    <p:extLst>
      <p:ext uri="{BB962C8B-B14F-4D97-AF65-F5344CB8AC3E}">
        <p14:creationId xmlns:p14="http://schemas.microsoft.com/office/powerpoint/2010/main" val="175323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5B323F-D9BB-4A35-8CF0-D8AE13B84EE5}" type="slidenum">
              <a:rPr lang="en-US" smtClean="0"/>
              <a:t>2</a:t>
            </a:fld>
            <a:endParaRPr lang="en-US"/>
          </a:p>
        </p:txBody>
      </p:sp>
    </p:spTree>
    <p:extLst>
      <p:ext uri="{BB962C8B-B14F-4D97-AF65-F5344CB8AC3E}">
        <p14:creationId xmlns:p14="http://schemas.microsoft.com/office/powerpoint/2010/main" val="280889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B323F-D9BB-4A35-8CF0-D8AE13B84EE5}" type="slidenum">
              <a:rPr lang="en-US" smtClean="0"/>
              <a:t>15</a:t>
            </a:fld>
            <a:endParaRPr lang="en-US"/>
          </a:p>
        </p:txBody>
      </p:sp>
    </p:spTree>
    <p:extLst>
      <p:ext uri="{BB962C8B-B14F-4D97-AF65-F5344CB8AC3E}">
        <p14:creationId xmlns:p14="http://schemas.microsoft.com/office/powerpoint/2010/main" val="427165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0DD3BC-2A68-4585-A199-DB13ADADA1F5}"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330756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DD3BC-2A68-4585-A199-DB13ADADA1F5}"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227709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DD3BC-2A68-4585-A199-DB13ADADA1F5}"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242576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DD3BC-2A68-4585-A199-DB13ADADA1F5}"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182534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0DD3BC-2A68-4585-A199-DB13ADADA1F5}" type="datetimeFigureOut">
              <a:rPr lang="en-US" smtClean="0"/>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205182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0DD3BC-2A68-4585-A199-DB13ADADA1F5}" type="datetimeFigureOut">
              <a:rPr lang="en-US" smtClean="0"/>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103282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0DD3BC-2A68-4585-A199-DB13ADADA1F5}" type="datetimeFigureOut">
              <a:rPr lang="en-US" smtClean="0"/>
              <a:t>10/9/2015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365885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0DD3BC-2A68-4585-A199-DB13ADADA1F5}" type="datetimeFigureOut">
              <a:rPr lang="en-US" smtClean="0"/>
              <a:t>10/9/2015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18151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DD3BC-2A68-4585-A199-DB13ADADA1F5}" type="datetimeFigureOut">
              <a:rPr lang="en-US" smtClean="0"/>
              <a:t>10/9/2015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315776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DD3BC-2A68-4585-A199-DB13ADADA1F5}" type="datetimeFigureOut">
              <a:rPr lang="en-US" smtClean="0"/>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373564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DD3BC-2A68-4585-A199-DB13ADADA1F5}" type="datetimeFigureOut">
              <a:rPr lang="en-US" smtClean="0"/>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0D8D8-3C79-473E-B140-F707F8AE26FA}" type="slidenum">
              <a:rPr lang="en-US" smtClean="0"/>
              <a:t>‹#›</a:t>
            </a:fld>
            <a:endParaRPr lang="en-US"/>
          </a:p>
        </p:txBody>
      </p:sp>
    </p:spTree>
    <p:extLst>
      <p:ext uri="{BB962C8B-B14F-4D97-AF65-F5344CB8AC3E}">
        <p14:creationId xmlns:p14="http://schemas.microsoft.com/office/powerpoint/2010/main" val="88288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DD3BC-2A68-4585-A199-DB13ADADA1F5}" type="datetimeFigureOut">
              <a:rPr lang="en-US" smtClean="0"/>
              <a:t>10/9/2015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0D8D8-3C79-473E-B140-F707F8AE26FA}" type="slidenum">
              <a:rPr lang="en-US" smtClean="0"/>
              <a:t>‹#›</a:t>
            </a:fld>
            <a:endParaRPr lang="en-US"/>
          </a:p>
        </p:txBody>
      </p:sp>
    </p:spTree>
    <p:extLst>
      <p:ext uri="{BB962C8B-B14F-4D97-AF65-F5344CB8AC3E}">
        <p14:creationId xmlns:p14="http://schemas.microsoft.com/office/powerpoint/2010/main" val="2026773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Container Platform for OFS</a:t>
            </a:r>
            <a:endParaRPr lang="en-US" dirty="0"/>
          </a:p>
        </p:txBody>
      </p:sp>
    </p:spTree>
    <p:extLst>
      <p:ext uri="{BB962C8B-B14F-4D97-AF65-F5344CB8AC3E}">
        <p14:creationId xmlns:p14="http://schemas.microsoft.com/office/powerpoint/2010/main" val="2389070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646" y="-361950"/>
            <a:ext cx="1381125" cy="1181100"/>
          </a:xfrm>
          <a:prstGeom prst="rect">
            <a:avLst/>
          </a:prstGeom>
        </p:spPr>
      </p:pic>
      <p:sp>
        <p:nvSpPr>
          <p:cNvPr id="3" name="TextBox 2"/>
          <p:cNvSpPr txBox="1"/>
          <p:nvPr/>
        </p:nvSpPr>
        <p:spPr>
          <a:xfrm>
            <a:off x="152400" y="228600"/>
            <a:ext cx="8839200" cy="6186309"/>
          </a:xfrm>
          <a:prstGeom prst="rect">
            <a:avLst/>
          </a:prstGeom>
          <a:noFill/>
        </p:spPr>
        <p:txBody>
          <a:bodyPr wrap="square" rtlCol="0">
            <a:spAutoFit/>
          </a:bodyPr>
          <a:lstStyle/>
          <a:p>
            <a:r>
              <a:rPr lang="en-US" b="1" dirty="0" smtClean="0"/>
              <a:t>Service Discovery  - How CoreOS does it ?</a:t>
            </a:r>
            <a:endParaRPr lang="en-US" dirty="0" smtClean="0"/>
          </a:p>
          <a:p>
            <a:endParaRPr lang="en-US" dirty="0"/>
          </a:p>
          <a:p>
            <a:r>
              <a:rPr lang="en-US" dirty="0" smtClean="0"/>
              <a:t>CoreOS uses </a:t>
            </a:r>
            <a:r>
              <a:rPr lang="en-US" b="1" dirty="0" smtClean="0"/>
              <a:t>etcd</a:t>
            </a:r>
            <a:r>
              <a:rPr lang="en-US" dirty="0" smtClean="0"/>
              <a:t> for service discovery. </a:t>
            </a:r>
            <a:r>
              <a:rPr lang="en-US" dirty="0"/>
              <a:t> </a:t>
            </a:r>
            <a:r>
              <a:rPr lang="en-US" dirty="0" smtClean="0"/>
              <a:t> It is a </a:t>
            </a:r>
            <a:r>
              <a:rPr lang="en-US" b="1" dirty="0" smtClean="0"/>
              <a:t>highly available distributed</a:t>
            </a:r>
            <a:r>
              <a:rPr lang="en-US" dirty="0" smtClean="0"/>
              <a:t> key-value store that provides a reliable way to store data across a cluster of machines. </a:t>
            </a:r>
          </a:p>
          <a:p>
            <a:r>
              <a:rPr lang="en-US" dirty="0"/>
              <a:t>Easily locate where services are being run within the cluster and be notified when something changes. Essential for a complex, highly dynamic cluster</a:t>
            </a:r>
            <a:r>
              <a:rPr lang="en-US" dirty="0" smtClean="0"/>
              <a:t>.</a:t>
            </a:r>
          </a:p>
          <a:p>
            <a:pPr marL="800100" lvl="1" indent="-342900">
              <a:buFont typeface="Arial" panose="020B0604020202020204" pitchFamily="34" charset="0"/>
              <a:buChar char="•"/>
            </a:pPr>
            <a:r>
              <a:rPr lang="en-US" dirty="0" smtClean="0"/>
              <a:t>Containers can read and write data to etcd.</a:t>
            </a:r>
          </a:p>
          <a:p>
            <a:pPr marL="800100" lvl="1" indent="-342900">
              <a:buFont typeface="Arial" panose="020B0604020202020204" pitchFamily="34" charset="0"/>
              <a:buChar char="•"/>
            </a:pPr>
            <a:r>
              <a:rPr lang="en-US" dirty="0" smtClean="0"/>
              <a:t>Any key/value change in etcd is read across all the nodes in cluster.</a:t>
            </a:r>
          </a:p>
          <a:p>
            <a:pPr marL="800100" lvl="1" indent="-342900">
              <a:buFont typeface="Arial" panose="020B0604020202020204" pitchFamily="34" charset="0"/>
              <a:buChar char="•"/>
            </a:pPr>
            <a:r>
              <a:rPr lang="en-US" dirty="0" smtClean="0"/>
              <a:t>Watch a key for changes and react to the new values.</a:t>
            </a:r>
          </a:p>
          <a:p>
            <a:pPr marL="800100" lvl="1" indent="-342900">
              <a:buFont typeface="Arial" panose="020B0604020202020204" pitchFamily="34" charset="0"/>
              <a:buChar char="•"/>
            </a:pPr>
            <a:r>
              <a:rPr lang="en-US" dirty="0" smtClean="0"/>
              <a:t>Backbone for cluster coordination and state management.</a:t>
            </a:r>
          </a:p>
          <a:p>
            <a:pPr marL="800100" lvl="1" indent="-342900">
              <a:buFont typeface="Arial" panose="020B0604020202020204" pitchFamily="34" charset="0"/>
              <a:buChar char="•"/>
            </a:pPr>
            <a:r>
              <a:rPr lang="en-US" dirty="0" smtClean="0"/>
              <a:t>Enables Dynamic configuration of services.</a:t>
            </a:r>
          </a:p>
          <a:p>
            <a:pPr lvl="1"/>
            <a:endParaRPr lang="en-US" dirty="0" smtClean="0"/>
          </a:p>
          <a:p>
            <a:pPr lvl="1"/>
            <a:r>
              <a:rPr lang="en-US" u="sng" dirty="0" smtClean="0"/>
              <a:t>Use Case: </a:t>
            </a:r>
            <a:r>
              <a:rPr lang="en-US" dirty="0" smtClean="0"/>
              <a:t> Store cluster level configurations </a:t>
            </a:r>
            <a:endParaRPr lang="en-US" u="sng" dirty="0" smtClean="0"/>
          </a:p>
          <a:p>
            <a:pPr lvl="1"/>
            <a:r>
              <a:rPr lang="en-US" dirty="0" smtClean="0"/>
              <a:t>Store </a:t>
            </a:r>
            <a:r>
              <a:rPr lang="en-US" dirty="0"/>
              <a:t>database connection details </a:t>
            </a:r>
            <a:r>
              <a:rPr lang="en-US" dirty="0" smtClean="0"/>
              <a:t> </a:t>
            </a:r>
            <a:r>
              <a:rPr lang="en-US" dirty="0"/>
              <a:t>in etcd as key value pairs. These values can be watched, allowing your app to reconfigure itself when they change</a:t>
            </a:r>
            <a:r>
              <a:rPr lang="en-US" dirty="0" smtClean="0"/>
              <a:t>.</a:t>
            </a:r>
          </a:p>
          <a:p>
            <a:pPr lvl="1"/>
            <a:endParaRPr lang="en-US" dirty="0"/>
          </a:p>
          <a:p>
            <a:pPr lvl="1"/>
            <a:r>
              <a:rPr lang="en-US" u="sng" dirty="0" smtClean="0"/>
              <a:t>Use Case: </a:t>
            </a:r>
            <a:r>
              <a:rPr lang="en-US" dirty="0" smtClean="0"/>
              <a:t> Container communication</a:t>
            </a:r>
            <a:endParaRPr lang="en-US" u="sng" dirty="0" smtClean="0"/>
          </a:p>
          <a:p>
            <a:pPr lvl="1"/>
            <a:r>
              <a:rPr lang="en-US" dirty="0" smtClean="0"/>
              <a:t>Etcd notifies container1 that it has to do work say w1. After container1 does the required work it modifies the state in etcd for the w1. Container2 seeing the state change for w1 in etcd starts its work.</a:t>
            </a:r>
          </a:p>
          <a:p>
            <a:r>
              <a:rPr lang="en-US" dirty="0" smtClean="0"/>
              <a:t> </a:t>
            </a:r>
          </a:p>
          <a:p>
            <a:pPr marL="0" lvl="1"/>
            <a:r>
              <a:rPr lang="en-US" dirty="0" smtClean="0"/>
              <a:t>       </a:t>
            </a:r>
            <a:endParaRPr lang="en-US" u="sng" dirty="0"/>
          </a:p>
        </p:txBody>
      </p:sp>
    </p:spTree>
    <p:extLst>
      <p:ext uri="{BB962C8B-B14F-4D97-AF65-F5344CB8AC3E}">
        <p14:creationId xmlns:p14="http://schemas.microsoft.com/office/powerpoint/2010/main" val="3768726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8839200" cy="4801314"/>
          </a:xfrm>
          <a:prstGeom prst="rect">
            <a:avLst/>
          </a:prstGeom>
          <a:noFill/>
        </p:spPr>
        <p:txBody>
          <a:bodyPr wrap="square" rtlCol="0">
            <a:spAutoFit/>
          </a:bodyPr>
          <a:lstStyle/>
          <a:p>
            <a:r>
              <a:rPr lang="en-US" b="1" dirty="0" smtClean="0"/>
              <a:t>Service </a:t>
            </a:r>
            <a:r>
              <a:rPr lang="en-US" b="1" dirty="0"/>
              <a:t>Discovery - How CoreOS does </a:t>
            </a:r>
            <a:r>
              <a:rPr lang="en-US" b="1" dirty="0" smtClean="0"/>
              <a:t>it</a:t>
            </a:r>
            <a:r>
              <a:rPr lang="en-US" b="1" dirty="0"/>
              <a:t> </a:t>
            </a:r>
            <a:r>
              <a:rPr lang="en-US" b="1" dirty="0" smtClean="0"/>
              <a:t>?</a:t>
            </a:r>
          </a:p>
          <a:p>
            <a:endParaRPr lang="en-US" u="sng" dirty="0" smtClean="0"/>
          </a:p>
          <a:p>
            <a:pPr lvl="1"/>
            <a:r>
              <a:rPr lang="en-US" u="sng" dirty="0" smtClean="0"/>
              <a:t>Use Case:  Container Lifecycle </a:t>
            </a:r>
          </a:p>
          <a:p>
            <a:pPr lvl="1"/>
            <a:r>
              <a:rPr lang="en-US" dirty="0" smtClean="0"/>
              <a:t>Containers when started registers themselves in etcd. </a:t>
            </a:r>
          </a:p>
          <a:p>
            <a:pPr lvl="1"/>
            <a:r>
              <a:rPr lang="en-US" dirty="0" smtClean="0"/>
              <a:t>Containers when stopped unregisters themselves from etcd.</a:t>
            </a:r>
          </a:p>
          <a:p>
            <a:pPr lvl="1"/>
            <a:r>
              <a:rPr lang="en-US" dirty="0" smtClean="0"/>
              <a:t>This way the whole cluster is always aware of the state of the service running </a:t>
            </a:r>
          </a:p>
          <a:p>
            <a:pPr lvl="1"/>
            <a:r>
              <a:rPr lang="en-US" dirty="0"/>
              <a:t>i</a:t>
            </a:r>
            <a:r>
              <a:rPr lang="en-US" dirty="0" smtClean="0"/>
              <a:t>n the container. So when a service stops, the whole cluster knows about it and then the service is  automatically brought  up in another core-</a:t>
            </a:r>
            <a:r>
              <a:rPr lang="en-US" dirty="0" err="1" smtClean="0"/>
              <a:t>os</a:t>
            </a:r>
            <a:r>
              <a:rPr lang="en-US" dirty="0" smtClean="0"/>
              <a:t> host.</a:t>
            </a:r>
            <a:endParaRPr lang="en-US" dirty="0"/>
          </a:p>
          <a:p>
            <a:pPr lvl="1"/>
            <a:endParaRPr lang="en-US" u="sng" dirty="0" smtClean="0"/>
          </a:p>
          <a:p>
            <a:pPr lvl="1"/>
            <a:endParaRPr lang="en-US" u="sng" dirty="0"/>
          </a:p>
          <a:p>
            <a:pPr lvl="1"/>
            <a:endParaRPr lang="en-US" u="sng" dirty="0" smtClean="0"/>
          </a:p>
          <a:p>
            <a:pPr lvl="1"/>
            <a:endParaRPr lang="en-US" u="sng" dirty="0"/>
          </a:p>
          <a:p>
            <a:pPr lvl="1"/>
            <a:endParaRPr lang="en-US" u="sng" dirty="0" smtClean="0"/>
          </a:p>
          <a:p>
            <a:pPr lvl="1"/>
            <a:endParaRPr lang="en-US" u="sng" dirty="0" smtClean="0"/>
          </a:p>
          <a:p>
            <a:pPr lvl="1"/>
            <a:endParaRPr lang="en-US" u="sng" dirty="0" smtClean="0"/>
          </a:p>
          <a:p>
            <a:r>
              <a:rPr lang="en-US" dirty="0" smtClean="0"/>
              <a:t> </a:t>
            </a:r>
          </a:p>
          <a:p>
            <a:pPr marL="0" lvl="1"/>
            <a:r>
              <a:rPr lang="en-US" dirty="0" smtClean="0"/>
              <a:t>        </a:t>
            </a:r>
            <a:endParaRPr lang="en-US"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625" y="2536678"/>
            <a:ext cx="4295775" cy="4317693"/>
          </a:xfrm>
          <a:prstGeom prst="rect">
            <a:avLst/>
          </a:prstGeom>
        </p:spPr>
      </p:pic>
    </p:spTree>
    <p:extLst>
      <p:ext uri="{BB962C8B-B14F-4D97-AF65-F5344CB8AC3E}">
        <p14:creationId xmlns:p14="http://schemas.microsoft.com/office/powerpoint/2010/main" val="1148707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0"/>
            <a:ext cx="8861448" cy="3416320"/>
          </a:xfrm>
          <a:prstGeom prst="rect">
            <a:avLst/>
          </a:prstGeom>
          <a:noFill/>
        </p:spPr>
        <p:txBody>
          <a:bodyPr wrap="square" rtlCol="0">
            <a:spAutoFit/>
          </a:bodyPr>
          <a:lstStyle/>
          <a:p>
            <a:endParaRPr lang="en-US" u="sng" dirty="0" smtClean="0"/>
          </a:p>
          <a:p>
            <a:endParaRPr lang="en-US" u="sng" dirty="0"/>
          </a:p>
          <a:p>
            <a:r>
              <a:rPr lang="en-US" dirty="0"/>
              <a:t> </a:t>
            </a:r>
            <a:r>
              <a:rPr lang="en-US" dirty="0" smtClean="0"/>
              <a:t>                 </a:t>
            </a:r>
            <a:endParaRPr lang="en-US" u="sng" dirty="0"/>
          </a:p>
          <a:p>
            <a:endParaRPr lang="en-US" u="sng" dirty="0" smtClean="0"/>
          </a:p>
          <a:p>
            <a:endParaRPr lang="en-US" u="sng" dirty="0"/>
          </a:p>
          <a:p>
            <a:endParaRPr lang="en-US" u="sng" dirty="0" smtClean="0"/>
          </a:p>
          <a:p>
            <a:endParaRPr lang="en-US" u="sng" dirty="0"/>
          </a:p>
          <a:p>
            <a:endParaRPr lang="en-US" u="sng" dirty="0" smtClean="0"/>
          </a:p>
          <a:p>
            <a:endParaRPr lang="en-US" u="sng" dirty="0"/>
          </a:p>
          <a:p>
            <a:endParaRPr lang="en-US" u="sng" dirty="0" smtClean="0"/>
          </a:p>
          <a:p>
            <a:endParaRPr lang="en-US" u="sng" dirty="0"/>
          </a:p>
          <a:p>
            <a:endParaRPr lang="en-US" u="sng" dirty="0"/>
          </a:p>
        </p:txBody>
      </p:sp>
      <p:sp>
        <p:nvSpPr>
          <p:cNvPr id="4" name="TextBox 3"/>
          <p:cNvSpPr txBox="1"/>
          <p:nvPr/>
        </p:nvSpPr>
        <p:spPr>
          <a:xfrm>
            <a:off x="152400" y="457200"/>
            <a:ext cx="6553200" cy="7571303"/>
          </a:xfrm>
          <a:prstGeom prst="rect">
            <a:avLst/>
          </a:prstGeom>
          <a:noFill/>
        </p:spPr>
        <p:txBody>
          <a:bodyPr wrap="square" rtlCol="0">
            <a:spAutoFit/>
          </a:bodyPr>
          <a:lstStyle/>
          <a:p>
            <a:r>
              <a:rPr lang="en-US" b="1" dirty="0" smtClean="0"/>
              <a:t>Service Management  - How CoreOS does it ?</a:t>
            </a:r>
          </a:p>
          <a:p>
            <a:endParaRPr lang="en-US" b="1" dirty="0"/>
          </a:p>
          <a:p>
            <a:pPr marL="285750" indent="-285750">
              <a:buFont typeface="Wingdings"/>
              <a:buChar char="Ø"/>
            </a:pPr>
            <a:r>
              <a:rPr lang="en-US" dirty="0" smtClean="0"/>
              <a:t>How do you define what the infrastructure look like? </a:t>
            </a:r>
          </a:p>
          <a:p>
            <a:pPr marL="285750" indent="-285750">
              <a:buFont typeface="Wingdings"/>
              <a:buChar char="Ø"/>
            </a:pPr>
            <a:r>
              <a:rPr lang="en-US" dirty="0" smtClean="0"/>
              <a:t>How will you schedule services on the basis of user defined criteria's ?</a:t>
            </a:r>
            <a:endParaRPr lang="en-US" dirty="0"/>
          </a:p>
          <a:p>
            <a:pPr marL="285750" indent="-285750">
              <a:buFont typeface="Wingdings"/>
              <a:buChar char="Ø"/>
            </a:pPr>
            <a:r>
              <a:rPr lang="en-US" dirty="0" smtClean="0"/>
              <a:t>How </a:t>
            </a:r>
            <a:r>
              <a:rPr lang="en-US" dirty="0"/>
              <a:t>will you manage the containers across the clusters</a:t>
            </a:r>
            <a:r>
              <a:rPr lang="en-US" dirty="0" smtClean="0"/>
              <a:t>?</a:t>
            </a:r>
          </a:p>
          <a:p>
            <a:endParaRPr lang="en-US" dirty="0"/>
          </a:p>
          <a:p>
            <a:r>
              <a:rPr lang="en-US" dirty="0" smtClean="0"/>
              <a:t>CoreOS uses </a:t>
            </a:r>
            <a:r>
              <a:rPr lang="en-US" b="1" dirty="0" smtClean="0"/>
              <a:t>fleet</a:t>
            </a:r>
            <a:r>
              <a:rPr lang="en-US" dirty="0" smtClean="0"/>
              <a:t> for the above tasks. </a:t>
            </a:r>
          </a:p>
          <a:p>
            <a:endParaRPr lang="en-US" dirty="0"/>
          </a:p>
          <a:p>
            <a:r>
              <a:rPr lang="en-US" b="1" dirty="0" smtClean="0"/>
              <a:t>service </a:t>
            </a:r>
            <a:r>
              <a:rPr lang="en-US" b="1" dirty="0"/>
              <a:t>u</a:t>
            </a:r>
            <a:r>
              <a:rPr lang="en-US" b="1" dirty="0" smtClean="0"/>
              <a:t>nit files – </a:t>
            </a:r>
            <a:r>
              <a:rPr lang="en-US" dirty="0" smtClean="0"/>
              <a:t>for defining our services.</a:t>
            </a:r>
            <a:endParaRPr lang="en-US" b="1" dirty="0" smtClean="0"/>
          </a:p>
          <a:p>
            <a:r>
              <a:rPr lang="en-US" dirty="0" smtClean="0"/>
              <a:t>For example – Below is the service unit file for our application container.</a:t>
            </a:r>
          </a:p>
          <a:p>
            <a:r>
              <a:rPr lang="en-US" dirty="0" smtClean="0"/>
              <a:t>     </a:t>
            </a:r>
            <a:r>
              <a:rPr lang="en-US" b="1" dirty="0" smtClean="0"/>
              <a:t>omsapp.service</a:t>
            </a:r>
            <a:endParaRPr lang="en-US" b="1" dirty="0"/>
          </a:p>
          <a:p>
            <a:r>
              <a:rPr lang="en-US" dirty="0" smtClean="0"/>
              <a:t>     </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b="1" dirty="0" smtClean="0"/>
          </a:p>
          <a:p>
            <a:endParaRPr lang="en-US" b="1" dirty="0"/>
          </a:p>
          <a:p>
            <a:endParaRPr lang="en-US" b="1" dirty="0"/>
          </a:p>
          <a:p>
            <a:endParaRPr lang="en-US" b="1" dirty="0" smtClean="0"/>
          </a:p>
          <a:p>
            <a:endParaRPr lang="en-US" b="1" dirty="0"/>
          </a:p>
        </p:txBody>
      </p:sp>
      <p:sp>
        <p:nvSpPr>
          <p:cNvPr id="5" name="TextBox 4"/>
          <p:cNvSpPr txBox="1"/>
          <p:nvPr/>
        </p:nvSpPr>
        <p:spPr>
          <a:xfrm>
            <a:off x="533400" y="3586877"/>
            <a:ext cx="6934200" cy="2862322"/>
          </a:xfrm>
          <a:prstGeom prst="rect">
            <a:avLst/>
          </a:prstGeom>
          <a:solidFill>
            <a:schemeClr val="bg1">
              <a:lumMod val="85000"/>
            </a:schemeClr>
          </a:solidFill>
          <a:effectLst>
            <a:innerShdw blurRad="63500" dist="50800" dir="10800000">
              <a:prstClr val="black">
                <a:alpha val="50000"/>
              </a:prstClr>
            </a:innerShdw>
          </a:effectLst>
          <a:scene3d>
            <a:camera prst="orthographicFront"/>
            <a:lightRig rig="threePt" dir="t"/>
          </a:scene3d>
          <a:sp3d prstMaterial="legacyWireframe"/>
        </p:spPr>
        <p:txBody>
          <a:bodyPr wrap="square" rtlCol="0">
            <a:spAutoFit/>
          </a:bodyPr>
          <a:lstStyle/>
          <a:p>
            <a:r>
              <a:rPr lang="en-US" b="1" dirty="0"/>
              <a:t>[Unit] </a:t>
            </a:r>
            <a:endParaRPr lang="en-US" b="1" dirty="0" smtClean="0"/>
          </a:p>
          <a:p>
            <a:r>
              <a:rPr lang="en-US" dirty="0" smtClean="0"/>
              <a:t>Description=Sterling Application Container</a:t>
            </a:r>
          </a:p>
          <a:p>
            <a:r>
              <a:rPr lang="en-US" dirty="0" smtClean="0"/>
              <a:t>Requires=</a:t>
            </a:r>
            <a:r>
              <a:rPr lang="en-US" dirty="0" err="1" smtClean="0"/>
              <a:t>docker.service</a:t>
            </a:r>
            <a:r>
              <a:rPr lang="en-US" dirty="0" smtClean="0"/>
              <a:t> </a:t>
            </a:r>
          </a:p>
          <a:p>
            <a:r>
              <a:rPr lang="en-US" b="1" dirty="0" smtClean="0"/>
              <a:t>[</a:t>
            </a:r>
            <a:r>
              <a:rPr lang="en-US" b="1" dirty="0"/>
              <a:t>Service] </a:t>
            </a:r>
            <a:endParaRPr lang="en-US" b="1" dirty="0" smtClean="0"/>
          </a:p>
          <a:p>
            <a:r>
              <a:rPr lang="en-US" dirty="0" err="1" smtClean="0"/>
              <a:t>ExecStart</a:t>
            </a:r>
            <a:r>
              <a:rPr lang="en-US" dirty="0" smtClean="0"/>
              <a:t>=docker run –name </a:t>
            </a:r>
            <a:r>
              <a:rPr lang="en-US" dirty="0" err="1" smtClean="0"/>
              <a:t>omsapp</a:t>
            </a:r>
            <a:r>
              <a:rPr lang="en-US" dirty="0" smtClean="0"/>
              <a:t> Tesco/</a:t>
            </a:r>
            <a:r>
              <a:rPr lang="en-US" dirty="0" err="1" smtClean="0"/>
              <a:t>env_sterling_app</a:t>
            </a:r>
            <a:endParaRPr lang="en-US" dirty="0" smtClean="0"/>
          </a:p>
          <a:p>
            <a:r>
              <a:rPr lang="en-US" dirty="0" err="1" smtClean="0"/>
              <a:t>ExecStop</a:t>
            </a:r>
            <a:r>
              <a:rPr lang="en-US" dirty="0" smtClean="0"/>
              <a:t>=docker  kill </a:t>
            </a:r>
            <a:r>
              <a:rPr lang="en-US" dirty="0" err="1" smtClean="0"/>
              <a:t>omsapp</a:t>
            </a:r>
            <a:endParaRPr lang="en-US" dirty="0" smtClean="0"/>
          </a:p>
          <a:p>
            <a:r>
              <a:rPr lang="en-US" b="1" dirty="0" smtClean="0"/>
              <a:t>[</a:t>
            </a:r>
            <a:r>
              <a:rPr lang="en-US" b="1" dirty="0"/>
              <a:t>X-Fleet] </a:t>
            </a:r>
            <a:endParaRPr lang="en-US" b="1" dirty="0" smtClean="0"/>
          </a:p>
          <a:p>
            <a:r>
              <a:rPr lang="en-US" dirty="0"/>
              <a:t># Don't schedule on the same machine </a:t>
            </a:r>
            <a:r>
              <a:rPr lang="en-US" dirty="0" smtClean="0"/>
              <a:t>where a app container is already # running</a:t>
            </a:r>
          </a:p>
          <a:p>
            <a:r>
              <a:rPr lang="en-US" dirty="0" smtClean="0"/>
              <a:t>X-Conflicts=</a:t>
            </a:r>
            <a:r>
              <a:rPr lang="en-US" dirty="0" err="1" smtClean="0"/>
              <a:t>omsapp</a:t>
            </a:r>
            <a:r>
              <a:rPr lang="en-US" dirty="0" smtClean="0"/>
              <a:t>.*.</a:t>
            </a:r>
            <a:r>
              <a:rPr lang="en-US" dirty="0"/>
              <a:t>service</a:t>
            </a:r>
          </a:p>
        </p:txBody>
      </p:sp>
    </p:spTree>
    <p:extLst>
      <p:ext uri="{BB962C8B-B14F-4D97-AF65-F5344CB8AC3E}">
        <p14:creationId xmlns:p14="http://schemas.microsoft.com/office/powerpoint/2010/main" val="2475653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bwMode="auto">
          <a:xfrm>
            <a:off x="152400" y="228600"/>
            <a:ext cx="8839200" cy="6463308"/>
          </a:xfrm>
          <a:prstGeom prst="rect">
            <a:avLst/>
          </a:prstGeom>
          <a:noFill/>
        </p:spPr>
        <p:txBody>
          <a:bodyPr wrap="square" rtlCol="0">
            <a:spAutoFit/>
          </a:bodyPr>
          <a:lstStyle/>
          <a:p>
            <a:r>
              <a:rPr lang="en-US" b="1" dirty="0" smtClean="0"/>
              <a:t>Service Management - How CoreOS does it ?</a:t>
            </a:r>
          </a:p>
          <a:p>
            <a:endParaRPr lang="en-US" dirty="0" smtClean="0"/>
          </a:p>
          <a:p>
            <a:r>
              <a:rPr lang="en-US" b="1" dirty="0" smtClean="0"/>
              <a:t>fleetctl utility </a:t>
            </a:r>
            <a:r>
              <a:rPr lang="en-US" dirty="0" smtClean="0"/>
              <a:t>– for scheduling and managing the services in a cluster.</a:t>
            </a:r>
          </a:p>
          <a:p>
            <a:endParaRPr lang="en-US" dirty="0" smtClean="0"/>
          </a:p>
          <a:p>
            <a:r>
              <a:rPr lang="en-US" dirty="0" smtClean="0"/>
              <a:t>$ fleetctl list-machines    # Get the list of members in the cluster.</a:t>
            </a:r>
          </a:p>
          <a:p>
            <a:r>
              <a:rPr lang="en-US" dirty="0"/>
              <a:t> </a:t>
            </a:r>
            <a:r>
              <a:rPr lang="en-US" dirty="0" smtClean="0"/>
              <a:t>     </a:t>
            </a:r>
            <a:r>
              <a:rPr lang="it-IT" dirty="0"/>
              <a:t>MACHINE </a:t>
            </a:r>
            <a:r>
              <a:rPr lang="it-IT" dirty="0" smtClean="0"/>
              <a:t>	          IP 		METADATA </a:t>
            </a:r>
          </a:p>
          <a:p>
            <a:r>
              <a:rPr lang="it-IT" dirty="0" smtClean="0"/>
              <a:t>      14ffe4c3... 	10.132.249.212 	       - </a:t>
            </a:r>
          </a:p>
          <a:p>
            <a:r>
              <a:rPr lang="it-IT" dirty="0" smtClean="0"/>
              <a:t>      1af37f7c</a:t>
            </a:r>
            <a:r>
              <a:rPr lang="it-IT" dirty="0"/>
              <a:t>... </a:t>
            </a:r>
            <a:r>
              <a:rPr lang="it-IT" dirty="0" smtClean="0"/>
              <a:t>	10.132.249.206	       -  </a:t>
            </a:r>
          </a:p>
          <a:p>
            <a:r>
              <a:rPr lang="it-IT" dirty="0" smtClean="0"/>
              <a:t>      9e389e93</a:t>
            </a:r>
            <a:r>
              <a:rPr lang="it-IT" dirty="0"/>
              <a:t>... </a:t>
            </a:r>
            <a:r>
              <a:rPr lang="it-IT" dirty="0" smtClean="0"/>
              <a:t>	10.132.248.177	       -</a:t>
            </a:r>
            <a:endParaRPr lang="en-US" dirty="0" smtClean="0"/>
          </a:p>
          <a:p>
            <a:r>
              <a:rPr lang="en-US" dirty="0" smtClean="0"/>
              <a:t>$ fleetctl submit omsapp.service  # submit a service to the cluster.</a:t>
            </a:r>
          </a:p>
          <a:p>
            <a:r>
              <a:rPr lang="en-US" dirty="0" smtClean="0"/>
              <a:t>$ fleetctl list-unit-files 	        # to see the list of service unit files known to the cluster.</a:t>
            </a:r>
          </a:p>
          <a:p>
            <a:r>
              <a:rPr lang="en-US" dirty="0" smtClean="0"/>
              <a:t>$ fleetctl cat omsapp.service</a:t>
            </a:r>
            <a:r>
              <a:rPr lang="en-US" dirty="0"/>
              <a:t> </a:t>
            </a:r>
            <a:r>
              <a:rPr lang="en-US" dirty="0" smtClean="0"/>
              <a:t>        # to see the contents of the service unit files.</a:t>
            </a:r>
          </a:p>
          <a:p>
            <a:r>
              <a:rPr lang="en-US" dirty="0" smtClean="0"/>
              <a:t>$ fleetctl load omsapp.service       # to load and schedule the submitted service.</a:t>
            </a:r>
          </a:p>
          <a:p>
            <a:r>
              <a:rPr lang="en-US" dirty="0"/>
              <a:t> </a:t>
            </a:r>
            <a:r>
              <a:rPr lang="en-US" dirty="0" smtClean="0"/>
              <a:t>   </a:t>
            </a:r>
            <a:r>
              <a:rPr lang="en-US" dirty="0"/>
              <a:t>Unit </a:t>
            </a:r>
            <a:r>
              <a:rPr lang="en-US" dirty="0" smtClean="0"/>
              <a:t>omsapp.service </a:t>
            </a:r>
            <a:r>
              <a:rPr lang="en-US" dirty="0"/>
              <a:t>loaded on 14ffe4c3.../10.132.249.212</a:t>
            </a:r>
            <a:r>
              <a:rPr lang="en-US" dirty="0" smtClean="0"/>
              <a:t> </a:t>
            </a:r>
          </a:p>
          <a:p>
            <a:r>
              <a:rPr lang="en-US" dirty="0" smtClean="0"/>
              <a:t>$ fleetctl start omsapp.service      # to start a service.</a:t>
            </a:r>
            <a:endParaRPr lang="en-US" dirty="0"/>
          </a:p>
          <a:p>
            <a:r>
              <a:rPr lang="en-US" dirty="0" smtClean="0"/>
              <a:t>$ fleetctl list-units                            # to show any running/scheduled service.</a:t>
            </a:r>
          </a:p>
          <a:p>
            <a:r>
              <a:rPr lang="en-US" dirty="0"/>
              <a:t> </a:t>
            </a:r>
            <a:r>
              <a:rPr lang="en-US" dirty="0" smtClean="0"/>
              <a:t>   UNIT 			MACHINE 		ACTIVE 		SUB </a:t>
            </a:r>
          </a:p>
          <a:p>
            <a:r>
              <a:rPr lang="en-US" dirty="0" smtClean="0"/>
              <a:t>   omsapp.service 	   14ffe4c3</a:t>
            </a:r>
            <a:r>
              <a:rPr lang="en-US" dirty="0"/>
              <a:t>.../10.132.249.212 </a:t>
            </a:r>
            <a:r>
              <a:rPr lang="en-US" dirty="0" smtClean="0"/>
              <a:t>		active		running</a:t>
            </a:r>
          </a:p>
          <a:p>
            <a:r>
              <a:rPr lang="en-US" dirty="0" smtClean="0"/>
              <a:t>$ fleetctl stop omsapp.service    # to stop the service.</a:t>
            </a:r>
          </a:p>
          <a:p>
            <a:r>
              <a:rPr lang="en-US" dirty="0" smtClean="0"/>
              <a:t>$ fleetctl status omsapp.service # gives back the systemctl status of that service</a:t>
            </a:r>
          </a:p>
          <a:p>
            <a:r>
              <a:rPr lang="en-US" dirty="0"/>
              <a:t> </a:t>
            </a:r>
            <a:r>
              <a:rPr lang="en-US" dirty="0" smtClean="0"/>
              <a:t>                                                         # in that particular host.</a:t>
            </a:r>
          </a:p>
          <a:p>
            <a:r>
              <a:rPr lang="en-US" dirty="0" smtClean="0"/>
              <a:t>$ fleetctl journal omsapp.service # gives the log for that service </a:t>
            </a:r>
          </a:p>
          <a:p>
            <a:endParaRPr lang="en-US" dirty="0"/>
          </a:p>
        </p:txBody>
      </p:sp>
    </p:spTree>
    <p:extLst>
      <p:ext uri="{BB962C8B-B14F-4D97-AF65-F5344CB8AC3E}">
        <p14:creationId xmlns:p14="http://schemas.microsoft.com/office/powerpoint/2010/main" val="4186625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1524000"/>
            <a:ext cx="8951686" cy="3480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8600" y="234237"/>
            <a:ext cx="7696200" cy="646331"/>
          </a:xfrm>
          <a:prstGeom prst="rect">
            <a:avLst/>
          </a:prstGeom>
          <a:noFill/>
        </p:spPr>
        <p:txBody>
          <a:bodyPr wrap="square" rtlCol="0">
            <a:spAutoFit/>
          </a:bodyPr>
          <a:lstStyle/>
          <a:p>
            <a:r>
              <a:rPr lang="en-US" b="1" dirty="0"/>
              <a:t>Service </a:t>
            </a:r>
            <a:r>
              <a:rPr lang="en-US" b="1" dirty="0" smtClean="0"/>
              <a:t>Management – How CoreOS does it?</a:t>
            </a:r>
            <a:endParaRPr lang="en-US" b="1" dirty="0"/>
          </a:p>
          <a:p>
            <a:endParaRPr lang="en-US" dirty="0"/>
          </a:p>
        </p:txBody>
      </p:sp>
    </p:spTree>
    <p:extLst>
      <p:ext uri="{BB962C8B-B14F-4D97-AF65-F5344CB8AC3E}">
        <p14:creationId xmlns:p14="http://schemas.microsoft.com/office/powerpoint/2010/main" val="200384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34237"/>
            <a:ext cx="8785248" cy="12280285"/>
          </a:xfrm>
          <a:prstGeom prst="rect">
            <a:avLst/>
          </a:prstGeom>
          <a:noFill/>
        </p:spPr>
        <p:txBody>
          <a:bodyPr wrap="square" rtlCol="0">
            <a:spAutoFit/>
          </a:bodyPr>
          <a:lstStyle/>
          <a:p>
            <a:r>
              <a:rPr lang="en-US" b="1" dirty="0" smtClean="0"/>
              <a:t>Load Management and </a:t>
            </a:r>
            <a:r>
              <a:rPr lang="en-US" b="1" dirty="0"/>
              <a:t>Scaling -  Problem Statement and proposed solution</a:t>
            </a:r>
            <a:r>
              <a:rPr lang="en-US" b="1" dirty="0" smtClean="0"/>
              <a:t>.</a:t>
            </a:r>
          </a:p>
          <a:p>
            <a:endParaRPr lang="en-US" b="1" dirty="0" smtClean="0"/>
          </a:p>
          <a:p>
            <a:pPr fontAlgn="base"/>
            <a:r>
              <a:rPr lang="en-US" b="1" u="sng" dirty="0"/>
              <a:t>Problem</a:t>
            </a:r>
            <a:r>
              <a:rPr lang="en-US" b="1" u="sng" dirty="0" smtClean="0"/>
              <a:t>:</a:t>
            </a:r>
          </a:p>
          <a:p>
            <a:pPr fontAlgn="base"/>
            <a:r>
              <a:rPr lang="en-US" dirty="0" smtClean="0"/>
              <a:t>In our current scenario, to scale up the system we need to – </a:t>
            </a:r>
          </a:p>
          <a:p>
            <a:pPr marL="285750" indent="-285750" fontAlgn="base">
              <a:buFont typeface="Wingdings"/>
              <a:buChar char="Ø"/>
            </a:pPr>
            <a:r>
              <a:rPr lang="en-US" dirty="0" smtClean="0"/>
              <a:t>Manually setup the new machines for the application.</a:t>
            </a:r>
          </a:p>
          <a:p>
            <a:pPr marL="285750" indent="-285750" fontAlgn="base">
              <a:buFont typeface="Wingdings"/>
              <a:buChar char="Ø"/>
            </a:pPr>
            <a:r>
              <a:rPr lang="en-US" dirty="0" smtClean="0"/>
              <a:t>Manually add it to the cluster of machines.</a:t>
            </a:r>
          </a:p>
          <a:p>
            <a:pPr marL="285750" indent="-285750" fontAlgn="base">
              <a:buFont typeface="Wingdings"/>
              <a:buChar char="Ø"/>
            </a:pPr>
            <a:r>
              <a:rPr lang="en-US" dirty="0" smtClean="0"/>
              <a:t>Manually update the configuration of the load balancer and reload it.</a:t>
            </a:r>
          </a:p>
          <a:p>
            <a:pPr fontAlgn="base"/>
            <a:r>
              <a:rPr lang="en-US" dirty="0" smtClean="0"/>
              <a:t>The system never scales up automatically on the load it receives.</a:t>
            </a:r>
          </a:p>
          <a:p>
            <a:pPr fontAlgn="base"/>
            <a:endParaRPr lang="en-US" dirty="0"/>
          </a:p>
          <a:p>
            <a:pPr fontAlgn="base"/>
            <a:r>
              <a:rPr lang="en-US" b="1" u="sng" dirty="0" smtClean="0"/>
              <a:t>Solution:</a:t>
            </a:r>
            <a:endParaRPr lang="en-US" b="1" u="sng" dirty="0"/>
          </a:p>
          <a:p>
            <a:pPr fontAlgn="base"/>
            <a:r>
              <a:rPr lang="en-US" dirty="0" smtClean="0"/>
              <a:t>We break down the application into scalable docker containers.  Then use a container platform that solves the above problems. </a:t>
            </a:r>
          </a:p>
          <a:p>
            <a:pPr fontAlgn="base"/>
            <a:endParaRPr lang="en-US" dirty="0"/>
          </a:p>
          <a:p>
            <a:pPr marL="285750" indent="-285750" fontAlgn="base">
              <a:buFont typeface="Wingdings"/>
              <a:buChar char="Ø"/>
            </a:pPr>
            <a:r>
              <a:rPr lang="en-US" dirty="0" smtClean="0"/>
              <a:t>It spins up the containers depending on the load.</a:t>
            </a:r>
          </a:p>
          <a:p>
            <a:pPr marL="285750" indent="-285750" fontAlgn="base">
              <a:buFont typeface="Wingdings"/>
              <a:buChar char="Ø"/>
            </a:pPr>
            <a:r>
              <a:rPr lang="en-US" dirty="0" smtClean="0"/>
              <a:t>It automatically reconfigures the load balancer depending on the container state and availability and then reload the load balancer gracefully without effecting the running containers.</a:t>
            </a:r>
          </a:p>
          <a:p>
            <a:pPr marL="285750" indent="-285750" fontAlgn="base">
              <a:buFont typeface="Wingdings"/>
              <a:buChar char="Ø"/>
            </a:pPr>
            <a:endParaRPr lang="en-US" dirty="0"/>
          </a:p>
          <a:p>
            <a:pPr fontAlgn="base"/>
            <a:endParaRPr lang="en-US" dirty="0" smtClean="0"/>
          </a:p>
          <a:p>
            <a:pPr fontAlgn="base"/>
            <a:endParaRPr lang="en-US" dirty="0"/>
          </a:p>
          <a:p>
            <a:pPr fontAlgn="base"/>
            <a:endParaRPr lang="en-US" dirty="0" smtClean="0"/>
          </a:p>
          <a:p>
            <a:pPr fontAlgn="base"/>
            <a:endParaRPr lang="en-US"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a:p>
        </p:txBody>
      </p:sp>
    </p:spTree>
    <p:extLst>
      <p:ext uri="{BB962C8B-B14F-4D97-AF65-F5344CB8AC3E}">
        <p14:creationId xmlns:p14="http://schemas.microsoft.com/office/powerpoint/2010/main" val="1540071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FS-Platform\Docs\OFS Platform\ContainerPlatform-OFS\Environment Oveview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518024" cy="54673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228600"/>
            <a:ext cx="6858000" cy="923330"/>
          </a:xfrm>
          <a:prstGeom prst="rect">
            <a:avLst/>
          </a:prstGeom>
          <a:noFill/>
        </p:spPr>
        <p:txBody>
          <a:bodyPr wrap="square" rtlCol="0">
            <a:spAutoFit/>
          </a:bodyPr>
          <a:lstStyle/>
          <a:p>
            <a:r>
              <a:rPr lang="en-US" b="1" dirty="0" smtClean="0"/>
              <a:t>Load </a:t>
            </a:r>
            <a:r>
              <a:rPr lang="en-US" b="1" dirty="0"/>
              <a:t>Management and Scaling</a:t>
            </a:r>
          </a:p>
          <a:p>
            <a:endParaRPr lang="en-US" dirty="0" smtClean="0"/>
          </a:p>
          <a:p>
            <a:r>
              <a:rPr lang="en-US" dirty="0"/>
              <a:t>	</a:t>
            </a:r>
            <a:r>
              <a:rPr lang="en-US" dirty="0" smtClean="0"/>
              <a:t>			</a:t>
            </a:r>
            <a:r>
              <a:rPr lang="en-US" b="1" dirty="0" smtClean="0"/>
              <a:t>Environment Architecture</a:t>
            </a:r>
            <a:endParaRPr lang="en-US" dirty="0"/>
          </a:p>
        </p:txBody>
      </p:sp>
    </p:spTree>
    <p:extLst>
      <p:ext uri="{BB962C8B-B14F-4D97-AF65-F5344CB8AC3E}">
        <p14:creationId xmlns:p14="http://schemas.microsoft.com/office/powerpoint/2010/main" val="3136386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8839200" cy="400110"/>
          </a:xfrm>
          <a:prstGeom prst="rect">
            <a:avLst/>
          </a:prstGeom>
          <a:noFill/>
        </p:spPr>
        <p:txBody>
          <a:bodyPr wrap="square" rtlCol="0">
            <a:spAutoFit/>
          </a:bodyPr>
          <a:lstStyle/>
          <a:p>
            <a:r>
              <a:rPr lang="en-US" b="1" dirty="0" smtClean="0"/>
              <a:t>Service Discovery for Load Balancing and Scaling</a:t>
            </a:r>
            <a:r>
              <a:rPr lang="en-US" dirty="0" smtClean="0"/>
              <a:t> </a:t>
            </a:r>
            <a:r>
              <a:rPr lang="en-US" sz="2000" dirty="0" smtClean="0"/>
              <a:t> </a:t>
            </a:r>
          </a:p>
        </p:txBody>
      </p:sp>
      <p:pic>
        <p:nvPicPr>
          <p:cNvPr id="1026" name="Picture 2" descr="D:\OFS-Platform\Docs\OFS Platform\ContainerPlatform-OFS\service-discovery-core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838198"/>
            <a:ext cx="5562600" cy="45428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771900" y="1607457"/>
            <a:ext cx="8001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endParaRPr lang="en-US" dirty="0"/>
          </a:p>
        </p:txBody>
      </p:sp>
      <p:sp>
        <p:nvSpPr>
          <p:cNvPr id="4" name="Oval 3"/>
          <p:cNvSpPr/>
          <p:nvPr/>
        </p:nvSpPr>
        <p:spPr>
          <a:xfrm>
            <a:off x="5885542" y="1455057"/>
            <a:ext cx="896257"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etcd</a:t>
            </a:r>
            <a:endParaRPr lang="en-US" dirty="0"/>
          </a:p>
        </p:txBody>
      </p:sp>
      <p:sp>
        <p:nvSpPr>
          <p:cNvPr id="7" name="Rectangle 6"/>
          <p:cNvSpPr/>
          <p:nvPr/>
        </p:nvSpPr>
        <p:spPr>
          <a:xfrm>
            <a:off x="7924800" y="1582057"/>
            <a:ext cx="108904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HAPROXY</a:t>
            </a:r>
            <a:endParaRPr lang="en-US" dirty="0"/>
          </a:p>
        </p:txBody>
      </p:sp>
      <p:sp>
        <p:nvSpPr>
          <p:cNvPr id="12" name="TextBox 11"/>
          <p:cNvSpPr txBox="1"/>
          <p:nvPr/>
        </p:nvSpPr>
        <p:spPr>
          <a:xfrm>
            <a:off x="4343400" y="1143000"/>
            <a:ext cx="1295400" cy="369332"/>
          </a:xfrm>
          <a:prstGeom prst="rect">
            <a:avLst/>
          </a:prstGeom>
          <a:noFill/>
        </p:spPr>
        <p:txBody>
          <a:bodyPr wrap="square" rtlCol="0">
            <a:spAutoFit/>
          </a:bodyPr>
          <a:lstStyle/>
          <a:p>
            <a:r>
              <a:rPr lang="en-US" dirty="0" smtClean="0"/>
              <a:t>App ip/port</a:t>
            </a:r>
            <a:endParaRPr lang="en-US" dirty="0"/>
          </a:p>
        </p:txBody>
      </p:sp>
      <p:sp>
        <p:nvSpPr>
          <p:cNvPr id="15" name="TextBox 14"/>
          <p:cNvSpPr txBox="1"/>
          <p:nvPr/>
        </p:nvSpPr>
        <p:spPr>
          <a:xfrm>
            <a:off x="6545942" y="1110734"/>
            <a:ext cx="1295400" cy="369332"/>
          </a:xfrm>
          <a:prstGeom prst="rect">
            <a:avLst/>
          </a:prstGeom>
          <a:noFill/>
        </p:spPr>
        <p:txBody>
          <a:bodyPr wrap="square" rtlCol="0">
            <a:spAutoFit/>
          </a:bodyPr>
          <a:lstStyle/>
          <a:p>
            <a:r>
              <a:rPr lang="en-US" dirty="0" smtClean="0"/>
              <a:t>App ip/port</a:t>
            </a:r>
            <a:endParaRPr lang="en-US" dirty="0"/>
          </a:p>
        </p:txBody>
      </p:sp>
      <p:sp>
        <p:nvSpPr>
          <p:cNvPr id="17" name="Left Arrow 16"/>
          <p:cNvSpPr/>
          <p:nvPr/>
        </p:nvSpPr>
        <p:spPr>
          <a:xfrm>
            <a:off x="6934200" y="1836057"/>
            <a:ext cx="698523"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a:off x="4800600" y="1836057"/>
            <a:ext cx="838200" cy="203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672284" y="2090057"/>
            <a:ext cx="1676401" cy="369332"/>
          </a:xfrm>
          <a:prstGeom prst="rect">
            <a:avLst/>
          </a:prstGeom>
          <a:noFill/>
        </p:spPr>
        <p:txBody>
          <a:bodyPr wrap="square" rtlCol="0">
            <a:spAutoFit/>
          </a:bodyPr>
          <a:lstStyle/>
          <a:p>
            <a:r>
              <a:rPr lang="en-US" dirty="0" smtClean="0"/>
              <a:t>Haproxy ip/port </a:t>
            </a:r>
            <a:endParaRPr lang="en-US" dirty="0"/>
          </a:p>
        </p:txBody>
      </p:sp>
      <p:sp>
        <p:nvSpPr>
          <p:cNvPr id="20" name="Right Arrow 19"/>
          <p:cNvSpPr/>
          <p:nvPr/>
        </p:nvSpPr>
        <p:spPr>
          <a:xfrm>
            <a:off x="4800600" y="1455057"/>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845323" y="1480066"/>
            <a:ext cx="83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13529" y="3244810"/>
            <a:ext cx="2320471" cy="3139321"/>
          </a:xfrm>
          <a:prstGeom prst="rect">
            <a:avLst/>
          </a:prstGeom>
          <a:solidFill>
            <a:schemeClr val="bg1">
              <a:lumMod val="85000"/>
            </a:schemeClr>
          </a:solidFill>
        </p:spPr>
        <p:txBody>
          <a:bodyPr wrap="square" rtlCol="0">
            <a:spAutoFit/>
          </a:bodyPr>
          <a:lstStyle/>
          <a:p>
            <a:r>
              <a:rPr lang="en-US" dirty="0" smtClean="0"/>
              <a:t>etcd</a:t>
            </a:r>
          </a:p>
          <a:p>
            <a:endParaRPr lang="en-US" dirty="0" smtClean="0"/>
          </a:p>
          <a:p>
            <a:r>
              <a:rPr lang="en-US" dirty="0" smtClean="0"/>
              <a:t>TTL </a:t>
            </a:r>
            <a:endParaRPr lang="en-US" dirty="0"/>
          </a:p>
          <a:p>
            <a:r>
              <a:rPr lang="en-US" dirty="0" smtClean="0"/>
              <a:t>WATCH</a:t>
            </a:r>
          </a:p>
          <a:p>
            <a:endParaRPr lang="en-US" dirty="0"/>
          </a:p>
          <a:p>
            <a:endParaRPr lang="en-US" dirty="0" smtClean="0"/>
          </a:p>
          <a:p>
            <a:r>
              <a:rPr lang="en-US" dirty="0" smtClean="0"/>
              <a:t>/services/app/app1</a:t>
            </a:r>
          </a:p>
          <a:p>
            <a:r>
              <a:rPr lang="en-US" dirty="0" smtClean="0"/>
              <a:t>{</a:t>
            </a:r>
          </a:p>
          <a:p>
            <a:r>
              <a:rPr lang="en-US" dirty="0" smtClean="0"/>
              <a:t>   “ip”: “172.17.2.100”</a:t>
            </a:r>
          </a:p>
          <a:p>
            <a:r>
              <a:rPr lang="en-US" dirty="0"/>
              <a:t> </a:t>
            </a:r>
            <a:r>
              <a:rPr lang="en-US" dirty="0" smtClean="0"/>
              <a:t>   “port”: “8080”</a:t>
            </a:r>
          </a:p>
          <a:p>
            <a:r>
              <a:rPr lang="en-US" dirty="0" smtClean="0"/>
              <a:t>}</a:t>
            </a:r>
            <a:endParaRPr lang="en-US" dirty="0"/>
          </a:p>
        </p:txBody>
      </p:sp>
      <p:sp>
        <p:nvSpPr>
          <p:cNvPr id="24" name="TextBox 23"/>
          <p:cNvSpPr txBox="1"/>
          <p:nvPr/>
        </p:nvSpPr>
        <p:spPr>
          <a:xfrm>
            <a:off x="4381499" y="2097314"/>
            <a:ext cx="1676401" cy="369332"/>
          </a:xfrm>
          <a:prstGeom prst="rect">
            <a:avLst/>
          </a:prstGeom>
          <a:noFill/>
        </p:spPr>
        <p:txBody>
          <a:bodyPr wrap="square" rtlCol="0">
            <a:spAutoFit/>
          </a:bodyPr>
          <a:lstStyle/>
          <a:p>
            <a:r>
              <a:rPr lang="en-US" dirty="0" smtClean="0"/>
              <a:t>XXX ip/port </a:t>
            </a:r>
            <a:endParaRPr lang="en-US" dirty="0"/>
          </a:p>
        </p:txBody>
      </p:sp>
      <p:sp>
        <p:nvSpPr>
          <p:cNvPr id="23" name="TextBox 22"/>
          <p:cNvSpPr txBox="1"/>
          <p:nvPr/>
        </p:nvSpPr>
        <p:spPr>
          <a:xfrm>
            <a:off x="5334000" y="3244810"/>
            <a:ext cx="3810000" cy="1754326"/>
          </a:xfrm>
          <a:prstGeom prst="rect">
            <a:avLst/>
          </a:prstGeom>
          <a:solidFill>
            <a:schemeClr val="bg1">
              <a:lumMod val="85000"/>
            </a:schemeClr>
          </a:solidFill>
        </p:spPr>
        <p:txBody>
          <a:bodyPr wrap="square" rtlCol="0">
            <a:spAutoFit/>
          </a:bodyPr>
          <a:lstStyle/>
          <a:p>
            <a:r>
              <a:rPr lang="en-US" dirty="0" smtClean="0"/>
              <a:t>Sidekick service - </a:t>
            </a:r>
          </a:p>
          <a:p>
            <a:r>
              <a:rPr lang="en-US" dirty="0" smtClean="0"/>
              <a:t>while true; do </a:t>
            </a:r>
          </a:p>
          <a:p>
            <a:r>
              <a:rPr lang="en-US" dirty="0" smtClean="0"/>
              <a:t>     </a:t>
            </a:r>
            <a:r>
              <a:rPr lang="en-US" dirty="0" err="1" smtClean="0"/>
              <a:t>etcdctl</a:t>
            </a:r>
            <a:r>
              <a:rPr lang="en-US" dirty="0" smtClean="0"/>
              <a:t> set /services/app/app1     </a:t>
            </a:r>
          </a:p>
          <a:p>
            <a:r>
              <a:rPr lang="en-US" dirty="0"/>
              <a:t> </a:t>
            </a:r>
            <a:r>
              <a:rPr lang="en-US" dirty="0" smtClean="0"/>
              <a:t>    “{xxx}” –</a:t>
            </a:r>
            <a:r>
              <a:rPr lang="en-US" dirty="0" err="1" smtClean="0"/>
              <a:t>ttl</a:t>
            </a:r>
            <a:r>
              <a:rPr lang="en-US" dirty="0" smtClean="0"/>
              <a:t> 60; </a:t>
            </a:r>
            <a:endParaRPr lang="en-US" dirty="0"/>
          </a:p>
          <a:p>
            <a:r>
              <a:rPr lang="en-US" dirty="0" smtClean="0"/>
              <a:t>      sleep 45;</a:t>
            </a:r>
          </a:p>
          <a:p>
            <a:r>
              <a:rPr lang="en-US" dirty="0" smtClean="0"/>
              <a:t>done</a:t>
            </a:r>
          </a:p>
        </p:txBody>
      </p:sp>
    </p:spTree>
    <p:extLst>
      <p:ext uri="{BB962C8B-B14F-4D97-AF65-F5344CB8AC3E}">
        <p14:creationId xmlns:p14="http://schemas.microsoft.com/office/powerpoint/2010/main" val="2255848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152400"/>
            <a:ext cx="7315200" cy="7294305"/>
          </a:xfrm>
          <a:prstGeom prst="rect">
            <a:avLst/>
          </a:prstGeom>
          <a:noFill/>
        </p:spPr>
        <p:txBody>
          <a:bodyPr wrap="square" rtlCol="0">
            <a:spAutoFit/>
          </a:bodyPr>
          <a:lstStyle/>
          <a:p>
            <a:r>
              <a:rPr lang="en-US" b="1" dirty="0" smtClean="0"/>
              <a:t>Kubernetes  - Open source container management solution from google.</a:t>
            </a:r>
          </a:p>
          <a:p>
            <a:endParaRPr lang="en-US" b="1" dirty="0" smtClean="0"/>
          </a:p>
          <a:p>
            <a:r>
              <a:rPr lang="en-US" dirty="0" smtClean="0"/>
              <a:t>Google is handling more than 2 billions new containers a week</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smtClean="0"/>
          </a:p>
          <a:p>
            <a:endParaRPr lang="en-US" b="1" dirty="0"/>
          </a:p>
        </p:txBody>
      </p:sp>
      <p:pic>
        <p:nvPicPr>
          <p:cNvPr id="1026" name="Picture 2" descr="D:\OFS-Platform\Docs\OFS Platform\ContainerPlatform-OFS\kubernetes-l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145143"/>
            <a:ext cx="18478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158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4356" y="2967335"/>
            <a:ext cx="3415294"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Thank you.</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423249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4691" y="1553620"/>
            <a:ext cx="4114800" cy="3364468"/>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agnetic Disk 6"/>
          <p:cNvSpPr/>
          <p:nvPr/>
        </p:nvSpPr>
        <p:spPr>
          <a:xfrm>
            <a:off x="2403757" y="1828799"/>
            <a:ext cx="1558643" cy="14070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Layer </a:t>
            </a:r>
          </a:p>
          <a:p>
            <a:pPr algn="ctr"/>
            <a:r>
              <a:rPr lang="en-US" dirty="0" smtClean="0"/>
              <a:t>Build Machine</a:t>
            </a:r>
            <a:endParaRPr lang="en-US" dirty="0"/>
          </a:p>
        </p:txBody>
      </p:sp>
      <p:sp>
        <p:nvSpPr>
          <p:cNvPr id="8" name="Flowchart: Magnetic Disk 7"/>
          <p:cNvSpPr/>
          <p:nvPr/>
        </p:nvSpPr>
        <p:spPr>
          <a:xfrm>
            <a:off x="1155123" y="3515590"/>
            <a:ext cx="1842652" cy="99059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TIBCO</a:t>
            </a:r>
          </a:p>
          <a:p>
            <a:pPr algn="ctr"/>
            <a:r>
              <a:rPr lang="en-US" dirty="0" smtClean="0"/>
              <a:t>Build Machine</a:t>
            </a:r>
          </a:p>
          <a:p>
            <a:pPr algn="ctr"/>
            <a:endParaRPr lang="en-US" dirty="0"/>
          </a:p>
        </p:txBody>
      </p:sp>
      <p:sp>
        <p:nvSpPr>
          <p:cNvPr id="11" name="Flowchart: Magnetic Disk 10"/>
          <p:cNvSpPr/>
          <p:nvPr/>
        </p:nvSpPr>
        <p:spPr>
          <a:xfrm>
            <a:off x="273628" y="1828800"/>
            <a:ext cx="1572492" cy="140705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Sterling Installed </a:t>
            </a:r>
          </a:p>
          <a:p>
            <a:pPr algn="ctr"/>
            <a:r>
              <a:rPr lang="en-US" dirty="0" smtClean="0"/>
              <a:t>Build Machine</a:t>
            </a:r>
            <a:endParaRPr lang="en-US" dirty="0"/>
          </a:p>
        </p:txBody>
      </p:sp>
      <p:sp>
        <p:nvSpPr>
          <p:cNvPr id="13" name="TextBox 12"/>
          <p:cNvSpPr txBox="1"/>
          <p:nvPr/>
        </p:nvSpPr>
        <p:spPr>
          <a:xfrm>
            <a:off x="720698" y="6424090"/>
            <a:ext cx="3098227"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OFS Platform – DB Architecture</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4295" y="0"/>
            <a:ext cx="1637756" cy="958143"/>
          </a:xfrm>
          <a:prstGeom prst="rect">
            <a:avLst/>
          </a:prstGeom>
        </p:spPr>
      </p:pic>
      <p:sp>
        <p:nvSpPr>
          <p:cNvPr id="17" name="Flowchart: Direct Access Storage 16"/>
          <p:cNvSpPr/>
          <p:nvPr/>
        </p:nvSpPr>
        <p:spPr>
          <a:xfrm>
            <a:off x="6435436" y="265415"/>
            <a:ext cx="1733550" cy="65334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CI -System</a:t>
            </a:r>
            <a:endParaRPr lang="en-US" dirty="0"/>
          </a:p>
        </p:txBody>
      </p:sp>
      <p:sp>
        <p:nvSpPr>
          <p:cNvPr id="20" name="Right Arrow 19"/>
          <p:cNvSpPr/>
          <p:nvPr/>
        </p:nvSpPr>
        <p:spPr>
          <a:xfrm>
            <a:off x="5715000" y="290945"/>
            <a:ext cx="704850" cy="1881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5257800" y="685800"/>
            <a:ext cx="10668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a:off x="2403757" y="385008"/>
            <a:ext cx="1025243" cy="2326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1970808" y="501312"/>
            <a:ext cx="211283" cy="706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Flowchart: Magnetic Disk 2053"/>
          <p:cNvSpPr/>
          <p:nvPr/>
        </p:nvSpPr>
        <p:spPr>
          <a:xfrm>
            <a:off x="438151" y="5334000"/>
            <a:ext cx="1243446" cy="89375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a:t>
            </a:r>
            <a:r>
              <a:rPr lang="en-US" dirty="0" smtClean="0"/>
              <a:t> DB</a:t>
            </a:r>
            <a:endParaRPr lang="en-US" dirty="0"/>
          </a:p>
        </p:txBody>
      </p:sp>
      <p:sp>
        <p:nvSpPr>
          <p:cNvPr id="41" name="Flowchart: Magnetic Disk 40"/>
          <p:cNvSpPr/>
          <p:nvPr/>
        </p:nvSpPr>
        <p:spPr>
          <a:xfrm>
            <a:off x="2687504" y="5351387"/>
            <a:ext cx="1264504" cy="94917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Txn</a:t>
            </a:r>
            <a:r>
              <a:rPr lang="en-US" dirty="0" smtClean="0"/>
              <a:t> DB</a:t>
            </a:r>
          </a:p>
        </p:txBody>
      </p:sp>
      <p:sp>
        <p:nvSpPr>
          <p:cNvPr id="2059" name="TextBox 2058"/>
          <p:cNvSpPr txBox="1"/>
          <p:nvPr/>
        </p:nvSpPr>
        <p:spPr>
          <a:xfrm>
            <a:off x="273628" y="290945"/>
            <a:ext cx="1572492" cy="646331"/>
          </a:xfrm>
          <a:prstGeom prst="rect">
            <a:avLst/>
          </a:prstGeom>
          <a:noFill/>
        </p:spPr>
        <p:txBody>
          <a:bodyPr wrap="square" rtlCol="0">
            <a:spAutoFit/>
          </a:bodyPr>
          <a:lstStyle/>
          <a:p>
            <a:r>
              <a:rPr lang="en-US" b="1" dirty="0" smtClean="0"/>
              <a:t>OFS Platform Architecture </a:t>
            </a:r>
            <a:endParaRPr lang="en-US" b="1" dirty="0"/>
          </a:p>
        </p:txBody>
      </p:sp>
      <p:sp>
        <p:nvSpPr>
          <p:cNvPr id="47" name="TextBox 46"/>
          <p:cNvSpPr txBox="1"/>
          <p:nvPr/>
        </p:nvSpPr>
        <p:spPr>
          <a:xfrm>
            <a:off x="497303" y="1368864"/>
            <a:ext cx="328699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OFS Platform – Build Architecture</a:t>
            </a:r>
            <a:endParaRPr lang="en-US" dirty="0"/>
          </a:p>
        </p:txBody>
      </p:sp>
      <p:cxnSp>
        <p:nvCxnSpPr>
          <p:cNvPr id="2061" name="Straight Arrow Connector 2060"/>
          <p:cNvCxnSpPr/>
          <p:nvPr/>
        </p:nvCxnSpPr>
        <p:spPr>
          <a:xfrm flipH="1">
            <a:off x="1155123" y="4800600"/>
            <a:ext cx="292677"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p:nvPr/>
        </p:nvCxnSpPr>
        <p:spPr>
          <a:xfrm>
            <a:off x="2997775" y="4918088"/>
            <a:ext cx="185303" cy="33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053446" y="1392198"/>
            <a:ext cx="37814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980709" y="1384905"/>
            <a:ext cx="4083627"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OFS Platform – Environment Architecture</a:t>
            </a:r>
            <a:endParaRPr lang="en-US" dirty="0"/>
          </a:p>
        </p:txBody>
      </p:sp>
      <p:cxnSp>
        <p:nvCxnSpPr>
          <p:cNvPr id="2065" name="Straight Arrow Connector 2064"/>
          <p:cNvCxnSpPr/>
          <p:nvPr/>
        </p:nvCxnSpPr>
        <p:spPr>
          <a:xfrm flipV="1">
            <a:off x="3962400" y="2209800"/>
            <a:ext cx="1143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7" name="Straight Arrow Connector 2066"/>
          <p:cNvCxnSpPr/>
          <p:nvPr/>
        </p:nvCxnSpPr>
        <p:spPr>
          <a:xfrm flipV="1">
            <a:off x="2997775" y="2895600"/>
            <a:ext cx="2107625" cy="1115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1" name="Straight Arrow Connector 2070"/>
          <p:cNvCxnSpPr/>
          <p:nvPr/>
        </p:nvCxnSpPr>
        <p:spPr>
          <a:xfrm>
            <a:off x="1846120" y="2895600"/>
            <a:ext cx="3259280" cy="1115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53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364" y="207819"/>
            <a:ext cx="1407784" cy="1087582"/>
          </a:xfrm>
          <a:prstGeom prst="rect">
            <a:avLst/>
          </a:prstGeom>
        </p:spPr>
      </p:pic>
      <p:sp>
        <p:nvSpPr>
          <p:cNvPr id="2" name="TextBox 1"/>
          <p:cNvSpPr txBox="1"/>
          <p:nvPr/>
        </p:nvSpPr>
        <p:spPr>
          <a:xfrm>
            <a:off x="228600" y="381000"/>
            <a:ext cx="8094685" cy="3385542"/>
          </a:xfrm>
          <a:prstGeom prst="rect">
            <a:avLst/>
          </a:prstGeom>
          <a:noFill/>
        </p:spPr>
        <p:txBody>
          <a:bodyPr wrap="square" rtlCol="0">
            <a:spAutoFit/>
          </a:bodyPr>
          <a:lstStyle/>
          <a:p>
            <a:r>
              <a:rPr lang="en-US" sz="2400" b="1" dirty="0" smtClean="0"/>
              <a:t>Container - Docker</a:t>
            </a:r>
            <a:endParaRPr lang="en-US" sz="2400" b="1" dirty="0"/>
          </a:p>
          <a:p>
            <a:endParaRPr lang="en-US" sz="2400" dirty="0"/>
          </a:p>
          <a:p>
            <a:r>
              <a:rPr lang="en-US" sz="2400" dirty="0"/>
              <a:t>An open source container for distributed applications.</a:t>
            </a:r>
          </a:p>
          <a:p>
            <a:endParaRPr lang="en-US" sz="1600" dirty="0"/>
          </a:p>
          <a:p>
            <a:pPr marL="285750" indent="-285750">
              <a:buFont typeface="Wingdings" panose="05000000000000000000" pitchFamily="2" charset="2"/>
              <a:buChar char="§"/>
            </a:pPr>
            <a:r>
              <a:rPr lang="en-US" dirty="0"/>
              <a:t>Docker is a powerful tool that allows you to use Linux Containers in the most efficient </a:t>
            </a:r>
            <a:r>
              <a:rPr lang="en-US" dirty="0" smtClean="0"/>
              <a:t>way  to -</a:t>
            </a:r>
          </a:p>
          <a:p>
            <a:pPr marL="742950" lvl="1" indent="-285750">
              <a:buFont typeface="Wingdings"/>
              <a:buChar char="Ø"/>
            </a:pPr>
            <a:r>
              <a:rPr lang="en-US" dirty="0" smtClean="0"/>
              <a:t>Develop </a:t>
            </a:r>
            <a:r>
              <a:rPr lang="en-US" dirty="0"/>
              <a:t>an app with any language and tool </a:t>
            </a:r>
            <a:r>
              <a:rPr lang="en-US" dirty="0" smtClean="0"/>
              <a:t>chain.</a:t>
            </a:r>
            <a:endParaRPr lang="en-US" dirty="0"/>
          </a:p>
          <a:p>
            <a:pPr marL="742950" lvl="1" indent="-285750">
              <a:buFont typeface="Wingdings"/>
              <a:buChar char="Ø"/>
            </a:pPr>
            <a:r>
              <a:rPr lang="en-US" dirty="0"/>
              <a:t>Ship the dockerized app with dependency </a:t>
            </a:r>
            <a:r>
              <a:rPr lang="en-US" dirty="0" smtClean="0"/>
              <a:t>anywhere.</a:t>
            </a:r>
            <a:endParaRPr lang="en-US" dirty="0"/>
          </a:p>
          <a:p>
            <a:pPr marL="742950" lvl="1" indent="-285750">
              <a:buFont typeface="Wingdings"/>
              <a:buChar char="Ø"/>
            </a:pPr>
            <a:r>
              <a:rPr lang="en-US" dirty="0"/>
              <a:t>Scale and move between datacenters/physical machine/private cloud with zero downtime and more.</a:t>
            </a:r>
          </a:p>
          <a:p>
            <a:endParaRPr lang="en-US" dirty="0"/>
          </a:p>
        </p:txBody>
      </p:sp>
    </p:spTree>
    <p:extLst>
      <p:ext uri="{BB962C8B-B14F-4D97-AF65-F5344CB8AC3E}">
        <p14:creationId xmlns:p14="http://schemas.microsoft.com/office/powerpoint/2010/main" val="3936999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8839200" cy="9140964"/>
          </a:xfrm>
          <a:prstGeom prst="rect">
            <a:avLst/>
          </a:prstGeom>
          <a:noFill/>
        </p:spPr>
        <p:txBody>
          <a:bodyPr wrap="square" rtlCol="0">
            <a:spAutoFit/>
          </a:bodyPr>
          <a:lstStyle/>
          <a:p>
            <a:r>
              <a:rPr lang="en-US" sz="2400" b="1" dirty="0" smtClean="0"/>
              <a:t>Advantages of using docker containers - </a:t>
            </a:r>
          </a:p>
          <a:p>
            <a:endParaRPr lang="en-US" b="1" dirty="0" smtClean="0"/>
          </a:p>
          <a:p>
            <a:pPr marL="285750" indent="-285750">
              <a:buFont typeface="Wingdings"/>
              <a:buChar char="Ø"/>
            </a:pPr>
            <a:r>
              <a:rPr lang="en-US" sz="2000" b="1" dirty="0" smtClean="0"/>
              <a:t>Rapid application Development -</a:t>
            </a:r>
            <a:r>
              <a:rPr lang="en-US" sz="2000" dirty="0" smtClean="0"/>
              <a:t> We do not need a complete OS to run an application/service. </a:t>
            </a:r>
            <a:r>
              <a:rPr lang="en-US" sz="2000" dirty="0"/>
              <a:t>C</a:t>
            </a:r>
            <a:r>
              <a:rPr lang="en-US" sz="2000" dirty="0" smtClean="0"/>
              <a:t>ontainers </a:t>
            </a:r>
            <a:r>
              <a:rPr lang="en-US" sz="2000" dirty="0"/>
              <a:t>include the minimal runtime requirements of the application, reducing their size and allowing them to be deployed quickly</a:t>
            </a:r>
            <a:r>
              <a:rPr lang="en-US" sz="2000" dirty="0" smtClean="0"/>
              <a:t>.</a:t>
            </a:r>
          </a:p>
          <a:p>
            <a:pPr marL="285750" indent="-285750">
              <a:buFont typeface="Wingdings"/>
              <a:buChar char="Ø"/>
            </a:pPr>
            <a:r>
              <a:rPr lang="en-US" sz="2000" b="1" dirty="0" smtClean="0"/>
              <a:t>Portability -  </a:t>
            </a:r>
            <a:r>
              <a:rPr lang="en-US" sz="2000" dirty="0" smtClean="0"/>
              <a:t>The container can be run anywhere where docker is installed.</a:t>
            </a:r>
            <a:endParaRPr lang="en-US" sz="2000" b="1" dirty="0" smtClean="0"/>
          </a:p>
          <a:p>
            <a:pPr marL="285750" indent="-285750">
              <a:buFont typeface="Wingdings"/>
              <a:buChar char="Ø"/>
            </a:pPr>
            <a:r>
              <a:rPr lang="en-US" sz="2000" b="1" dirty="0" smtClean="0"/>
              <a:t>Multiple Services, Same machine - </a:t>
            </a:r>
            <a:r>
              <a:rPr lang="en-US" sz="2000" dirty="0" smtClean="0"/>
              <a:t>Run each service as a docker container. Multiple services with different configuration can be easily run on the same machine. </a:t>
            </a:r>
          </a:p>
          <a:p>
            <a:pPr marL="285750" indent="-285750">
              <a:buFont typeface="Wingdings"/>
              <a:buChar char="Ø"/>
            </a:pPr>
            <a:r>
              <a:rPr lang="en-US" sz="2000" b="1" dirty="0" smtClean="0"/>
              <a:t>Easy Service Scheduling - </a:t>
            </a:r>
            <a:r>
              <a:rPr lang="en-US" sz="2000" dirty="0" smtClean="0"/>
              <a:t>Docker containers would be scheduled to run on particular machines depending on the criteria on the service unit files.</a:t>
            </a:r>
          </a:p>
          <a:p>
            <a:pPr marL="285750" indent="-285750">
              <a:buFont typeface="Wingdings"/>
              <a:buChar char="Ø"/>
            </a:pPr>
            <a:r>
              <a:rPr lang="en-US" sz="2000" b="1" dirty="0" smtClean="0"/>
              <a:t>Easy Upgrades/Downgrades/Component reuse - </a:t>
            </a:r>
            <a:r>
              <a:rPr lang="en-US" sz="2000" dirty="0" smtClean="0"/>
              <a:t>Docker saves the delta between containers so upgrading or downgrading a container happens in seconds.</a:t>
            </a:r>
          </a:p>
          <a:p>
            <a:pPr marL="285750" indent="-285750">
              <a:buFont typeface="Wingdings"/>
              <a:buChar char="Ø"/>
            </a:pPr>
            <a:r>
              <a:rPr lang="en-US" sz="2000" b="1" dirty="0" smtClean="0"/>
              <a:t>Complete Isolation - </a:t>
            </a:r>
            <a:r>
              <a:rPr lang="en-US" sz="2000" dirty="0" smtClean="0"/>
              <a:t>You run two apps with completely different environments and configuration in two containers in a single machine. As if they are running on two different machine.</a:t>
            </a:r>
          </a:p>
          <a:p>
            <a:pPr marL="285750" indent="-285750">
              <a:buFont typeface="Wingdings"/>
              <a:buChar char="Ø"/>
            </a:pPr>
            <a:r>
              <a:rPr lang="en-US" sz="2000" b="1" dirty="0" smtClean="0"/>
              <a:t>Very lightweight -</a:t>
            </a:r>
            <a:r>
              <a:rPr lang="en-US" sz="2000" dirty="0" smtClean="0"/>
              <a:t> When compared to VMs </a:t>
            </a:r>
            <a:r>
              <a:rPr lang="en-US" sz="2000" dirty="0"/>
              <a:t> </a:t>
            </a:r>
            <a:r>
              <a:rPr lang="en-US" sz="2000" dirty="0" smtClean="0"/>
              <a:t>you are running application in the lightest OS with only the binaries you need to run the app/service.</a:t>
            </a:r>
          </a:p>
          <a:p>
            <a:pPr marL="285750" indent="-285750">
              <a:buFont typeface="Wingdings"/>
              <a:buChar char="Ø"/>
            </a:pPr>
            <a:r>
              <a:rPr lang="en-US" sz="2000" b="1" dirty="0" smtClean="0"/>
              <a:t>Scaling - </a:t>
            </a:r>
            <a:r>
              <a:rPr lang="en-US" sz="2000" dirty="0" smtClean="0"/>
              <a:t> The application can be easily scaled up and down depending on the load in seconds.</a:t>
            </a:r>
          </a:p>
          <a:p>
            <a:pPr marL="285750" indent="-285750">
              <a:buFont typeface="Wingdings"/>
              <a:buChar char="Ø"/>
            </a:pPr>
            <a:endParaRPr lang="en-US" sz="2000" b="1" dirty="0"/>
          </a:p>
          <a:p>
            <a:pPr marL="285750" indent="-285750">
              <a:buFont typeface="Wingdings"/>
              <a:buChar char="Ø"/>
            </a:pPr>
            <a:endParaRPr lang="en-US" sz="2000"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562" y="0"/>
            <a:ext cx="1214438" cy="938213"/>
          </a:xfrm>
          <a:prstGeom prst="rect">
            <a:avLst/>
          </a:prstGeom>
        </p:spPr>
      </p:pic>
    </p:spTree>
    <p:extLst>
      <p:ext uri="{BB962C8B-B14F-4D97-AF65-F5344CB8AC3E}">
        <p14:creationId xmlns:p14="http://schemas.microsoft.com/office/powerpoint/2010/main" val="1304574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152400"/>
            <a:ext cx="8861448" cy="461665"/>
          </a:xfrm>
          <a:prstGeom prst="rect">
            <a:avLst/>
          </a:prstGeom>
          <a:noFill/>
        </p:spPr>
        <p:txBody>
          <a:bodyPr wrap="square" rtlCol="0">
            <a:spAutoFit/>
          </a:bodyPr>
          <a:lstStyle/>
          <a:p>
            <a:r>
              <a:rPr lang="en-US" sz="2400" b="1" dirty="0" smtClean="0"/>
              <a:t>Long story short why docker ?</a:t>
            </a:r>
          </a:p>
        </p:txBody>
      </p:sp>
      <p:pic>
        <p:nvPicPr>
          <p:cNvPr id="1026" name="Picture 2" descr="D:\OFS-Platform\Docs\OFS Platform\ContainerPlatform-OFS\docker-why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723901"/>
            <a:ext cx="7239000" cy="5429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8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562" y="0"/>
            <a:ext cx="1214438" cy="938213"/>
          </a:xfrm>
          <a:prstGeom prst="rect">
            <a:avLst/>
          </a:prstGeom>
        </p:spPr>
      </p:pic>
      <p:sp>
        <p:nvSpPr>
          <p:cNvPr id="3" name="Rectangle 2"/>
          <p:cNvSpPr/>
          <p:nvPr/>
        </p:nvSpPr>
        <p:spPr>
          <a:xfrm>
            <a:off x="152399" y="152400"/>
            <a:ext cx="8973457" cy="3170099"/>
          </a:xfrm>
          <a:prstGeom prst="rect">
            <a:avLst/>
          </a:prstGeom>
        </p:spPr>
        <p:txBody>
          <a:bodyPr wrap="square">
            <a:spAutoFit/>
          </a:bodyPr>
          <a:lstStyle/>
          <a:p>
            <a:r>
              <a:rPr lang="en-US" sz="2400" b="1" dirty="0" smtClean="0"/>
              <a:t>Containerize OFS</a:t>
            </a:r>
          </a:p>
          <a:p>
            <a:endParaRPr lang="en-US" sz="1600" dirty="0" smtClean="0"/>
          </a:p>
          <a:p>
            <a:r>
              <a:rPr lang="en-US" sz="1600" dirty="0" smtClean="0"/>
              <a:t>[</a:t>
            </a:r>
            <a:r>
              <a:rPr lang="en-US" sz="1600" dirty="0"/>
              <a:t>root@ofsplatform01 ~]# docker images</a:t>
            </a:r>
          </a:p>
          <a:p>
            <a:r>
              <a:rPr lang="en-US" sz="1600" dirty="0"/>
              <a:t>REPOSITORY               </a:t>
            </a:r>
            <a:r>
              <a:rPr lang="en-US" sz="1600" dirty="0" smtClean="0"/>
              <a:t>		 </a:t>
            </a:r>
            <a:r>
              <a:rPr lang="en-US" sz="1600" dirty="0"/>
              <a:t>TAG                </a:t>
            </a:r>
            <a:r>
              <a:rPr lang="en-US" sz="1600" dirty="0" smtClean="0"/>
              <a:t>      IMAGE </a:t>
            </a:r>
            <a:r>
              <a:rPr lang="en-US" sz="1600" dirty="0"/>
              <a:t>ID            </a:t>
            </a:r>
            <a:r>
              <a:rPr lang="en-US" sz="1600" dirty="0" smtClean="0"/>
              <a:t>	CREATED             </a:t>
            </a:r>
            <a:r>
              <a:rPr lang="en-US" sz="1600" dirty="0"/>
              <a:t>VIRTUAL SIZE</a:t>
            </a:r>
          </a:p>
          <a:p>
            <a:r>
              <a:rPr lang="en-US" sz="1600" dirty="0"/>
              <a:t>T</a:t>
            </a:r>
            <a:r>
              <a:rPr lang="en-US" sz="1600" dirty="0" smtClean="0"/>
              <a:t>esco/</a:t>
            </a:r>
            <a:r>
              <a:rPr lang="en-US" sz="1600" dirty="0" err="1" smtClean="0"/>
              <a:t>env_sterling_app</a:t>
            </a:r>
            <a:r>
              <a:rPr lang="en-US" sz="1600" dirty="0" smtClean="0"/>
              <a:t>                 bld_ster2.2       c3e9e000438b       6 </a:t>
            </a:r>
            <a:r>
              <a:rPr lang="en-US" sz="1600" dirty="0"/>
              <a:t>days ago          </a:t>
            </a:r>
            <a:r>
              <a:rPr lang="en-US" sz="1600" dirty="0" smtClean="0"/>
              <a:t>  646.2 MB</a:t>
            </a:r>
          </a:p>
          <a:p>
            <a:r>
              <a:rPr lang="en-US" sz="1600" dirty="0" smtClean="0"/>
              <a:t>Tesco/</a:t>
            </a:r>
            <a:r>
              <a:rPr lang="en-US" sz="1600" dirty="0" err="1" smtClean="0"/>
              <a:t>env_sterling_int</a:t>
            </a:r>
            <a:r>
              <a:rPr lang="en-US" sz="1600" dirty="0" smtClean="0"/>
              <a:t>	bld_ster2.2       c3e9e000430b </a:t>
            </a:r>
            <a:r>
              <a:rPr lang="en-US" sz="1600" dirty="0"/>
              <a:t>	</a:t>
            </a:r>
            <a:r>
              <a:rPr lang="en-US" sz="1600" dirty="0" smtClean="0"/>
              <a:t> 6 </a:t>
            </a:r>
            <a:r>
              <a:rPr lang="en-US" sz="1600" dirty="0"/>
              <a:t>days ago           </a:t>
            </a:r>
            <a:r>
              <a:rPr lang="en-US" sz="1600" dirty="0" smtClean="0"/>
              <a:t> 536.2 MB</a:t>
            </a:r>
          </a:p>
          <a:p>
            <a:r>
              <a:rPr lang="en-US" sz="1600" dirty="0" smtClean="0"/>
              <a:t>Tesco/</a:t>
            </a:r>
            <a:r>
              <a:rPr lang="en-US" sz="1600" dirty="0" err="1" smtClean="0"/>
              <a:t>env_sterling_jms</a:t>
            </a:r>
            <a:r>
              <a:rPr lang="en-US" sz="1600" dirty="0"/>
              <a:t>	</a:t>
            </a:r>
            <a:r>
              <a:rPr lang="en-US" sz="1600" dirty="0" smtClean="0"/>
              <a:t>bld_ster2.2       c3e9e000431b       6 </a:t>
            </a:r>
            <a:r>
              <a:rPr lang="en-US" sz="1600" dirty="0"/>
              <a:t>days ago           </a:t>
            </a:r>
            <a:r>
              <a:rPr lang="en-US" sz="1600" dirty="0" smtClean="0"/>
              <a:t> 546.2 </a:t>
            </a:r>
            <a:r>
              <a:rPr lang="en-US" sz="1600" dirty="0"/>
              <a:t>MB</a:t>
            </a:r>
            <a:endParaRPr lang="en-US" sz="1600" dirty="0" smtClean="0"/>
          </a:p>
          <a:p>
            <a:r>
              <a:rPr lang="en-US" sz="1600" dirty="0" smtClean="0"/>
              <a:t>Tesco/</a:t>
            </a:r>
            <a:r>
              <a:rPr lang="en-US" sz="1600" dirty="0" err="1" smtClean="0"/>
              <a:t>env_api</a:t>
            </a:r>
            <a:r>
              <a:rPr lang="en-US" sz="1600" dirty="0"/>
              <a:t>	</a:t>
            </a:r>
            <a:r>
              <a:rPr lang="en-US" sz="1600" dirty="0" smtClean="0"/>
              <a:t>	bld_api2.0         c3e9e000432b      6 </a:t>
            </a:r>
            <a:r>
              <a:rPr lang="en-US" sz="1600" dirty="0"/>
              <a:t>days ago          </a:t>
            </a:r>
            <a:r>
              <a:rPr lang="en-US" sz="1600" dirty="0" smtClean="0"/>
              <a:t>  746.2 </a:t>
            </a:r>
            <a:r>
              <a:rPr lang="en-US" sz="1600" dirty="0"/>
              <a:t>MB</a:t>
            </a:r>
            <a:endParaRPr lang="en-US" sz="1600" dirty="0" smtClean="0"/>
          </a:p>
          <a:p>
            <a:r>
              <a:rPr lang="en-US" sz="1600" dirty="0" smtClean="0"/>
              <a:t>Tesco/</a:t>
            </a:r>
            <a:r>
              <a:rPr lang="en-US" sz="1600" dirty="0" err="1" smtClean="0"/>
              <a:t>env_tibco</a:t>
            </a:r>
            <a:r>
              <a:rPr lang="en-US" sz="1600" dirty="0" smtClean="0"/>
              <a:t>		bld_tibco1.2     c3e9e000433b      6 </a:t>
            </a:r>
            <a:r>
              <a:rPr lang="en-US" sz="1600" dirty="0"/>
              <a:t>days ago           </a:t>
            </a:r>
            <a:r>
              <a:rPr lang="en-US" sz="1600" dirty="0" smtClean="0"/>
              <a:t>  446.2 </a:t>
            </a:r>
            <a:r>
              <a:rPr lang="en-US" sz="1600" dirty="0"/>
              <a:t>MB</a:t>
            </a:r>
            <a:endParaRPr lang="en-US" sz="1600" dirty="0" smtClean="0"/>
          </a:p>
          <a:p>
            <a:r>
              <a:rPr lang="en-US" sz="1600" dirty="0" smtClean="0"/>
              <a:t>Tesco/</a:t>
            </a:r>
            <a:r>
              <a:rPr lang="en-US" sz="1600" dirty="0" err="1" smtClean="0"/>
              <a:t>build_sterling</a:t>
            </a:r>
            <a:r>
              <a:rPr lang="en-US" sz="1600" dirty="0" smtClean="0"/>
              <a:t>                        bld_ster2.2       c3e9e000232b      6 </a:t>
            </a:r>
            <a:r>
              <a:rPr lang="en-US" sz="1600" dirty="0"/>
              <a:t>days ago           </a:t>
            </a:r>
            <a:r>
              <a:rPr lang="en-US" sz="1600" dirty="0" smtClean="0"/>
              <a:t>  946.2 </a:t>
            </a:r>
            <a:r>
              <a:rPr lang="en-US" sz="1600" dirty="0"/>
              <a:t>MB</a:t>
            </a:r>
            <a:endParaRPr lang="en-US" sz="1600" dirty="0" smtClean="0"/>
          </a:p>
          <a:p>
            <a:r>
              <a:rPr lang="en-US" sz="1600" dirty="0" smtClean="0"/>
              <a:t>Tesco/</a:t>
            </a:r>
            <a:r>
              <a:rPr lang="en-US" sz="1600" dirty="0" err="1" smtClean="0"/>
              <a:t>build_api</a:t>
            </a:r>
            <a:r>
              <a:rPr lang="en-US" sz="1600" dirty="0" smtClean="0"/>
              <a:t>		bld_api2.0         c3e9e002232b      6 </a:t>
            </a:r>
            <a:r>
              <a:rPr lang="en-US" sz="1600" dirty="0"/>
              <a:t>days ago           </a:t>
            </a:r>
            <a:r>
              <a:rPr lang="en-US" sz="1600" dirty="0" smtClean="0"/>
              <a:t>  346.2 </a:t>
            </a:r>
            <a:r>
              <a:rPr lang="en-US" sz="1600" dirty="0"/>
              <a:t>MB</a:t>
            </a:r>
          </a:p>
          <a:p>
            <a:r>
              <a:rPr lang="en-US" sz="1600" dirty="0"/>
              <a:t>centos                    </a:t>
            </a:r>
            <a:r>
              <a:rPr lang="en-US" sz="1600" dirty="0" smtClean="0"/>
              <a:t>	                    centos7              34943832435d     8 </a:t>
            </a:r>
            <a:r>
              <a:rPr lang="en-US" sz="1600" dirty="0"/>
              <a:t>weeks ago        </a:t>
            </a:r>
            <a:r>
              <a:rPr lang="en-US" sz="1600" dirty="0" smtClean="0"/>
              <a:t>  224 </a:t>
            </a:r>
            <a:r>
              <a:rPr lang="en-US" sz="1600" dirty="0"/>
              <a:t>MB</a:t>
            </a:r>
          </a:p>
        </p:txBody>
      </p:sp>
      <p:sp>
        <p:nvSpPr>
          <p:cNvPr id="6" name="TextBox 5"/>
          <p:cNvSpPr txBox="1"/>
          <p:nvPr/>
        </p:nvSpPr>
        <p:spPr>
          <a:xfrm>
            <a:off x="304798" y="3492758"/>
            <a:ext cx="8018485" cy="3139321"/>
          </a:xfrm>
          <a:prstGeom prst="rect">
            <a:avLst/>
          </a:prstGeom>
          <a:noFill/>
        </p:spPr>
        <p:txBody>
          <a:bodyPr wrap="square" rtlCol="0">
            <a:spAutoFit/>
          </a:bodyPr>
          <a:lstStyle/>
          <a:p>
            <a:r>
              <a:rPr lang="en-US" dirty="0" smtClean="0"/>
              <a:t>We will run each service as a docker container. This service being a docker container can be deployed and run anywhere from cloud to physical hardware to your laptop.</a:t>
            </a:r>
          </a:p>
          <a:p>
            <a:r>
              <a:rPr lang="en-US" b="1" dirty="0" smtClean="0"/>
              <a:t>What do we solve by containerizing our application?</a:t>
            </a:r>
            <a:endParaRPr lang="en-US" dirty="0"/>
          </a:p>
          <a:p>
            <a:pPr marL="342900" indent="-342900">
              <a:buAutoNum type="arabicPeriod"/>
            </a:pPr>
            <a:r>
              <a:rPr lang="en-US" dirty="0" smtClean="0"/>
              <a:t>We decoupled our application from the environment it runs. </a:t>
            </a:r>
          </a:p>
          <a:p>
            <a:pPr marL="342900" indent="-342900">
              <a:buAutoNum type="arabicPeriod"/>
            </a:pPr>
            <a:r>
              <a:rPr lang="en-US" dirty="0" smtClean="0"/>
              <a:t>We can now upgrade/downgrade these running app containers easily in seconds.</a:t>
            </a:r>
          </a:p>
          <a:p>
            <a:pPr marL="342900" indent="-342900">
              <a:buAutoNum type="arabicPeriod"/>
            </a:pPr>
            <a:r>
              <a:rPr lang="en-US" dirty="0" smtClean="0"/>
              <a:t>We can now run multiple service in a single machine without worrying about maintaining the configuration for each service.</a:t>
            </a:r>
          </a:p>
          <a:p>
            <a:pPr marL="342900" indent="-342900">
              <a:buAutoNum type="arabicPeriod"/>
            </a:pPr>
            <a:r>
              <a:rPr lang="en-US" dirty="0" smtClean="0"/>
              <a:t>We broke down our complete application as individual services running in docker containers. We made our application scalable. </a:t>
            </a:r>
          </a:p>
          <a:p>
            <a:pPr marL="342900" indent="-342900">
              <a:buAutoNum type="arabicPeriod"/>
            </a:pPr>
            <a:r>
              <a:rPr lang="en-US" dirty="0" smtClean="0"/>
              <a:t>We can easily move between container platform solutions.</a:t>
            </a:r>
          </a:p>
        </p:txBody>
      </p:sp>
    </p:spTree>
    <p:extLst>
      <p:ext uri="{BB962C8B-B14F-4D97-AF65-F5344CB8AC3E}">
        <p14:creationId xmlns:p14="http://schemas.microsoft.com/office/powerpoint/2010/main" val="4228213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8839200" cy="2646878"/>
          </a:xfrm>
          <a:prstGeom prst="rect">
            <a:avLst/>
          </a:prstGeom>
          <a:noFill/>
        </p:spPr>
        <p:txBody>
          <a:bodyPr wrap="square" rtlCol="0">
            <a:spAutoFit/>
          </a:bodyPr>
          <a:lstStyle/>
          <a:p>
            <a:pPr marL="285750" indent="-285750">
              <a:buFont typeface="Wingdings"/>
              <a:buChar char="Ø"/>
            </a:pPr>
            <a:endParaRPr lang="en-US" sz="2000" b="1" dirty="0"/>
          </a:p>
          <a:p>
            <a:pPr marL="285750" indent="-285750">
              <a:buFont typeface="Wingdings"/>
              <a:buChar char="Ø"/>
            </a:pPr>
            <a:endParaRPr lang="en-US" sz="2000"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2" name="TextBox 1"/>
          <p:cNvSpPr txBox="1"/>
          <p:nvPr/>
        </p:nvSpPr>
        <p:spPr>
          <a:xfrm>
            <a:off x="420914" y="276792"/>
            <a:ext cx="8113486" cy="12557284"/>
          </a:xfrm>
          <a:prstGeom prst="rect">
            <a:avLst/>
          </a:prstGeom>
          <a:noFill/>
        </p:spPr>
        <p:txBody>
          <a:bodyPr wrap="square" rtlCol="0">
            <a:spAutoFit/>
          </a:bodyPr>
          <a:lstStyle/>
          <a:p>
            <a:r>
              <a:rPr lang="en-US" b="1" dirty="0" smtClean="0"/>
              <a:t>Container Platform</a:t>
            </a:r>
          </a:p>
          <a:p>
            <a:endParaRPr lang="en-US" u="sng" dirty="0"/>
          </a:p>
          <a:p>
            <a:r>
              <a:rPr lang="en-US" dirty="0" smtClean="0"/>
              <a:t>Containerizing the app was the first step. </a:t>
            </a:r>
          </a:p>
          <a:p>
            <a:r>
              <a:rPr lang="en-US" dirty="0" smtClean="0"/>
              <a:t>But to build a end to end container solution we need a platform which delivers the</a:t>
            </a:r>
            <a:r>
              <a:rPr lang="en-US" b="1" dirty="0" smtClean="0"/>
              <a:t> solution to the below problems –</a:t>
            </a:r>
            <a:r>
              <a:rPr lang="en-US" dirty="0" smtClean="0"/>
              <a:t> </a:t>
            </a:r>
          </a:p>
          <a:p>
            <a:pPr marL="342900" indent="-342900">
              <a:buFont typeface="+mj-lt"/>
              <a:buAutoNum type="arabicPeriod"/>
            </a:pPr>
            <a:r>
              <a:rPr lang="en-US" b="1" dirty="0" smtClean="0"/>
              <a:t>Service Discovery.</a:t>
            </a:r>
          </a:p>
          <a:p>
            <a:pPr marL="342900" indent="-342900">
              <a:buFont typeface="+mj-lt"/>
              <a:buAutoNum type="arabicPeriod"/>
            </a:pPr>
            <a:r>
              <a:rPr lang="en-US" b="1" dirty="0" smtClean="0"/>
              <a:t>Service Management</a:t>
            </a:r>
          </a:p>
          <a:p>
            <a:pPr marL="342900" indent="-342900">
              <a:buFont typeface="+mj-lt"/>
              <a:buAutoNum type="arabicPeriod"/>
            </a:pPr>
            <a:r>
              <a:rPr lang="en-US" b="1" dirty="0" smtClean="0"/>
              <a:t>Load Management and Scaling.</a:t>
            </a:r>
          </a:p>
          <a:p>
            <a:pPr marL="342900" indent="-342900">
              <a:buFont typeface="+mj-lt"/>
              <a:buAutoNum type="arabicPeriod"/>
            </a:pPr>
            <a:r>
              <a:rPr lang="en-US" dirty="0" smtClean="0"/>
              <a:t>Release Management. (How will application upgrades be handled?)</a:t>
            </a:r>
          </a:p>
          <a:p>
            <a:pPr marL="342900" indent="-342900">
              <a:buFont typeface="+mj-lt"/>
              <a:buAutoNum type="arabicPeriod"/>
            </a:pPr>
            <a:r>
              <a:rPr lang="en-US" dirty="0" smtClean="0"/>
              <a:t>Environment Management.</a:t>
            </a:r>
          </a:p>
          <a:p>
            <a:pPr marL="342900" indent="-342900">
              <a:buFont typeface="+mj-lt"/>
              <a:buAutoNum type="arabicPeriod"/>
            </a:pPr>
            <a:r>
              <a:rPr lang="en-US" dirty="0" smtClean="0"/>
              <a:t>OS Upgrade.</a:t>
            </a:r>
          </a:p>
          <a:p>
            <a:pPr marL="342900" indent="-342900">
              <a:buFont typeface="+mj-lt"/>
              <a:buAutoNum type="arabicPeriod"/>
            </a:pPr>
            <a:r>
              <a:rPr lang="en-US" dirty="0" smtClean="0"/>
              <a:t>Continuous Deployments.</a:t>
            </a:r>
          </a:p>
          <a:p>
            <a:endParaRPr lang="en-US" dirty="0" smtClean="0"/>
          </a:p>
          <a:p>
            <a:r>
              <a:rPr lang="en-US" dirty="0" smtClean="0"/>
              <a:t>Below are the most popular platforms which helps us solve the above problems: </a:t>
            </a:r>
          </a:p>
          <a:p>
            <a:pPr marL="285750" indent="-285750">
              <a:buFont typeface="Wingdings"/>
              <a:buChar char="Ø"/>
            </a:pPr>
            <a:r>
              <a:rPr lang="en-US" dirty="0" smtClean="0"/>
              <a:t>Project Atomic by Redhat.</a:t>
            </a:r>
          </a:p>
          <a:p>
            <a:pPr marL="285750" indent="-285750">
              <a:buFont typeface="Wingdings"/>
              <a:buChar char="Ø"/>
            </a:pPr>
            <a:r>
              <a:rPr lang="en-US" dirty="0" smtClean="0"/>
              <a:t>CoreOS by coreos.com.</a:t>
            </a:r>
          </a:p>
          <a:p>
            <a:pPr marL="285750" indent="-285750">
              <a:buFont typeface="Wingdings"/>
              <a:buChar char="Ø"/>
            </a:pPr>
            <a:r>
              <a:rPr lang="en-US" dirty="0" smtClean="0"/>
              <a:t>Kubernetes by Google.</a:t>
            </a:r>
          </a:p>
          <a:p>
            <a:pPr marL="285750" indent="-285750">
              <a:buFont typeface="Wingdings"/>
              <a:buChar char="Ø"/>
            </a:pPr>
            <a:r>
              <a:rPr lang="en-US" dirty="0" smtClean="0"/>
              <a:t>Mesos by Apache.</a:t>
            </a:r>
          </a:p>
          <a:p>
            <a:pPr marL="285750" indent="-285750">
              <a:buFont typeface="Wingdings"/>
              <a:buChar char="Ø"/>
            </a:pPr>
            <a:r>
              <a:rPr lang="en-US" dirty="0" smtClean="0"/>
              <a:t>Docker Platform by Docker.</a:t>
            </a:r>
          </a:p>
          <a:p>
            <a:pPr marL="285750" indent="-285750">
              <a:buFont typeface="Wingdings"/>
              <a:buChar char="Ø"/>
            </a:pPr>
            <a:r>
              <a:rPr lang="en-US" dirty="0" smtClean="0"/>
              <a:t>Openshift V3 by Redhat.</a:t>
            </a:r>
          </a:p>
          <a:p>
            <a:r>
              <a:rPr lang="en-US" dirty="0" smtClean="0"/>
              <a:t>We are going with CoreOS (as of now) to achieve the solution to the </a:t>
            </a:r>
          </a:p>
          <a:p>
            <a:r>
              <a:rPr lang="en-US" dirty="0" smtClean="0"/>
              <a:t>above problems. Each have their own + and -, we need to explore all to decide</a:t>
            </a:r>
          </a:p>
          <a:p>
            <a:r>
              <a:rPr lang="en-US" dirty="0" smtClean="0"/>
              <a:t>on something.</a:t>
            </a:r>
            <a:endParaRPr lang="en-US" dirty="0"/>
          </a:p>
          <a:p>
            <a:endParaRPr lang="en-US" u="sng" dirty="0" smtClean="0"/>
          </a:p>
          <a:p>
            <a:endParaRPr lang="en-US" u="sng" dirty="0"/>
          </a:p>
          <a:p>
            <a:r>
              <a:rPr lang="en-US" u="sng" dirty="0" smtClean="0"/>
              <a:t> </a:t>
            </a:r>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47757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28600"/>
            <a:ext cx="8839200" cy="3323987"/>
          </a:xfrm>
          <a:prstGeom prst="rect">
            <a:avLst/>
          </a:prstGeom>
          <a:noFill/>
        </p:spPr>
        <p:txBody>
          <a:bodyPr wrap="square" rtlCol="0">
            <a:spAutoFit/>
          </a:bodyPr>
          <a:lstStyle/>
          <a:p>
            <a:r>
              <a:rPr lang="en-US" sz="2400" b="1" dirty="0" smtClean="0"/>
              <a:t>CoreOS</a:t>
            </a:r>
            <a:endParaRPr lang="en-US" sz="2400" b="1" dirty="0"/>
          </a:p>
          <a:p>
            <a:endParaRPr lang="en-US" sz="2000" b="1" dirty="0"/>
          </a:p>
          <a:p>
            <a:endParaRPr lang="en-US" sz="2000" b="1" dirty="0" smtClean="0"/>
          </a:p>
          <a:p>
            <a:endParaRPr lang="en-US" sz="2000" b="1" dirty="0" smtClean="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20463"/>
            <a:ext cx="2743200" cy="21826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00" y="0"/>
            <a:ext cx="4762500" cy="29813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00" y="3857395"/>
            <a:ext cx="3429000" cy="2864534"/>
          </a:xfrm>
          <a:prstGeom prst="rect">
            <a:avLst/>
          </a:prstGeom>
        </p:spPr>
      </p:pic>
      <p:sp>
        <p:nvSpPr>
          <p:cNvPr id="10" name="TextBox 9"/>
          <p:cNvSpPr txBox="1"/>
          <p:nvPr/>
        </p:nvSpPr>
        <p:spPr>
          <a:xfrm>
            <a:off x="736600" y="3052020"/>
            <a:ext cx="2590800" cy="369332"/>
          </a:xfrm>
          <a:prstGeom prst="rect">
            <a:avLst/>
          </a:prstGeom>
          <a:noFill/>
        </p:spPr>
        <p:txBody>
          <a:bodyPr wrap="square" rtlCol="0">
            <a:spAutoFit/>
          </a:bodyPr>
          <a:lstStyle/>
          <a:p>
            <a:r>
              <a:rPr lang="en-US" b="1" dirty="0" smtClean="0"/>
              <a:t>CoreOS: Minimal OS</a:t>
            </a:r>
            <a:endParaRPr lang="en-US" b="1" dirty="0"/>
          </a:p>
        </p:txBody>
      </p:sp>
      <p:sp>
        <p:nvSpPr>
          <p:cNvPr id="11" name="TextBox 10"/>
          <p:cNvSpPr txBox="1"/>
          <p:nvPr/>
        </p:nvSpPr>
        <p:spPr>
          <a:xfrm>
            <a:off x="5410200" y="3052020"/>
            <a:ext cx="2514600" cy="369332"/>
          </a:xfrm>
          <a:prstGeom prst="rect">
            <a:avLst/>
          </a:prstGeom>
          <a:noFill/>
        </p:spPr>
        <p:txBody>
          <a:bodyPr wrap="square" rtlCol="0">
            <a:spAutoFit/>
          </a:bodyPr>
          <a:lstStyle/>
          <a:p>
            <a:r>
              <a:rPr lang="en-US" b="1" dirty="0" smtClean="0"/>
              <a:t>   Clustered by Default</a:t>
            </a:r>
            <a:endParaRPr lang="en-US" b="1" dirty="0"/>
          </a:p>
        </p:txBody>
      </p:sp>
      <p:sp>
        <p:nvSpPr>
          <p:cNvPr id="13" name="TextBox 12"/>
          <p:cNvSpPr txBox="1"/>
          <p:nvPr/>
        </p:nvSpPr>
        <p:spPr>
          <a:xfrm>
            <a:off x="2667000" y="3552587"/>
            <a:ext cx="2193635" cy="369332"/>
          </a:xfrm>
          <a:prstGeom prst="rect">
            <a:avLst/>
          </a:prstGeom>
          <a:noFill/>
        </p:spPr>
        <p:txBody>
          <a:bodyPr wrap="square" rtlCol="0">
            <a:spAutoFit/>
          </a:bodyPr>
          <a:lstStyle/>
          <a:p>
            <a:r>
              <a:rPr lang="en-US" b="1" dirty="0" smtClean="0"/>
              <a:t>   Painless OS Update</a:t>
            </a:r>
          </a:p>
        </p:txBody>
      </p:sp>
    </p:spTree>
    <p:extLst>
      <p:ext uri="{BB962C8B-B14F-4D97-AF65-F5344CB8AC3E}">
        <p14:creationId xmlns:p14="http://schemas.microsoft.com/office/powerpoint/2010/main" val="1369705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152400"/>
            <a:ext cx="8861448" cy="6186309"/>
          </a:xfrm>
          <a:prstGeom prst="rect">
            <a:avLst/>
          </a:prstGeom>
          <a:noFill/>
        </p:spPr>
        <p:txBody>
          <a:bodyPr wrap="square" rtlCol="0">
            <a:spAutoFit/>
          </a:bodyPr>
          <a:lstStyle/>
          <a:p>
            <a:r>
              <a:rPr lang="en-US" b="1" dirty="0" smtClean="0"/>
              <a:t>Service Discovery – Problem Statement and proposed solution.</a:t>
            </a:r>
          </a:p>
          <a:p>
            <a:endParaRPr lang="en-US" b="1" dirty="0"/>
          </a:p>
          <a:p>
            <a:r>
              <a:rPr lang="en-US" b="1" u="sng" dirty="0" smtClean="0"/>
              <a:t>Problem: </a:t>
            </a:r>
            <a:r>
              <a:rPr lang="en-US" dirty="0" smtClean="0"/>
              <a:t>To build a fault tolerant system which auto-scales we need a component that does dynamic service discovery and registration.</a:t>
            </a:r>
            <a:endParaRPr lang="en-US" b="1" u="sng" dirty="0" smtClean="0"/>
          </a:p>
          <a:p>
            <a:endParaRPr lang="en-US" dirty="0" smtClean="0"/>
          </a:p>
          <a:p>
            <a:r>
              <a:rPr lang="en-US" dirty="0" smtClean="0"/>
              <a:t>In our current system, we have services and the machines tied up to each other. But to build a scalable system we need them independent. Our platform should have the capability to run a service on any machine it finds fit for running that particular service. To build such a solution, we need a globally available configuration store.</a:t>
            </a:r>
          </a:p>
          <a:p>
            <a:endParaRPr lang="en-US" dirty="0" smtClean="0"/>
          </a:p>
          <a:p>
            <a:r>
              <a:rPr lang="en-US" dirty="0" smtClean="0"/>
              <a:t>The service discovery would help us in other operational and development aspects also – </a:t>
            </a:r>
          </a:p>
          <a:p>
            <a:endParaRPr lang="en-US" dirty="0" smtClean="0"/>
          </a:p>
          <a:p>
            <a:pPr marL="285750" indent="-285750">
              <a:buFont typeface="Wingdings"/>
              <a:buChar char="Ø"/>
            </a:pPr>
            <a:r>
              <a:rPr lang="en-US" dirty="0" smtClean="0"/>
              <a:t>Load Balancing - It will help us reconfigure the load balancer depending on the current state of services which it reads from the service-discovery component.</a:t>
            </a:r>
          </a:p>
          <a:p>
            <a:pPr marL="285750" indent="-285750">
              <a:buFont typeface="Wingdings"/>
              <a:buChar char="Ø"/>
            </a:pPr>
            <a:r>
              <a:rPr lang="en-US" dirty="0" smtClean="0"/>
              <a:t>Monitoring – It will make us setup a heartbeat mechanism for our services. When our service fail, this component pass on the information to the platform which would take actions to bring back the service up. (Fault tolerance)</a:t>
            </a:r>
          </a:p>
          <a:p>
            <a:pPr marL="285750" indent="-285750">
              <a:buFont typeface="Wingdings"/>
              <a:buChar char="Ø"/>
            </a:pPr>
            <a:r>
              <a:rPr lang="en-US" dirty="0" smtClean="0"/>
              <a:t>App Communication - This can also be used by applications written in different languages to talk to each other.</a:t>
            </a:r>
            <a:endParaRPr lang="en-US" b="1" dirty="0" smtClean="0"/>
          </a:p>
          <a:p>
            <a:endParaRPr lang="en-US" dirty="0" smtClean="0"/>
          </a:p>
          <a:p>
            <a:r>
              <a:rPr lang="en-US" dirty="0" smtClean="0"/>
              <a:t>Some consistent projects delivering this solution are Zookeeper, etcd, doozer…</a:t>
            </a:r>
            <a:endParaRPr lang="en-US" dirty="0"/>
          </a:p>
          <a:p>
            <a:endParaRPr lang="en-US" b="1" dirty="0"/>
          </a:p>
        </p:txBody>
      </p:sp>
    </p:spTree>
    <p:extLst>
      <p:ext uri="{BB962C8B-B14F-4D97-AF65-F5344CB8AC3E}">
        <p14:creationId xmlns:p14="http://schemas.microsoft.com/office/powerpoint/2010/main" val="326480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1595</TotalTime>
  <Words>1445</Words>
  <Application>Microsoft Office PowerPoint</Application>
  <PresentationFormat>On-screen Show (4:3)</PresentationFormat>
  <Paragraphs>324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Container Platform for OFS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Alok</dc:creator>
  <cp:lastModifiedBy>Singh, Alok</cp:lastModifiedBy>
  <cp:revision>234</cp:revision>
  <dcterms:created xsi:type="dcterms:W3CDTF">2014-12-31T05:17:15Z</dcterms:created>
  <dcterms:modified xsi:type="dcterms:W3CDTF">2015-10-09T07:50:39Z</dcterms:modified>
</cp:coreProperties>
</file>