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530" r:id="rId5"/>
    <p:sldId id="531" r:id="rId6"/>
    <p:sldId id="533" r:id="rId7"/>
    <p:sldId id="534" r:id="rId8"/>
    <p:sldId id="546" r:id="rId9"/>
    <p:sldId id="547" r:id="rId10"/>
    <p:sldId id="548" r:id="rId11"/>
    <p:sldId id="549" r:id="rId12"/>
    <p:sldId id="543" r:id="rId13"/>
    <p:sldId id="550" r:id="rId14"/>
    <p:sldId id="5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Algorithmic Trading</a:t>
            </a:r>
            <a:br>
              <a:rPr lang="en-US" dirty="0"/>
            </a:br>
            <a:r>
              <a:rPr lang="en-US" sz="1800" b="0" dirty="0"/>
              <a:t>AI for stock market</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Alok Kumar</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0" y="34183"/>
            <a:ext cx="4640366" cy="521293"/>
          </a:xfrm>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Appendix</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177097" y="839281"/>
            <a:ext cx="11667373" cy="4689848"/>
          </a:xfrm>
        </p:spPr>
        <p:txBody>
          <a:bodyPr/>
          <a:lstStyle/>
          <a:p>
            <a:pPr marL="285750" indent="-285750" algn="l">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cs typeface="Segoe UI Light" panose="020B0502040204020203" pitchFamily="34" charset="0"/>
              </a:rPr>
              <a:t>Cointegration is a statistical property of a collection of time series variables. The cointegration test is based on the logic that more than two-time series variables have similar deterministic trends that one can combine over time.</a:t>
            </a:r>
            <a:endParaRPr lang="en-US" dirty="0">
              <a:latin typeface="Verdana" panose="020B0604030504040204" pitchFamily="34" charset="0"/>
              <a:ea typeface="Verdana" panose="020B0604030504040204" pitchFamily="34" charset="0"/>
              <a:cs typeface="Segoe UI Light" panose="020B0502040204020203" pitchFamily="34" charset="0"/>
            </a:endParaRPr>
          </a:p>
          <a:p>
            <a:pPr marL="285750" indent="-285750" algn="l">
              <a:buFont typeface="Arial" panose="020B0604020202020204" pitchFamily="34" charset="0"/>
              <a:buChar char="•"/>
            </a:pPr>
            <a:r>
              <a:rPr lang="en-US" dirty="0">
                <a:latin typeface="Verdana" panose="020B0604030504040204" pitchFamily="34" charset="0"/>
                <a:ea typeface="Verdana" panose="020B0604030504040204" pitchFamily="34" charset="0"/>
                <a:cs typeface="Segoe UI Light" panose="020B0502040204020203" pitchFamily="34" charset="0"/>
              </a:rPr>
              <a:t>Ensemble Learning, a set of techniques that combine the predictions from multiple models(weak learners) to get better predictive performance. Its strategy is simply strength in unity, as efficient combinations of weak learners can generate more accurate and robust models. The three main classes of ensemble learning methods are:</a:t>
            </a:r>
          </a:p>
          <a:p>
            <a:pPr lvl="1" algn="l">
              <a:buFont typeface="Arial" panose="020B0604020202020204" pitchFamily="34" charset="0"/>
              <a:buChar char="•"/>
            </a:pPr>
            <a:r>
              <a:rPr lang="en-US" sz="1800" dirty="0">
                <a:latin typeface="Verdana" panose="020B0604030504040204" pitchFamily="34" charset="0"/>
                <a:ea typeface="Verdana" panose="020B0604030504040204" pitchFamily="34" charset="0"/>
                <a:cs typeface="Segoe UI Light" panose="020B0502040204020203" pitchFamily="34" charset="0"/>
              </a:rPr>
              <a:t>Bagging: This technique builds different models in parallel using random subsets of data and deterministically aggregates the predictions of all predictors.</a:t>
            </a:r>
          </a:p>
          <a:p>
            <a:pPr lvl="1" algn="l">
              <a:buFont typeface="Arial" panose="020B0604020202020204" pitchFamily="34" charset="0"/>
              <a:buChar char="•"/>
            </a:pPr>
            <a:r>
              <a:rPr lang="en-US" sz="1800" dirty="0">
                <a:latin typeface="Verdana" panose="020B0604030504040204" pitchFamily="34" charset="0"/>
                <a:ea typeface="Verdana" panose="020B0604030504040204" pitchFamily="34" charset="0"/>
                <a:cs typeface="Segoe UI Light" panose="020B0502040204020203" pitchFamily="34" charset="0"/>
              </a:rPr>
              <a:t>Boosting: This technique is iterative, sequential, and adaptive as each predictor fixes its predecessor’s error.</a:t>
            </a:r>
          </a:p>
          <a:p>
            <a:pPr lvl="1" algn="l">
              <a:buFont typeface="Arial" panose="020B0604020202020204" pitchFamily="34" charset="0"/>
              <a:buChar char="•"/>
            </a:pPr>
            <a:r>
              <a:rPr lang="en-US" sz="1800" dirty="0">
                <a:latin typeface="Verdana" panose="020B0604030504040204" pitchFamily="34" charset="0"/>
                <a:ea typeface="Verdana" panose="020B0604030504040204" pitchFamily="34" charset="0"/>
                <a:cs typeface="Segoe UI Light" panose="020B0502040204020203" pitchFamily="34" charset="0"/>
              </a:rPr>
              <a:t>Stacking: It is a meta-learning technique that involves combining predictions from multiple machine learning algorithms, like bagging and boosting.</a:t>
            </a:r>
          </a:p>
          <a:p>
            <a:pPr marL="285750" indent="-285750" algn="l">
              <a:buFont typeface="Arial" panose="020B0604020202020204" pitchFamily="34" charset="0"/>
              <a:buChar char="•"/>
            </a:pPr>
            <a:endParaRPr lang="en-US" dirty="0">
              <a:latin typeface="Verdana" panose="020B0604030504040204" pitchFamily="34" charset="0"/>
              <a:ea typeface="Verdana" panose="020B0604030504040204" pitchFamily="34" charset="0"/>
              <a:cs typeface="Segoe UI Light" panose="020B0502040204020203" pitchFamily="34"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6489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Alok Kumar</a:t>
            </a:r>
          </a:p>
          <a:p>
            <a:pPr algn="l"/>
            <a:r>
              <a:rPr lang="en-US" dirty="0">
                <a:latin typeface="Segoe UI Light" panose="020B0502040204020203" pitchFamily="34" charset="0"/>
                <a:cs typeface="Segoe UI Light" panose="020B0502040204020203" pitchFamily="34" charset="0"/>
              </a:rPr>
              <a:t>Github.com/</a:t>
            </a:r>
            <a:r>
              <a:rPr lang="en-US" dirty="0" err="1">
                <a:latin typeface="Segoe UI Light" panose="020B0502040204020203" pitchFamily="34" charset="0"/>
                <a:cs typeface="Segoe UI Light" panose="020B0502040204020203" pitchFamily="34" charset="0"/>
              </a:rPr>
              <a:t>alokApps</a:t>
            </a:r>
            <a:endParaRPr lang="en-US" dirty="0">
              <a:latin typeface="Segoe UI Light" panose="020B0502040204020203" pitchFamily="34" charset="0"/>
              <a:cs typeface="Segoe UI Light" panose="020B0502040204020203" pitchFamily="34" charset="0"/>
            </a:endParaRPr>
          </a:p>
          <a:p>
            <a:r>
              <a:rPr lang="en-US" dirty="0"/>
              <a:t>Connect.alokkumar@gmail.com</a:t>
            </a: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963624" y="0"/>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963624" y="1187352"/>
            <a:ext cx="8878824" cy="3282696"/>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Key Objective</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Algorithmic system components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Areas Of Focus</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Types of Algorithmic trading strategies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Machine learning algorithm to forecast stock price</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758070" y="0"/>
            <a:ext cx="7735824" cy="1069848"/>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646974" y="1198205"/>
            <a:ext cx="8343060" cy="3903633"/>
          </a:xfrm>
        </p:spPr>
        <p:txBody>
          <a:bodyPr/>
          <a:lstStyle/>
          <a:p>
            <a:pPr marL="171450" indent="-171450" algn="l">
              <a:buFont typeface="Arial" panose="020B0604020202020204" pitchFamily="34" charset="0"/>
              <a:buChar char="•"/>
            </a:pPr>
            <a:r>
              <a:rPr lang="en-US" b="0" i="0" u="none" strike="noStrike" baseline="0" dirty="0">
                <a:latin typeface="Verdana" panose="020B0604030504040204" pitchFamily="34" charset="0"/>
                <a:ea typeface="Verdana" panose="020B0604030504040204" pitchFamily="34" charset="0"/>
                <a:cs typeface="Calibri" panose="020F0502020204030204" pitchFamily="34" charset="0"/>
              </a:rPr>
              <a:t>Use of computer algorithms to execute trading strategies.</a:t>
            </a:r>
          </a:p>
          <a:p>
            <a:pPr algn="l"/>
            <a:r>
              <a:rPr lang="en-US" b="0" i="0" u="none" strike="noStrike" baseline="0" dirty="0">
                <a:latin typeface="Verdana" panose="020B0604030504040204" pitchFamily="34" charset="0"/>
                <a:ea typeface="Verdana" panose="020B0604030504040204" pitchFamily="34" charset="0"/>
                <a:cs typeface="Calibri" panose="020F0502020204030204" pitchFamily="34" charset="0"/>
              </a:rPr>
              <a:t>• Also known as black-box trading, algo-trading, or automated trading.</a:t>
            </a:r>
          </a:p>
          <a:p>
            <a:pPr algn="l"/>
            <a:r>
              <a:rPr lang="en-US" b="0" i="0" u="none" strike="noStrike" baseline="0" dirty="0">
                <a:latin typeface="Verdana" panose="020B0604030504040204" pitchFamily="34" charset="0"/>
                <a:ea typeface="Verdana" panose="020B0604030504040204" pitchFamily="34" charset="0"/>
                <a:cs typeface="Calibri" panose="020F0502020204030204" pitchFamily="34" charset="0"/>
              </a:rPr>
              <a:t>• Involves automating the process of buying or selling financial assets</a:t>
            </a:r>
          </a:p>
          <a:p>
            <a:pPr algn="l"/>
            <a:r>
              <a:rPr lang="en-IN" b="0" i="0" u="none" strike="noStrike" baseline="0" dirty="0">
                <a:latin typeface="Verdana" panose="020B0604030504040204" pitchFamily="34" charset="0"/>
                <a:ea typeface="Verdana" panose="020B0604030504040204" pitchFamily="34" charset="0"/>
                <a:cs typeface="Calibri" panose="020F0502020204030204" pitchFamily="34" charset="0"/>
              </a:rPr>
              <a:t>based on predefined rules.</a:t>
            </a:r>
          </a:p>
          <a:p>
            <a:pPr algn="l"/>
            <a:r>
              <a:rPr lang="en-US" b="0" i="0" u="none" strike="noStrike" baseline="0" dirty="0">
                <a:latin typeface="Verdana" panose="020B0604030504040204" pitchFamily="34" charset="0"/>
                <a:ea typeface="Verdana" panose="020B0604030504040204" pitchFamily="34" charset="0"/>
                <a:cs typeface="Calibri" panose="020F0502020204030204" pitchFamily="34" charset="0"/>
              </a:rPr>
              <a:t>• Algorithms are sets of rules that determine when and how to place</a:t>
            </a:r>
          </a:p>
          <a:p>
            <a:pPr algn="l"/>
            <a:r>
              <a:rPr lang="en-US" b="0" i="0" u="none" strike="noStrike" baseline="0" dirty="0">
                <a:latin typeface="Verdana" panose="020B0604030504040204" pitchFamily="34" charset="0"/>
                <a:ea typeface="Verdana" panose="020B0604030504040204" pitchFamily="34" charset="0"/>
                <a:cs typeface="Calibri" panose="020F0502020204030204" pitchFamily="34" charset="0"/>
              </a:rPr>
              <a:t>trades, with the goal of optimizing profits and reducing risks.</a:t>
            </a:r>
          </a:p>
          <a:p>
            <a:pPr algn="l"/>
            <a:r>
              <a:rPr lang="en-US" b="0" i="0" u="none" strike="noStrike" baseline="0" dirty="0">
                <a:latin typeface="Verdana" panose="020B0604030504040204" pitchFamily="34" charset="0"/>
                <a:ea typeface="Verdana" panose="020B0604030504040204" pitchFamily="34" charset="0"/>
                <a:cs typeface="Calibri" panose="020F0502020204030204" pitchFamily="34" charset="0"/>
              </a:rPr>
              <a:t>• Become popular in recent years due to its ability to process large</a:t>
            </a:r>
          </a:p>
          <a:p>
            <a:pPr algn="l"/>
            <a:r>
              <a:rPr lang="en-US" b="0" i="0" u="none" strike="noStrike" baseline="0" dirty="0">
                <a:latin typeface="Verdana" panose="020B0604030504040204" pitchFamily="34" charset="0"/>
                <a:ea typeface="Verdana" panose="020B0604030504040204" pitchFamily="34" charset="0"/>
                <a:cs typeface="Calibri" panose="020F0502020204030204" pitchFamily="34" charset="0"/>
              </a:rPr>
              <a:t>amounts of data and make trades at high speeds, allowing traders to</a:t>
            </a:r>
          </a:p>
          <a:p>
            <a:pPr algn="l"/>
            <a:r>
              <a:rPr lang="en-US" b="0" i="0" u="none" strike="noStrike" baseline="0" dirty="0">
                <a:latin typeface="Verdana" panose="020B0604030504040204" pitchFamily="34" charset="0"/>
                <a:ea typeface="Verdana" panose="020B0604030504040204" pitchFamily="34" charset="0"/>
                <a:cs typeface="Calibri" panose="020F0502020204030204" pitchFamily="34" charset="0"/>
              </a:rPr>
              <a:t>take advantage of market opportunities.</a:t>
            </a:r>
            <a:endParaRPr lang="en-US" dirty="0">
              <a:latin typeface="Verdana" panose="020B060403050404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857428" y="346447"/>
            <a:ext cx="9144000" cy="1069848"/>
          </a:xfrm>
        </p:spPr>
        <p:txBody>
          <a:bodyPr/>
          <a:lstStyle/>
          <a:p>
            <a:r>
              <a:rPr lang="en-US" sz="1800" b="0" i="0" u="none" strike="noStrike" baseline="0" dirty="0">
                <a:latin typeface="Verdana" panose="020B0604030504040204" pitchFamily="34" charset="0"/>
              </a:rPr>
              <a:t>Key Objectives of Algorithmic Trading</a:t>
            </a:r>
            <a:endParaRPr lang="en-US" dirty="0"/>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329725" y="1846916"/>
            <a:ext cx="7609176" cy="2323432"/>
          </a:xfrm>
        </p:spPr>
        <p:txBody>
          <a:bodyPr/>
          <a:lstStyle/>
          <a:p>
            <a:pPr algn="l"/>
            <a:r>
              <a:rPr lang="en-US" sz="1800" b="0" i="0" u="none" strike="noStrike" baseline="0" dirty="0">
                <a:latin typeface="ArialMT"/>
              </a:rPr>
              <a:t>• </a:t>
            </a:r>
            <a:r>
              <a:rPr lang="en-US" sz="1800" b="0" i="0" u="none" strike="noStrike" baseline="0" dirty="0">
                <a:latin typeface="Verdana" panose="020B0604030504040204" pitchFamily="34" charset="0"/>
              </a:rPr>
              <a:t>Increase trading efficiency and speed.</a:t>
            </a:r>
          </a:p>
          <a:p>
            <a:pPr algn="l"/>
            <a:r>
              <a:rPr lang="en-US" sz="1800" b="0" i="0" u="none" strike="noStrike" baseline="0" dirty="0">
                <a:latin typeface="ArialMT"/>
              </a:rPr>
              <a:t>• </a:t>
            </a:r>
            <a:r>
              <a:rPr lang="en-US" sz="1800" b="0" i="0" u="none" strike="noStrike" baseline="0" dirty="0">
                <a:latin typeface="Verdana" panose="020B0604030504040204" pitchFamily="34" charset="0"/>
              </a:rPr>
              <a:t>Minimize human bias and emotions in decision-making.</a:t>
            </a:r>
          </a:p>
          <a:p>
            <a:pPr algn="l"/>
            <a:r>
              <a:rPr lang="en-US" sz="1800" b="0" i="0" u="none" strike="noStrike" baseline="0" dirty="0">
                <a:latin typeface="ArialMT"/>
              </a:rPr>
              <a:t>• </a:t>
            </a:r>
            <a:r>
              <a:rPr lang="en-US" sz="1800" b="0" i="0" u="none" strike="noStrike" baseline="0" dirty="0">
                <a:latin typeface="Verdana" panose="020B0604030504040204" pitchFamily="34" charset="0"/>
              </a:rPr>
              <a:t>Implement complex trading strategies that are difficult for manual </a:t>
            </a:r>
            <a:r>
              <a:rPr lang="en-IN" sz="1800" b="0" i="0" u="none" strike="noStrike" baseline="0" dirty="0">
                <a:latin typeface="Verdana" panose="020B0604030504040204" pitchFamily="34" charset="0"/>
              </a:rPr>
              <a:t>traders to execute</a:t>
            </a:r>
            <a:endParaRPr lang="en-US" dirty="0"/>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2496647" y="769590"/>
            <a:ext cx="6560651" cy="969992"/>
          </a:xfrm>
        </p:spPr>
        <p:txBody>
          <a:bodyPr/>
          <a:lstStyle/>
          <a:p>
            <a:r>
              <a:rPr lang="en-US" dirty="0"/>
              <a:t>Key Components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a:xfrm>
            <a:off x="82655" y="2534815"/>
            <a:ext cx="1865477" cy="638371"/>
          </a:xfrm>
        </p:spPr>
        <p:txBody>
          <a:bodyPr/>
          <a:lstStyle/>
          <a:p>
            <a:r>
              <a:rPr lang="en-US" sz="1600" b="0" dirty="0">
                <a:latin typeface="Verdana" panose="020B0604030504040204" pitchFamily="34" charset="0"/>
              </a:rPr>
              <a:t>Data Feed and Market Data</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a:xfrm>
            <a:off x="93497" y="3408350"/>
            <a:ext cx="1854635" cy="1682978"/>
          </a:xfrm>
        </p:spPr>
        <p:txBody>
          <a:bodyPr/>
          <a:lstStyle/>
          <a:p>
            <a:pPr algn="l"/>
            <a:r>
              <a:rPr lang="en-IN" sz="1200" b="0" i="0" u="none" strike="noStrike" baseline="0" dirty="0">
                <a:latin typeface="Verdana" panose="020B0604030504040204" pitchFamily="34" charset="0"/>
              </a:rPr>
              <a:t>High-quality and low latency</a:t>
            </a:r>
          </a:p>
          <a:p>
            <a:pPr algn="l"/>
            <a:r>
              <a:rPr lang="en-US" sz="1200" b="0" i="0" u="none" strike="noStrike" baseline="0" dirty="0">
                <a:latin typeface="Verdana" panose="020B0604030504040204" pitchFamily="34" charset="0"/>
              </a:rPr>
              <a:t>data streams are essential for making informed</a:t>
            </a:r>
          </a:p>
          <a:p>
            <a:pPr algn="l"/>
            <a:r>
              <a:rPr lang="en-IN" sz="1200" b="0" i="0" u="none" strike="noStrike" baseline="0" dirty="0">
                <a:latin typeface="Verdana" panose="020B0604030504040204" pitchFamily="34" charset="0"/>
              </a:rPr>
              <a:t>trading decisions</a:t>
            </a:r>
            <a:endParaRPr lang="en-US" sz="1200"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a:xfrm>
            <a:off x="2273162" y="2543740"/>
            <a:ext cx="1760453" cy="638371"/>
          </a:xfrm>
        </p:spPr>
        <p:txBody>
          <a:bodyPr/>
          <a:lstStyle/>
          <a:p>
            <a:r>
              <a:rPr lang="en-IN" sz="1800" b="0" dirty="0">
                <a:latin typeface="Verdana" panose="020B0604030504040204" pitchFamily="34" charset="0"/>
              </a:rPr>
              <a:t>Strategy Development</a:t>
            </a:r>
            <a:endParaRPr lang="en-US" sz="1800" b="0" dirty="0">
              <a:latin typeface="Verdana" panose="020B0604030504040204" pitchFamily="34" charset="0"/>
            </a:endParaRP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a:xfrm>
            <a:off x="2282307" y="3408350"/>
            <a:ext cx="1751308" cy="1682978"/>
          </a:xfrm>
        </p:spPr>
        <p:txBody>
          <a:bodyPr/>
          <a:lstStyle/>
          <a:p>
            <a:pPr algn="l"/>
            <a:r>
              <a:rPr lang="en-IN" sz="1200" b="0" i="0" u="none" strike="noStrike" baseline="0" dirty="0">
                <a:latin typeface="Verdana" panose="020B0604030504040204" pitchFamily="34" charset="0"/>
              </a:rPr>
              <a:t>Creating and fine-tuning</a:t>
            </a:r>
          </a:p>
          <a:p>
            <a:pPr algn="l"/>
            <a:r>
              <a:rPr lang="en-US" sz="1200" b="0" i="0" u="none" strike="noStrike" baseline="0" dirty="0">
                <a:latin typeface="Verdana" panose="020B0604030504040204" pitchFamily="34" charset="0"/>
              </a:rPr>
              <a:t>algorithms that align with your trading objectives</a:t>
            </a:r>
            <a:endParaRPr lang="en-US" sz="1200"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a:xfrm>
            <a:off x="4313936" y="2585271"/>
            <a:ext cx="1554016" cy="638371"/>
          </a:xfrm>
        </p:spPr>
        <p:txBody>
          <a:bodyPr/>
          <a:lstStyle/>
          <a:p>
            <a:r>
              <a:rPr lang="en-IN" sz="1800" b="0" i="0" u="none" strike="noStrike" baseline="0" dirty="0">
                <a:latin typeface="Verdana" panose="020B0604030504040204" pitchFamily="34" charset="0"/>
              </a:rPr>
              <a:t>Execution Platforms</a:t>
            </a:r>
            <a:endParaRPr lang="en-US" dirty="0"/>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a:xfrm>
            <a:off x="4298316" y="3429000"/>
            <a:ext cx="1588502" cy="1682978"/>
          </a:xfrm>
        </p:spPr>
        <p:txBody>
          <a:bodyPr/>
          <a:lstStyle/>
          <a:p>
            <a:pPr algn="l"/>
            <a:r>
              <a:rPr lang="en-US" sz="1000" b="0" i="0" u="none" strike="noStrike" baseline="0" dirty="0">
                <a:latin typeface="Verdana" panose="020B0604030504040204" pitchFamily="34" charset="0"/>
              </a:rPr>
              <a:t>Efficiently sending orders to the</a:t>
            </a:r>
          </a:p>
          <a:p>
            <a:pPr algn="l"/>
            <a:r>
              <a:rPr lang="en-US" sz="1000" b="0" i="0" u="none" strike="noStrike" baseline="0" dirty="0">
                <a:latin typeface="Verdana" panose="020B0604030504040204" pitchFamily="34" charset="0"/>
              </a:rPr>
              <a:t>market through trading platforms and brokers</a:t>
            </a:r>
            <a:endParaRPr lang="en-US" sz="1000"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a:xfrm>
            <a:off x="6307570" y="2596724"/>
            <a:ext cx="1554016" cy="638371"/>
          </a:xfrm>
        </p:spPr>
        <p:txBody>
          <a:bodyPr/>
          <a:lstStyle/>
          <a:p>
            <a:r>
              <a:rPr lang="en-IN" sz="1800" b="0" i="0" u="none" strike="noStrike" baseline="0" dirty="0">
                <a:latin typeface="Verdana" panose="020B0604030504040204" pitchFamily="34" charset="0"/>
              </a:rPr>
              <a:t>Trading Algorithms</a:t>
            </a:r>
            <a:endParaRPr lang="en-US" dirty="0"/>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a:xfrm>
            <a:off x="6314326" y="3408350"/>
            <a:ext cx="1547260" cy="1682978"/>
          </a:xfrm>
        </p:spPr>
        <p:txBody>
          <a:bodyPr/>
          <a:lstStyle/>
          <a:p>
            <a:r>
              <a:rPr lang="en-US" dirty="0"/>
              <a:t>Statistical and AI based algorithms</a:t>
            </a:r>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a:xfrm>
            <a:off x="8195759" y="3429000"/>
            <a:ext cx="1723078" cy="1682978"/>
          </a:xfrm>
        </p:spPr>
        <p:txBody>
          <a:bodyPr/>
          <a:lstStyle/>
          <a:p>
            <a:pPr algn="l"/>
            <a:r>
              <a:rPr lang="en-IN" sz="1200" b="0" i="0" u="none" strike="noStrike" baseline="0" dirty="0">
                <a:latin typeface="Verdana" panose="020B0604030504040204" pitchFamily="34" charset="0"/>
              </a:rPr>
              <a:t>Implementing controls to limit</a:t>
            </a:r>
          </a:p>
          <a:p>
            <a:pPr algn="l"/>
            <a:r>
              <a:rPr lang="en-US" sz="1200" b="0" i="0" u="none" strike="noStrike" baseline="0" dirty="0">
                <a:latin typeface="Verdana" panose="020B0604030504040204" pitchFamily="34" charset="0"/>
              </a:rPr>
              <a:t>exposure and manage potential losses.</a:t>
            </a:r>
            <a:endParaRPr lang="en-US" sz="1200" dirty="0"/>
          </a:p>
        </p:txBody>
      </p:sp>
      <p:sp>
        <p:nvSpPr>
          <p:cNvPr id="3" name="Text Placeholder 80">
            <a:extLst>
              <a:ext uri="{FF2B5EF4-FFF2-40B4-BE49-F238E27FC236}">
                <a16:creationId xmlns:a16="http://schemas.microsoft.com/office/drawing/2014/main" id="{902F752C-05BB-92D6-4E19-B21DC9A4A3A3}"/>
              </a:ext>
            </a:extLst>
          </p:cNvPr>
          <p:cNvSpPr txBox="1">
            <a:spLocks/>
          </p:cNvSpPr>
          <p:nvPr/>
        </p:nvSpPr>
        <p:spPr>
          <a:xfrm>
            <a:off x="10277030" y="2588177"/>
            <a:ext cx="1774695" cy="637175"/>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2400" b="1" kern="1200" spc="0" baseline="0">
                <a:solidFill>
                  <a:schemeClr val="tx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b="0" i="0" u="none" strike="noStrike" baseline="0" dirty="0">
                <a:latin typeface="Verdana" panose="020B0604030504040204" pitchFamily="34" charset="0"/>
              </a:rPr>
              <a:t>Performance Monitoring and Reporting</a:t>
            </a:r>
            <a:endParaRPr lang="en-US" sz="1200" dirty="0"/>
          </a:p>
        </p:txBody>
      </p:sp>
      <p:sp>
        <p:nvSpPr>
          <p:cNvPr id="12" name="Text Placeholder 1">
            <a:extLst>
              <a:ext uri="{FF2B5EF4-FFF2-40B4-BE49-F238E27FC236}">
                <a16:creationId xmlns:a16="http://schemas.microsoft.com/office/drawing/2014/main" id="{A6EF5272-F447-945E-2A2A-FE04191CCD5B}"/>
              </a:ext>
            </a:extLst>
          </p:cNvPr>
          <p:cNvSpPr txBox="1">
            <a:spLocks/>
          </p:cNvSpPr>
          <p:nvPr/>
        </p:nvSpPr>
        <p:spPr>
          <a:xfrm>
            <a:off x="10346345" y="3429000"/>
            <a:ext cx="1547260" cy="1682978"/>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vert="horz" wrap="square" lIns="256032" tIns="201168" rIns="274320" bIns="45720" rtlCol="0" anchor="t">
            <a:noAutofit/>
          </a:bodyPr>
          <a:lstStyle>
            <a:lvl1pPr marL="0" indent="0" algn="l" defTabSz="914400" rtl="0" eaLnBrk="1" latinLnBrk="0" hangingPunct="1">
              <a:lnSpc>
                <a:spcPct val="100000"/>
              </a:lnSpc>
              <a:spcBef>
                <a:spcPts val="0"/>
              </a:spcBef>
              <a:buClr>
                <a:schemeClr val="accent6"/>
              </a:buClr>
              <a:buFont typeface="Courier New" panose="02070309020205020404" pitchFamily="49" charset="0"/>
              <a:buNone/>
              <a:defRPr sz="1400" kern="1200" spc="0" baseline="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Dashboard or log analyzer</a:t>
            </a:r>
          </a:p>
          <a:p>
            <a:endParaRPr lang="en-US" dirty="0"/>
          </a:p>
        </p:txBody>
      </p:sp>
      <p:sp>
        <p:nvSpPr>
          <p:cNvPr id="14" name="Text Placeholder 9">
            <a:extLst>
              <a:ext uri="{FF2B5EF4-FFF2-40B4-BE49-F238E27FC236}">
                <a16:creationId xmlns:a16="http://schemas.microsoft.com/office/drawing/2014/main" id="{DD344070-99AE-DD2B-56ED-6DF91E42CA87}"/>
              </a:ext>
            </a:extLst>
          </p:cNvPr>
          <p:cNvSpPr txBox="1">
            <a:spLocks/>
          </p:cNvSpPr>
          <p:nvPr/>
        </p:nvSpPr>
        <p:spPr>
          <a:xfrm>
            <a:off x="8144142" y="2596725"/>
            <a:ext cx="1774695" cy="638371"/>
          </a:xfrm>
          <a:prstGeom prst="rect">
            <a:avLst/>
          </a:prstGeom>
          <a:solidFill>
            <a:schemeClr val="accent2"/>
          </a:solidFill>
          <a:ln w="12700">
            <a:solidFill>
              <a:schemeClr val="accent2"/>
            </a:solidFill>
          </a:ln>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2400" b="1" kern="1200" spc="0" baseline="0">
                <a:solidFill>
                  <a:schemeClr val="tx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500" b="0" i="0" u="none" strike="noStrike" baseline="0" dirty="0">
                <a:latin typeface="Verdana" panose="020B0604030504040204" pitchFamily="34" charset="0"/>
              </a:rPr>
              <a:t>Risk Management Tools</a:t>
            </a:r>
            <a:endParaRPr lang="en-US" sz="1500" dirty="0"/>
          </a:p>
        </p:txBody>
      </p:sp>
    </p:spTree>
    <p:extLst>
      <p:ext uri="{BB962C8B-B14F-4D97-AF65-F5344CB8AC3E}">
        <p14:creationId xmlns:p14="http://schemas.microsoft.com/office/powerpoint/2010/main" val="143013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857428" y="346447"/>
            <a:ext cx="9144000" cy="1069848"/>
          </a:xfrm>
        </p:spPr>
        <p:txBody>
          <a:bodyPr/>
          <a:lstStyle/>
          <a:p>
            <a:r>
              <a:rPr lang="en-IN" sz="1800" b="1" i="0" u="none" strike="noStrike" baseline="0" dirty="0">
                <a:latin typeface="Arial" panose="020B0604020202020204" pitchFamily="34" charset="0"/>
              </a:rPr>
              <a:t>Advantages of Algorithmic Trading</a:t>
            </a:r>
            <a:endParaRPr lang="en-US" dirty="0"/>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615298" y="1846915"/>
            <a:ext cx="10673696" cy="5357189"/>
          </a:xfrm>
        </p:spPr>
        <p:txBody>
          <a:bodyPr/>
          <a:lstStyle/>
          <a:p>
            <a:pPr algn="l"/>
            <a:r>
              <a:rPr lang="en-US" sz="1800" b="0" i="0" u="none" strike="noStrike" baseline="0" dirty="0">
                <a:latin typeface="ArialMT"/>
              </a:rPr>
              <a:t>• </a:t>
            </a:r>
            <a:r>
              <a:rPr lang="en-US" sz="1800" b="0" i="0" u="none" strike="noStrike" baseline="0" dirty="0">
                <a:latin typeface="Verdana" panose="020B0604030504040204" pitchFamily="34" charset="0"/>
              </a:rPr>
              <a:t>Speed: Algorithms can execute trades in microseconds, taking advantage of small price movements.</a:t>
            </a:r>
          </a:p>
          <a:p>
            <a:pPr algn="l"/>
            <a:r>
              <a:rPr lang="en-US" sz="1800" b="0" i="0" u="none" strike="noStrike" baseline="0" dirty="0">
                <a:latin typeface="ArialMT"/>
              </a:rPr>
              <a:t>• </a:t>
            </a:r>
            <a:r>
              <a:rPr lang="en-US" sz="1800" b="0" i="0" u="none" strike="noStrike" baseline="0" dirty="0">
                <a:latin typeface="Verdana" panose="020B0604030504040204" pitchFamily="34" charset="0"/>
              </a:rPr>
              <a:t>Accuracy: Algorithms execute trades precisely according to </a:t>
            </a:r>
            <a:r>
              <a:rPr lang="en-IN" sz="1800" b="0" i="0" u="none" strike="noStrike" baseline="0" dirty="0">
                <a:latin typeface="Verdana" panose="020B0604030504040204" pitchFamily="34" charset="0"/>
              </a:rPr>
              <a:t>predefined rules.</a:t>
            </a:r>
          </a:p>
          <a:p>
            <a:pPr algn="l"/>
            <a:r>
              <a:rPr lang="en-US" sz="1800" b="0" i="0" u="none" strike="noStrike" baseline="0" dirty="0">
                <a:latin typeface="ArialMT"/>
              </a:rPr>
              <a:t>• </a:t>
            </a:r>
            <a:r>
              <a:rPr lang="en-US" sz="1800" b="0" i="0" u="none" strike="noStrike" baseline="0" dirty="0" err="1">
                <a:latin typeface="Verdana" panose="020B0604030504040204" pitchFamily="34" charset="0"/>
              </a:rPr>
              <a:t>Backtesting</a:t>
            </a:r>
            <a:r>
              <a:rPr lang="en-US" sz="1800" b="0" i="0" u="none" strike="noStrike" baseline="0" dirty="0">
                <a:latin typeface="Verdana" panose="020B0604030504040204" pitchFamily="34" charset="0"/>
              </a:rPr>
              <a:t>: Strategies can be tested on historical data to </a:t>
            </a:r>
            <a:r>
              <a:rPr lang="en-IN" sz="1800" b="0" i="0" u="none" strike="noStrike" baseline="0" dirty="0">
                <a:latin typeface="Verdana" panose="020B0604030504040204" pitchFamily="34" charset="0"/>
              </a:rPr>
              <a:t>evaluate performance.</a:t>
            </a:r>
          </a:p>
          <a:p>
            <a:pPr algn="l"/>
            <a:r>
              <a:rPr lang="en-IN" sz="1800" b="0" i="0" u="none" strike="noStrike" baseline="0" dirty="0">
                <a:latin typeface="ArialMT"/>
              </a:rPr>
              <a:t>• </a:t>
            </a:r>
            <a:r>
              <a:rPr lang="en-IN" sz="1800" b="0" i="0" u="none" strike="noStrike" baseline="0" dirty="0">
                <a:latin typeface="Verdana" panose="020B0604030504040204" pitchFamily="34" charset="0"/>
              </a:rPr>
              <a:t>Diversification: Algorithms can manage multiple assets and strategies simultaneously.</a:t>
            </a:r>
          </a:p>
          <a:p>
            <a:pPr algn="l"/>
            <a:r>
              <a:rPr lang="en-US" sz="1800" b="0" i="0" u="none" strike="noStrike" baseline="0" dirty="0">
                <a:latin typeface="ArialMT"/>
              </a:rPr>
              <a:t>• </a:t>
            </a:r>
            <a:r>
              <a:rPr lang="en-US" sz="1800" b="0" i="0" u="none" strike="noStrike" baseline="0" dirty="0">
                <a:latin typeface="Verdana" panose="020B0604030504040204" pitchFamily="34" charset="0"/>
              </a:rPr>
              <a:t>Risk Management: Stop-loss and other risk control </a:t>
            </a:r>
            <a:r>
              <a:rPr lang="en-IN" sz="1800" b="0" i="0" u="none" strike="noStrike" baseline="0" dirty="0">
                <a:latin typeface="Verdana" panose="020B0604030504040204" pitchFamily="34" charset="0"/>
              </a:rPr>
              <a:t>mechanisms can be programmed.</a:t>
            </a:r>
          </a:p>
          <a:p>
            <a:pPr algn="l"/>
            <a:r>
              <a:rPr lang="en-US" sz="1800" b="0" i="0" u="none" strike="noStrike" baseline="0" dirty="0">
                <a:latin typeface="ArialMT"/>
              </a:rPr>
              <a:t>• </a:t>
            </a:r>
            <a:r>
              <a:rPr lang="en-US" sz="1800" b="0" i="0" u="none" strike="noStrike" baseline="0" dirty="0">
                <a:latin typeface="Verdana" panose="020B0604030504040204" pitchFamily="34" charset="0"/>
              </a:rPr>
              <a:t>24/7 Trading: Operates continuously, even when the trader is </a:t>
            </a:r>
            <a:r>
              <a:rPr lang="en-IN" sz="1800" b="0" i="0" u="none" strike="noStrike" baseline="0" dirty="0">
                <a:latin typeface="Verdana" panose="020B0604030504040204" pitchFamily="34" charset="0"/>
              </a:rPr>
              <a:t>away.</a:t>
            </a:r>
            <a:endParaRPr lang="en-US" dirty="0"/>
          </a:p>
        </p:txBody>
      </p:sp>
    </p:spTree>
    <p:extLst>
      <p:ext uri="{BB962C8B-B14F-4D97-AF65-F5344CB8AC3E}">
        <p14:creationId xmlns:p14="http://schemas.microsoft.com/office/powerpoint/2010/main" val="274470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814699" y="0"/>
            <a:ext cx="9144000" cy="1069848"/>
          </a:xfrm>
        </p:spPr>
        <p:txBody>
          <a:bodyPr/>
          <a:lstStyle/>
          <a:p>
            <a:r>
              <a:rPr lang="en-US" sz="1800" b="1" i="0" u="none" strike="noStrike" baseline="0" dirty="0">
                <a:latin typeface="Arial" panose="020B0604020202020204" pitchFamily="34" charset="0"/>
              </a:rPr>
              <a:t>Types of Algorithmic Trading Strategies</a:t>
            </a:r>
            <a:endParaRPr lang="en-US" dirty="0"/>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637514" y="1624725"/>
            <a:ext cx="9984907" cy="4382968"/>
          </a:xfrm>
        </p:spPr>
        <p:txBody>
          <a:bodyPr/>
          <a:lstStyle/>
          <a:p>
            <a:pPr algn="l"/>
            <a:r>
              <a:rPr lang="en-US" sz="1800" b="0" i="0" u="none" strike="noStrike" baseline="0" dirty="0">
                <a:latin typeface="ArialMT"/>
              </a:rPr>
              <a:t>• </a:t>
            </a:r>
            <a:r>
              <a:rPr lang="en-US" sz="1800" b="0" i="0" u="none" strike="noStrike" baseline="0" dirty="0">
                <a:latin typeface="Verdana" panose="020B0604030504040204" pitchFamily="34" charset="0"/>
              </a:rPr>
              <a:t>Arbitrage: Exploiting price differences between different </a:t>
            </a:r>
            <a:r>
              <a:rPr lang="en-IN" sz="1800" b="0" i="0" u="none" strike="noStrike" baseline="0" dirty="0">
                <a:latin typeface="Verdana" panose="020B0604030504040204" pitchFamily="34" charset="0"/>
              </a:rPr>
              <a:t>markets or assets</a:t>
            </a:r>
          </a:p>
          <a:p>
            <a:pPr marL="285750" indent="-285750" algn="l">
              <a:buFont typeface="Arial" panose="020B0604020202020204" pitchFamily="34" charset="0"/>
              <a:buChar char="•"/>
            </a:pPr>
            <a:r>
              <a:rPr lang="en-US" sz="1800" b="0" i="0" u="none" strike="noStrike" baseline="0" dirty="0">
                <a:latin typeface="Verdana" panose="020B0604030504040204" pitchFamily="34" charset="0"/>
              </a:rPr>
              <a:t>Statistical Arbitrage: Identifying price disparities in related assets and profiting from the price difference. </a:t>
            </a:r>
          </a:p>
          <a:p>
            <a:pPr marL="742950" lvl="1" indent="-285750" algn="l">
              <a:buFont typeface="Arial" panose="020B0604020202020204" pitchFamily="34" charset="0"/>
              <a:buChar char="•"/>
            </a:pPr>
            <a:r>
              <a:rPr lang="en-US" sz="1400" dirty="0">
                <a:latin typeface="Verdana" panose="020B0604030504040204" pitchFamily="34" charset="0"/>
              </a:rPr>
              <a:t>Pairs Trading</a:t>
            </a:r>
          </a:p>
          <a:p>
            <a:pPr marL="742950" lvl="1" indent="-285750" algn="l">
              <a:buFont typeface="Arial" panose="020B0604020202020204" pitchFamily="34" charset="0"/>
              <a:buChar char="•"/>
            </a:pPr>
            <a:r>
              <a:rPr lang="en-US" sz="1400" b="0" i="0" u="none" strike="noStrike" baseline="0" dirty="0">
                <a:latin typeface="Verdana" panose="020B0604030504040204" pitchFamily="34" charset="0"/>
              </a:rPr>
              <a:t>Index Arbitrage</a:t>
            </a:r>
          </a:p>
          <a:p>
            <a:pPr algn="l"/>
            <a:r>
              <a:rPr lang="en-US" sz="1800" b="0" i="0" u="none" strike="noStrike" baseline="0" dirty="0">
                <a:latin typeface="ArialMT"/>
              </a:rPr>
              <a:t>• </a:t>
            </a:r>
            <a:r>
              <a:rPr lang="en-US" sz="1800" b="0" i="0" u="none" strike="noStrike" baseline="0" dirty="0">
                <a:latin typeface="Verdana" panose="020B0604030504040204" pitchFamily="34" charset="0"/>
              </a:rPr>
              <a:t>Momentum Trading: Capitalizing on asset price trends and </a:t>
            </a:r>
            <a:r>
              <a:rPr lang="en-IN" sz="1800" b="0" i="0" u="none" strike="noStrike" baseline="0" dirty="0">
                <a:latin typeface="Verdana" panose="020B0604030504040204" pitchFamily="34" charset="0"/>
              </a:rPr>
              <a:t>momentum in the market.</a:t>
            </a:r>
          </a:p>
          <a:p>
            <a:pPr algn="l"/>
            <a:r>
              <a:rPr lang="en-US" sz="1800" b="0" i="0" u="none" strike="noStrike" baseline="0" dirty="0">
                <a:latin typeface="ArialMT"/>
              </a:rPr>
              <a:t>• </a:t>
            </a:r>
            <a:r>
              <a:rPr lang="en-US" sz="1800" b="0" i="0" u="none" strike="noStrike" baseline="0" dirty="0">
                <a:latin typeface="Verdana" panose="020B0604030504040204" pitchFamily="34" charset="0"/>
              </a:rPr>
              <a:t>Mean Reversion: Assuming the price of an asset will revert to </a:t>
            </a:r>
            <a:r>
              <a:rPr lang="en-IN" sz="1800" b="0" i="0" u="none" strike="noStrike" baseline="0" dirty="0">
                <a:latin typeface="Verdana" panose="020B0604030504040204" pitchFamily="34" charset="0"/>
              </a:rPr>
              <a:t>its historical average.</a:t>
            </a:r>
          </a:p>
          <a:p>
            <a:pPr algn="l"/>
            <a:r>
              <a:rPr lang="en-US" sz="1800" b="0" i="0" u="none" strike="noStrike" baseline="0" dirty="0">
                <a:latin typeface="ArialMT"/>
              </a:rPr>
              <a:t>• </a:t>
            </a:r>
            <a:r>
              <a:rPr lang="en-US" sz="1800" b="0" i="0" u="none" strike="noStrike" baseline="0" dirty="0">
                <a:latin typeface="Verdana" panose="020B0604030504040204" pitchFamily="34" charset="0"/>
              </a:rPr>
              <a:t>Sentiment Analysis: Analyzing news and social media to gauge market sentiment and make trading decisions.</a:t>
            </a:r>
          </a:p>
          <a:p>
            <a:pPr algn="l"/>
            <a:r>
              <a:rPr lang="en-IN" sz="1800" b="0" i="0" u="none" strike="noStrike" baseline="0" dirty="0">
                <a:latin typeface="ArialMT"/>
              </a:rPr>
              <a:t>• </a:t>
            </a:r>
            <a:r>
              <a:rPr lang="en-IN" sz="1800" b="0" i="0" u="none" strike="noStrike" baseline="0" dirty="0">
                <a:latin typeface="Verdana" panose="020B0604030504040204" pitchFamily="34" charset="0"/>
              </a:rPr>
              <a:t>Event-driven strategies</a:t>
            </a:r>
          </a:p>
          <a:p>
            <a:pPr algn="l"/>
            <a:r>
              <a:rPr lang="en-US" sz="1800" b="0" i="0" u="none" strike="noStrike" baseline="0" dirty="0">
                <a:latin typeface="ArialMT"/>
              </a:rPr>
              <a:t>• </a:t>
            </a:r>
            <a:r>
              <a:rPr lang="en-US" sz="1800" b="0" i="0" u="none" strike="noStrike" baseline="0" dirty="0">
                <a:latin typeface="Verdana" panose="020B0604030504040204" pitchFamily="34" charset="0"/>
              </a:rPr>
              <a:t>Machine Learning-based: Using AI algorithms to make </a:t>
            </a:r>
            <a:r>
              <a:rPr lang="en-IN" sz="1800" b="0" i="0" u="none" strike="noStrike" baseline="0" dirty="0">
                <a:latin typeface="Verdana" panose="020B0604030504040204" pitchFamily="34" charset="0"/>
              </a:rPr>
              <a:t>predictive decisions.</a:t>
            </a:r>
            <a:endParaRPr lang="en-US" dirty="0"/>
          </a:p>
        </p:txBody>
      </p:sp>
    </p:spTree>
    <p:extLst>
      <p:ext uri="{BB962C8B-B14F-4D97-AF65-F5344CB8AC3E}">
        <p14:creationId xmlns:p14="http://schemas.microsoft.com/office/powerpoint/2010/main" val="349500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336135" y="235351"/>
            <a:ext cx="9144000" cy="1069848"/>
          </a:xfrm>
        </p:spPr>
        <p:txBody>
          <a:bodyPr/>
          <a:lstStyle/>
          <a:p>
            <a:pPr algn="l"/>
            <a:r>
              <a:rPr lang="en-US" sz="1800" b="0" i="0" u="none" strike="noStrike" baseline="0" dirty="0">
                <a:latin typeface="Verdana" panose="020B0604030504040204" pitchFamily="34" charset="0"/>
              </a:rPr>
              <a:t>Machine Learning and AI-based Strategies: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444382" y="1837347"/>
            <a:ext cx="11100986" cy="4674206"/>
          </a:xfrm>
        </p:spPr>
        <p:txBody>
          <a:bodyPr/>
          <a:lstStyle/>
          <a:p>
            <a:pPr lvl="1" algn="l"/>
            <a:r>
              <a:rPr lang="en-US" sz="1800" b="0" i="0" u="none" strike="noStrike" baseline="0" dirty="0">
                <a:latin typeface="Verdana" panose="020B0604030504040204" pitchFamily="34" charset="0"/>
                <a:ea typeface="Verdana" panose="020B0604030504040204" pitchFamily="34" charset="0"/>
              </a:rPr>
              <a:t>• Neural Networks: Use artificial neural networks to identify complex patterns and make trading decisions.</a:t>
            </a:r>
          </a:p>
          <a:p>
            <a:pPr lvl="1" algn="l"/>
            <a:r>
              <a:rPr lang="en-US" sz="1800" b="0" i="0" u="none" strike="noStrike" baseline="0" dirty="0">
                <a:latin typeface="Verdana" panose="020B0604030504040204" pitchFamily="34" charset="0"/>
                <a:ea typeface="Verdana" panose="020B0604030504040204" pitchFamily="34" charset="0"/>
              </a:rPr>
              <a:t>• Regression Analysis: Use regression models to predict price movements based on </a:t>
            </a:r>
            <a:r>
              <a:rPr lang="en-US" sz="1800" dirty="0">
                <a:latin typeface="Verdana" panose="020B0604030504040204" pitchFamily="34" charset="0"/>
                <a:ea typeface="Verdana" panose="020B0604030504040204" pitchFamily="34" charset="0"/>
              </a:rPr>
              <a:t> </a:t>
            </a:r>
            <a:r>
              <a:rPr lang="en-US" sz="1800" b="0" i="0" u="none" strike="noStrike" baseline="0" dirty="0">
                <a:latin typeface="Verdana" panose="020B0604030504040204" pitchFamily="34" charset="0"/>
                <a:ea typeface="Verdana" panose="020B0604030504040204" pitchFamily="34" charset="0"/>
              </a:rPr>
              <a:t>historical data and other </a:t>
            </a:r>
            <a:r>
              <a:rPr lang="en-IN" sz="1800" b="0" i="0" u="none" strike="noStrike" baseline="0" dirty="0">
                <a:latin typeface="Verdana" panose="020B0604030504040204" pitchFamily="34" charset="0"/>
                <a:ea typeface="Verdana" panose="020B0604030504040204" pitchFamily="34" charset="0"/>
              </a:rPr>
              <a:t>relevant variables.</a:t>
            </a:r>
          </a:p>
          <a:p>
            <a:pPr lvl="1" algn="l"/>
            <a:r>
              <a:rPr lang="en-IN" sz="1800" b="0" i="0" u="none" strike="noStrike" baseline="0" dirty="0">
                <a:latin typeface="Verdana" panose="020B0604030504040204" pitchFamily="34" charset="0"/>
                <a:ea typeface="Verdana" panose="020B0604030504040204" pitchFamily="34" charset="0"/>
              </a:rPr>
              <a:t>• Time Series Analysis: Employ techniques like </a:t>
            </a:r>
            <a:r>
              <a:rPr lang="en-US" sz="1800" b="0" i="0" u="none" strike="noStrike" baseline="0" dirty="0">
                <a:latin typeface="Verdana" panose="020B0604030504040204" pitchFamily="34" charset="0"/>
                <a:ea typeface="Verdana" panose="020B0604030504040204" pitchFamily="34" charset="0"/>
              </a:rPr>
              <a:t>autoregressive integrated moving average (ARIMA) to model and forecast price movements.</a:t>
            </a:r>
          </a:p>
          <a:p>
            <a:pPr lvl="1" algn="l"/>
            <a:endParaRPr lang="en-US"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2738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AI, Machine Learning and Finance knowledge is key to build a profitable algorithmic system</a:t>
            </a:r>
          </a:p>
          <a:p>
            <a:endParaRPr lang="en-US" dirty="0"/>
          </a:p>
        </p:txBody>
      </p:sp>
    </p:spTree>
    <p:extLst>
      <p:ext uri="{BB962C8B-B14F-4D97-AF65-F5344CB8AC3E}">
        <p14:creationId xmlns:p14="http://schemas.microsoft.com/office/powerpoint/2010/main" val="195875962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287</TotalTime>
  <Words>680</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ArialMT</vt:lpstr>
      <vt:lpstr>Calibri</vt:lpstr>
      <vt:lpstr>Courier New</vt:lpstr>
      <vt:lpstr>Segoe UI Light</vt:lpstr>
      <vt:lpstr>Tw Cen MT</vt:lpstr>
      <vt:lpstr>Verdana</vt:lpstr>
      <vt:lpstr>Office Theme</vt:lpstr>
      <vt:lpstr>Algorithmic Trading AI for stock market</vt:lpstr>
      <vt:lpstr>CONTENTS</vt:lpstr>
      <vt:lpstr>INTRODUCTION</vt:lpstr>
      <vt:lpstr>Key Objectives of Algorithmic Trading</vt:lpstr>
      <vt:lpstr>Key Components</vt:lpstr>
      <vt:lpstr>Advantages of Algorithmic Trading</vt:lpstr>
      <vt:lpstr>Types of Algorithmic Trading Strategies</vt:lpstr>
      <vt:lpstr>Machine Learning and AI-based Strategies:</vt:lpstr>
      <vt:lpstr>SUMMARY</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alok kumar</dc:creator>
  <cp:lastModifiedBy>alok kumar</cp:lastModifiedBy>
  <cp:revision>8</cp:revision>
  <dcterms:created xsi:type="dcterms:W3CDTF">2023-10-14T13:50:04Z</dcterms:created>
  <dcterms:modified xsi:type="dcterms:W3CDTF">2023-12-17T18:08:15Z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