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74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09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439E-97CD-43EF-ACE3-E9BE2E1BBB7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C7ECC-965A-458F-A79E-5BD9668B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1.nyc.gov/site/doh/covid/covid-19-data.page%23epicur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CE53-3135-44C7-AAF1-822F7061C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COVID-19 in New York neighbourhoods – Nearby venues and positivity rate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A478-253D-4BBE-8B97-A7D277BB4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Capstone Project for Coursera</a:t>
            </a:r>
          </a:p>
          <a:p>
            <a:r>
              <a:rPr lang="en-US" dirty="0"/>
              <a:t>Alok Gupta</a:t>
            </a:r>
          </a:p>
          <a:p>
            <a:r>
              <a:rPr lang="en-US" dirty="0"/>
              <a:t>November 30, 200</a:t>
            </a:r>
          </a:p>
        </p:txBody>
      </p:sp>
    </p:spTree>
    <p:extLst>
      <p:ext uri="{BB962C8B-B14F-4D97-AF65-F5344CB8AC3E}">
        <p14:creationId xmlns:p14="http://schemas.microsoft.com/office/powerpoint/2010/main" val="36277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20C78-D2D8-4C01-8D8B-C597C84B96F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697" r="10686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BEFDB7-C532-47CE-B457-3881FBAE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b="1"/>
              <a:t>Neighbourhoods with high and low positivity rates</a:t>
            </a:r>
            <a:br>
              <a:rPr lang="en-US" sz="2300" b="1"/>
            </a:br>
            <a:endParaRPr lang="en-US" sz="23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9E5A116-869A-4BED-B479-C3DE6552CD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576" y="3145662"/>
            <a:ext cx="4763558" cy="8884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600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9A72-04E7-4EAB-9A63-32C842EE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1E67BD-4180-4E62-9D45-514E24AD3E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436" y="1543878"/>
            <a:ext cx="6657143" cy="5428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D1D40-07EA-4C41-82BF-916ACD9F3C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8435" y="2605063"/>
            <a:ext cx="7312803" cy="20710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73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7D2A7-497B-4ABD-8ACB-8C3FFE74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Comparison of venues near neighbourhoods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AA06F-8AE1-4A00-8A57-74828328F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E9A72-04E7-4EAB-9A63-32C842E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First most common venue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16208B-8621-412D-B298-D23E19754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685102"/>
            <a:ext cx="8288033" cy="25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E9A72-04E7-4EAB-9A63-32C842E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Second most common venue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D4AD8F-03AE-4221-8A54-A5F78746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1907220"/>
            <a:ext cx="7625162" cy="23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E9A72-04E7-4EAB-9A63-32C842E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Third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most common 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1040E-8821-4248-805C-30B9B1CF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2193164"/>
            <a:ext cx="7625162" cy="20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66EE3-97FE-4AB8-A2E3-6C424FB5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K-means clustering of venues near neighbourhoods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2181B-5E74-43AE-AD5F-B0F9DBB6E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4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4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4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E9A72-04E7-4EAB-9A63-32C842E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 positivity rate venue clusters</a:t>
            </a:r>
          </a:p>
        </p:txBody>
      </p:sp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20B1CBF5-B808-42AB-8C85-4DD1757F2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726544"/>
            <a:ext cx="8288033" cy="25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6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76425-A82B-4676-9555-E3AFABDA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 positivity rate venue clusters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7DE2C-5C79-4989-9C0E-F356CE5377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922001"/>
            <a:ext cx="3765692" cy="30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2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20389-574F-4390-8961-1BDA2FF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Low positivity rate venue clusters</a:t>
            </a:r>
            <a:b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DC3D10-54D0-4E6E-B153-A0D2BB18B8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2244546"/>
            <a:ext cx="8288033" cy="19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82FF-50E5-494A-9945-D1AC1C8B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9FCEF-F31A-4DC1-9398-7F514AB90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76425-A82B-4676-9555-E3AFABDA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Low positivity rate venue clusters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1D7FB41-852F-4B89-B32E-1C224552FC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59587"/>
            <a:ext cx="4887354" cy="37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66EE3-97FE-4AB8-A2E3-6C424FB5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Conclusion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2181B-5E74-43AE-AD5F-B0F9DBB6E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43EA4-CEEA-4478-A926-8BE84F6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B5DEB-0D9D-494F-AF54-BF3F97C5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Northern and southern neighbourhoods have a greater spread of COVID-19 compared to central neighbourhoods, in New York.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GB" dirty="0"/>
              <a:t>Majority of first and second most common venues – retail stores or restaurants.</a:t>
            </a:r>
          </a:p>
          <a:p>
            <a:pPr lvl="0"/>
            <a:endParaRPr lang="en-US" dirty="0"/>
          </a:p>
          <a:p>
            <a:pPr lvl="0"/>
            <a:r>
              <a:rPr lang="en-GB" dirty="0"/>
              <a:t>High positivity rate neighbourhoods have abundance public transport venues. Public transport facilitates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more mobility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high positivity rate.</a:t>
            </a:r>
            <a:endParaRPr lang="en-US" dirty="0"/>
          </a:p>
          <a:p>
            <a:pPr lvl="0"/>
            <a:endParaRPr lang="en-GB" dirty="0"/>
          </a:p>
          <a:p>
            <a:pPr lvl="0"/>
            <a:r>
              <a:rPr lang="en-GB" dirty="0"/>
              <a:t>Public transport venues were part of all 5 high positivity rate venues.</a:t>
            </a:r>
            <a:endParaRPr lang="en-US" dirty="0"/>
          </a:p>
          <a:p>
            <a:pPr lvl="0"/>
            <a:endParaRPr lang="en-GB" dirty="0"/>
          </a:p>
          <a:p>
            <a:pPr lvl="0"/>
            <a:r>
              <a:rPr lang="en-GB" dirty="0"/>
              <a:t>The third most common venues in high positivity rate neighbourhoods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public </a:t>
            </a:r>
            <a:r>
              <a:rPr lang="en-GB"/>
              <a:t>transport venue </a:t>
            </a:r>
            <a:r>
              <a:rPr lang="en-GB" dirty="0"/>
              <a:t>for some clusters.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 low positivity rate clusters, the third and fourth most common venues are Entertainment venues.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8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C60-74F0-4615-807A-21BD930C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5420-ABC8-4A3D-954B-91529F63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COVID-19 is caused by a coronavirus called SARS-CoV-2. </a:t>
            </a:r>
          </a:p>
          <a:p>
            <a:endParaRPr lang="en-GB" sz="2400" dirty="0"/>
          </a:p>
          <a:p>
            <a:r>
              <a:rPr lang="en-GB" sz="2400" dirty="0"/>
              <a:t>What are common features which aid or prohibit spread of the virus?</a:t>
            </a:r>
          </a:p>
          <a:p>
            <a:endParaRPr lang="en-GB" sz="2400" dirty="0"/>
          </a:p>
          <a:p>
            <a:r>
              <a:rPr lang="en-GB" sz="2400" dirty="0"/>
              <a:t>Data analysis can help to understand if neighbourhoods where the virus has been spreading at a fast rate, have venues or locations which are affecting the spread.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9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F494-6C73-4844-AB48-6D9AF83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C7D2-F5F1-4BDF-AE70-0B91182B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Relate venues (or their categories) in various New York neighbourhoods with COVID-19 percent positivity rate during November 15-21, 2020. </a:t>
            </a:r>
          </a:p>
          <a:p>
            <a:endParaRPr lang="en-GB" sz="2400" dirty="0"/>
          </a:p>
          <a:p>
            <a:r>
              <a:rPr lang="en-GB" sz="2400" dirty="0"/>
              <a:t>Do neighbourhoods with certain categories of venues show high or low COVID-19 percent positivity rate?</a:t>
            </a:r>
          </a:p>
          <a:p>
            <a:endParaRPr lang="en-GB" sz="2400" dirty="0"/>
          </a:p>
          <a:p>
            <a:r>
              <a:rPr lang="en-GB" sz="2400" dirty="0"/>
              <a:t>Is COVID-19 percent positivity rate independent of types of venues in a neighbourhood?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4AAF-3031-4F1B-9F67-7474E82A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FB7C-592D-4ABA-8DC1-1F1B8CBD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information can be used by</a:t>
            </a:r>
          </a:p>
          <a:p>
            <a:pPr lvl="1"/>
            <a:r>
              <a:rPr lang="en-GB" sz="2000" dirty="0"/>
              <a:t>Local authorities to implement stricter measures for controlling the spread of infection in high positivity rate venues.</a:t>
            </a:r>
          </a:p>
          <a:p>
            <a:endParaRPr lang="en-GB" sz="2400" dirty="0"/>
          </a:p>
          <a:p>
            <a:pPr lvl="1"/>
            <a:r>
              <a:rPr lang="en-GB" sz="2000" dirty="0"/>
              <a:t>Neighbourhood residents to avoid visits or take more precaution while visiting common high positivity rate venues.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2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82FF-50E5-494A-9945-D1AC1C8B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9FCEF-F31A-4DC1-9398-7F514AB90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75114-3279-4F25-8BF4-E6AEFBFD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 b="1">
                <a:solidFill>
                  <a:schemeClr val="bg1"/>
                </a:solidFill>
              </a:rPr>
              <a:t>New York boroughs and neighbourhoods</a:t>
            </a:r>
            <a:br>
              <a:rPr lang="en-US" sz="3100" b="1">
                <a:solidFill>
                  <a:schemeClr val="bg1"/>
                </a:solid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80551-26D0-4F1E-8C57-5D223EF2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Source: </a:t>
            </a:r>
            <a:r>
              <a:rPr lang="en-GB" u="sng">
                <a:solidFill>
                  <a:schemeClr val="bg1"/>
                </a:solidFill>
                <a:hlinkClick r:id="rId2"/>
              </a:rPr>
              <a:t>https://geo.nyu.edu/catalog/nyu_2451_34572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703B6-3EE7-49C3-837D-1056D6EFC2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1" y="2130438"/>
            <a:ext cx="5143500" cy="258460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06089-AE5E-4D55-B43B-9D481B92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COVID-19 test data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7985-ED94-42A8-ABE2-5200BB16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u="sng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https://www1.nyc.gov/site/doh/covid/covid-19-data.page#epicurve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DCF2063-EDEC-404D-9A76-32492148C3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5968" y="2638226"/>
            <a:ext cx="8288033" cy="15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0155D-992F-4C2D-A7FE-1CBCE8DA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7D76-759E-4A32-8D57-C4C3D485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0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381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COVID-19 in New York neighbourhoods – Nearby venues and positivity rate</vt:lpstr>
      <vt:lpstr>Introduction</vt:lpstr>
      <vt:lpstr>Background</vt:lpstr>
      <vt:lpstr>Problem</vt:lpstr>
      <vt:lpstr>Stakeholders</vt:lpstr>
      <vt:lpstr>Data Sources &amp; Data Cleaning</vt:lpstr>
      <vt:lpstr>New York boroughs and neighbourhoods </vt:lpstr>
      <vt:lpstr>COVID-19 test data</vt:lpstr>
      <vt:lpstr>Exploratory data analysis </vt:lpstr>
      <vt:lpstr>Neighbourhoods with high and low positivity rates </vt:lpstr>
      <vt:lpstr>Venue category</vt:lpstr>
      <vt:lpstr>Comparison of venues near neighbourhoods</vt:lpstr>
      <vt:lpstr>First most common venue</vt:lpstr>
      <vt:lpstr>Second most common venue</vt:lpstr>
      <vt:lpstr>Third most common venue</vt:lpstr>
      <vt:lpstr>K-means clustering of venues near neighbourhoods</vt:lpstr>
      <vt:lpstr>High positivity rate venue clusters</vt:lpstr>
      <vt:lpstr>High positivity rate venue clusters</vt:lpstr>
      <vt:lpstr>Low positivity rate venue clusters </vt:lpstr>
      <vt:lpstr>Low positivity rate venue clusters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New York neighbourhoods – Nearby venues and positivity rate</dc:title>
  <dc:creator>Gupta, Alok</dc:creator>
  <cp:lastModifiedBy>Gupta, Alok</cp:lastModifiedBy>
  <cp:revision>2</cp:revision>
  <dcterms:created xsi:type="dcterms:W3CDTF">2020-12-01T05:04:42Z</dcterms:created>
  <dcterms:modified xsi:type="dcterms:W3CDTF">2020-12-01T05:09:48Z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2020-12-01T05:09:46Z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ce75896c-d209-43a5-902b-79399ee85c72</vt:lpwstr>
  </property>
  <property fmtid="{D5CDD505-2E9C-101B-9397-08002B2CF9AE}" pid="8" name="MSIP_Label_569bf4a9-87bd-4dbf-a36c-1db5158e5def_ContentBits">
    <vt:lpwstr>0</vt:lpwstr>
  </property>
</Properties>
</file>