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83" d="100"/>
          <a:sy n="83" d="100"/>
        </p:scale>
        <p:origin x="45" y="5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C92F-2092-79F0-D48D-C68CC6C273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29668B9-D9B5-C95F-BF72-D33E71243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6A34C55-D48A-AC96-F7DB-99FEF6BA71D1}"/>
              </a:ext>
            </a:extLst>
          </p:cNvPr>
          <p:cNvSpPr>
            <a:spLocks noGrp="1"/>
          </p:cNvSpPr>
          <p:nvPr>
            <p:ph type="dt" sz="half" idx="10"/>
          </p:nvPr>
        </p:nvSpPr>
        <p:spPr/>
        <p:txBody>
          <a:bodyPr/>
          <a:lstStyle/>
          <a:p>
            <a:fld id="{C66EB128-EDF0-4FCF-AA03-8261F6ED89EF}" type="datetimeFigureOut">
              <a:rPr lang="en-GB" smtClean="0"/>
              <a:t>13/02/2024</a:t>
            </a:fld>
            <a:endParaRPr lang="en-GB"/>
          </a:p>
        </p:txBody>
      </p:sp>
      <p:sp>
        <p:nvSpPr>
          <p:cNvPr id="5" name="Footer Placeholder 4">
            <a:extLst>
              <a:ext uri="{FF2B5EF4-FFF2-40B4-BE49-F238E27FC236}">
                <a16:creationId xmlns:a16="http://schemas.microsoft.com/office/drawing/2014/main" id="{50F29FCF-1394-7519-E996-055C435F43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022D5A-719B-7D7A-4FB2-DCB388A7A418}"/>
              </a:ext>
            </a:extLst>
          </p:cNvPr>
          <p:cNvSpPr>
            <a:spLocks noGrp="1"/>
          </p:cNvSpPr>
          <p:nvPr>
            <p:ph type="sldNum" sz="quarter" idx="12"/>
          </p:nvPr>
        </p:nvSpPr>
        <p:spPr/>
        <p:txBody>
          <a:bodyPr/>
          <a:lstStyle/>
          <a:p>
            <a:fld id="{A455A5B2-0D3E-44C7-B455-33F807111664}" type="slidenum">
              <a:rPr lang="en-GB" smtClean="0"/>
              <a:t>‹#›</a:t>
            </a:fld>
            <a:endParaRPr lang="en-GB"/>
          </a:p>
        </p:txBody>
      </p:sp>
    </p:spTree>
    <p:extLst>
      <p:ext uri="{BB962C8B-B14F-4D97-AF65-F5344CB8AC3E}">
        <p14:creationId xmlns:p14="http://schemas.microsoft.com/office/powerpoint/2010/main" val="399223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8C45-2A3E-FDE5-8BCE-ADFB5799F99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8908D8-B988-ACC3-98E6-2B1EBE7C44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82BBAC-71E4-D57A-5494-0B4F472F7FF5}"/>
              </a:ext>
            </a:extLst>
          </p:cNvPr>
          <p:cNvSpPr>
            <a:spLocks noGrp="1"/>
          </p:cNvSpPr>
          <p:nvPr>
            <p:ph type="dt" sz="half" idx="10"/>
          </p:nvPr>
        </p:nvSpPr>
        <p:spPr/>
        <p:txBody>
          <a:bodyPr/>
          <a:lstStyle/>
          <a:p>
            <a:fld id="{C66EB128-EDF0-4FCF-AA03-8261F6ED89EF}" type="datetimeFigureOut">
              <a:rPr lang="en-GB" smtClean="0"/>
              <a:t>13/02/2024</a:t>
            </a:fld>
            <a:endParaRPr lang="en-GB"/>
          </a:p>
        </p:txBody>
      </p:sp>
      <p:sp>
        <p:nvSpPr>
          <p:cNvPr id="5" name="Footer Placeholder 4">
            <a:extLst>
              <a:ext uri="{FF2B5EF4-FFF2-40B4-BE49-F238E27FC236}">
                <a16:creationId xmlns:a16="http://schemas.microsoft.com/office/drawing/2014/main" id="{3ADB30AB-15A8-19D1-059B-0E30EBE412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646B68-3957-DA17-D1CB-563E122625CC}"/>
              </a:ext>
            </a:extLst>
          </p:cNvPr>
          <p:cNvSpPr>
            <a:spLocks noGrp="1"/>
          </p:cNvSpPr>
          <p:nvPr>
            <p:ph type="sldNum" sz="quarter" idx="12"/>
          </p:nvPr>
        </p:nvSpPr>
        <p:spPr/>
        <p:txBody>
          <a:bodyPr/>
          <a:lstStyle/>
          <a:p>
            <a:fld id="{A455A5B2-0D3E-44C7-B455-33F807111664}" type="slidenum">
              <a:rPr lang="en-GB" smtClean="0"/>
              <a:t>‹#›</a:t>
            </a:fld>
            <a:endParaRPr lang="en-GB"/>
          </a:p>
        </p:txBody>
      </p:sp>
    </p:spTree>
    <p:extLst>
      <p:ext uri="{BB962C8B-B14F-4D97-AF65-F5344CB8AC3E}">
        <p14:creationId xmlns:p14="http://schemas.microsoft.com/office/powerpoint/2010/main" val="113724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E35DE2-94D3-350A-FE36-F171C0A85C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589C5E-B77D-8B66-22E8-3A3783B66F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288A29-0EE7-6CF4-7B42-5B5442DCD6F9}"/>
              </a:ext>
            </a:extLst>
          </p:cNvPr>
          <p:cNvSpPr>
            <a:spLocks noGrp="1"/>
          </p:cNvSpPr>
          <p:nvPr>
            <p:ph type="dt" sz="half" idx="10"/>
          </p:nvPr>
        </p:nvSpPr>
        <p:spPr/>
        <p:txBody>
          <a:bodyPr/>
          <a:lstStyle/>
          <a:p>
            <a:fld id="{C66EB128-EDF0-4FCF-AA03-8261F6ED89EF}" type="datetimeFigureOut">
              <a:rPr lang="en-GB" smtClean="0"/>
              <a:t>13/02/2024</a:t>
            </a:fld>
            <a:endParaRPr lang="en-GB"/>
          </a:p>
        </p:txBody>
      </p:sp>
      <p:sp>
        <p:nvSpPr>
          <p:cNvPr id="5" name="Footer Placeholder 4">
            <a:extLst>
              <a:ext uri="{FF2B5EF4-FFF2-40B4-BE49-F238E27FC236}">
                <a16:creationId xmlns:a16="http://schemas.microsoft.com/office/drawing/2014/main" id="{BF78D135-697F-A742-C3B2-BD90F45EA1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69746E-8BAF-5009-8567-2F1DA83A25DB}"/>
              </a:ext>
            </a:extLst>
          </p:cNvPr>
          <p:cNvSpPr>
            <a:spLocks noGrp="1"/>
          </p:cNvSpPr>
          <p:nvPr>
            <p:ph type="sldNum" sz="quarter" idx="12"/>
          </p:nvPr>
        </p:nvSpPr>
        <p:spPr/>
        <p:txBody>
          <a:bodyPr/>
          <a:lstStyle/>
          <a:p>
            <a:fld id="{A455A5B2-0D3E-44C7-B455-33F807111664}" type="slidenum">
              <a:rPr lang="en-GB" smtClean="0"/>
              <a:t>‹#›</a:t>
            </a:fld>
            <a:endParaRPr lang="en-GB"/>
          </a:p>
        </p:txBody>
      </p:sp>
    </p:spTree>
    <p:extLst>
      <p:ext uri="{BB962C8B-B14F-4D97-AF65-F5344CB8AC3E}">
        <p14:creationId xmlns:p14="http://schemas.microsoft.com/office/powerpoint/2010/main" val="2087000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45A5-0DFF-227D-8809-B441172566E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A9D0A1-71AF-A09D-0C26-3CFFF2E6B6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A7BE8-F1F4-3BCC-60F2-C0B7B5C55FE5}"/>
              </a:ext>
            </a:extLst>
          </p:cNvPr>
          <p:cNvSpPr>
            <a:spLocks noGrp="1"/>
          </p:cNvSpPr>
          <p:nvPr>
            <p:ph type="dt" sz="half" idx="10"/>
          </p:nvPr>
        </p:nvSpPr>
        <p:spPr/>
        <p:txBody>
          <a:bodyPr/>
          <a:lstStyle/>
          <a:p>
            <a:fld id="{C66EB128-EDF0-4FCF-AA03-8261F6ED89EF}" type="datetimeFigureOut">
              <a:rPr lang="en-GB" smtClean="0"/>
              <a:t>13/02/2024</a:t>
            </a:fld>
            <a:endParaRPr lang="en-GB"/>
          </a:p>
        </p:txBody>
      </p:sp>
      <p:sp>
        <p:nvSpPr>
          <p:cNvPr id="5" name="Footer Placeholder 4">
            <a:extLst>
              <a:ext uri="{FF2B5EF4-FFF2-40B4-BE49-F238E27FC236}">
                <a16:creationId xmlns:a16="http://schemas.microsoft.com/office/drawing/2014/main" id="{A9A477D5-9FBA-1408-4CC1-2E5D9240DF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FDC839-6597-4910-B2F7-9AB9476F6BC1}"/>
              </a:ext>
            </a:extLst>
          </p:cNvPr>
          <p:cNvSpPr>
            <a:spLocks noGrp="1"/>
          </p:cNvSpPr>
          <p:nvPr>
            <p:ph type="sldNum" sz="quarter" idx="12"/>
          </p:nvPr>
        </p:nvSpPr>
        <p:spPr/>
        <p:txBody>
          <a:bodyPr/>
          <a:lstStyle/>
          <a:p>
            <a:fld id="{A455A5B2-0D3E-44C7-B455-33F807111664}" type="slidenum">
              <a:rPr lang="en-GB" smtClean="0"/>
              <a:t>‹#›</a:t>
            </a:fld>
            <a:endParaRPr lang="en-GB"/>
          </a:p>
        </p:txBody>
      </p:sp>
    </p:spTree>
    <p:extLst>
      <p:ext uri="{BB962C8B-B14F-4D97-AF65-F5344CB8AC3E}">
        <p14:creationId xmlns:p14="http://schemas.microsoft.com/office/powerpoint/2010/main" val="399693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3352-C1CA-DB04-EFCB-6BFA0308B2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01DA448-2530-7216-969E-EBF5215CA4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A256A2-391D-3A2E-62AD-62A54513A6D2}"/>
              </a:ext>
            </a:extLst>
          </p:cNvPr>
          <p:cNvSpPr>
            <a:spLocks noGrp="1"/>
          </p:cNvSpPr>
          <p:nvPr>
            <p:ph type="dt" sz="half" idx="10"/>
          </p:nvPr>
        </p:nvSpPr>
        <p:spPr/>
        <p:txBody>
          <a:bodyPr/>
          <a:lstStyle/>
          <a:p>
            <a:fld id="{C66EB128-EDF0-4FCF-AA03-8261F6ED89EF}" type="datetimeFigureOut">
              <a:rPr lang="en-GB" smtClean="0"/>
              <a:t>13/02/2024</a:t>
            </a:fld>
            <a:endParaRPr lang="en-GB"/>
          </a:p>
        </p:txBody>
      </p:sp>
      <p:sp>
        <p:nvSpPr>
          <p:cNvPr id="5" name="Footer Placeholder 4">
            <a:extLst>
              <a:ext uri="{FF2B5EF4-FFF2-40B4-BE49-F238E27FC236}">
                <a16:creationId xmlns:a16="http://schemas.microsoft.com/office/drawing/2014/main" id="{1541E198-370E-24FC-56E0-4387B73A2F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B119F4-E111-BF52-FE0F-E56D51E25DB2}"/>
              </a:ext>
            </a:extLst>
          </p:cNvPr>
          <p:cNvSpPr>
            <a:spLocks noGrp="1"/>
          </p:cNvSpPr>
          <p:nvPr>
            <p:ph type="sldNum" sz="quarter" idx="12"/>
          </p:nvPr>
        </p:nvSpPr>
        <p:spPr/>
        <p:txBody>
          <a:bodyPr/>
          <a:lstStyle/>
          <a:p>
            <a:fld id="{A455A5B2-0D3E-44C7-B455-33F807111664}" type="slidenum">
              <a:rPr lang="en-GB" smtClean="0"/>
              <a:t>‹#›</a:t>
            </a:fld>
            <a:endParaRPr lang="en-GB"/>
          </a:p>
        </p:txBody>
      </p:sp>
    </p:spTree>
    <p:extLst>
      <p:ext uri="{BB962C8B-B14F-4D97-AF65-F5344CB8AC3E}">
        <p14:creationId xmlns:p14="http://schemas.microsoft.com/office/powerpoint/2010/main" val="358630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2855-C14F-267A-FA99-87A860086A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D49676-E849-7B41-ACED-69BFD2F2AB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46E7B94-8266-E39A-F12A-580B87A537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BC71A57-8388-E091-4F88-B1074678FA90}"/>
              </a:ext>
            </a:extLst>
          </p:cNvPr>
          <p:cNvSpPr>
            <a:spLocks noGrp="1"/>
          </p:cNvSpPr>
          <p:nvPr>
            <p:ph type="dt" sz="half" idx="10"/>
          </p:nvPr>
        </p:nvSpPr>
        <p:spPr/>
        <p:txBody>
          <a:bodyPr/>
          <a:lstStyle/>
          <a:p>
            <a:fld id="{C66EB128-EDF0-4FCF-AA03-8261F6ED89EF}" type="datetimeFigureOut">
              <a:rPr lang="en-GB" smtClean="0"/>
              <a:t>13/02/2024</a:t>
            </a:fld>
            <a:endParaRPr lang="en-GB"/>
          </a:p>
        </p:txBody>
      </p:sp>
      <p:sp>
        <p:nvSpPr>
          <p:cNvPr id="6" name="Footer Placeholder 5">
            <a:extLst>
              <a:ext uri="{FF2B5EF4-FFF2-40B4-BE49-F238E27FC236}">
                <a16:creationId xmlns:a16="http://schemas.microsoft.com/office/drawing/2014/main" id="{E4BFD578-8AAE-91FC-E243-767FFCB074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0CA873-13B7-968C-6579-78E726010E65}"/>
              </a:ext>
            </a:extLst>
          </p:cNvPr>
          <p:cNvSpPr>
            <a:spLocks noGrp="1"/>
          </p:cNvSpPr>
          <p:nvPr>
            <p:ph type="sldNum" sz="quarter" idx="12"/>
          </p:nvPr>
        </p:nvSpPr>
        <p:spPr/>
        <p:txBody>
          <a:bodyPr/>
          <a:lstStyle/>
          <a:p>
            <a:fld id="{A455A5B2-0D3E-44C7-B455-33F807111664}" type="slidenum">
              <a:rPr lang="en-GB" smtClean="0"/>
              <a:t>‹#›</a:t>
            </a:fld>
            <a:endParaRPr lang="en-GB"/>
          </a:p>
        </p:txBody>
      </p:sp>
    </p:spTree>
    <p:extLst>
      <p:ext uri="{BB962C8B-B14F-4D97-AF65-F5344CB8AC3E}">
        <p14:creationId xmlns:p14="http://schemas.microsoft.com/office/powerpoint/2010/main" val="101267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E93F-2805-6F61-B87C-3C4687B88D2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3508BFE-215C-C2D8-1E6E-80BA6336B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7B5881-9394-B9C3-4311-483EA0AB83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A5FAD4E-A203-50C4-C57F-7049DC5B9B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85962C-6D2B-6D65-D568-045218478A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C13657D-E818-BF21-D90A-9F468A3EBDF6}"/>
              </a:ext>
            </a:extLst>
          </p:cNvPr>
          <p:cNvSpPr>
            <a:spLocks noGrp="1"/>
          </p:cNvSpPr>
          <p:nvPr>
            <p:ph type="dt" sz="half" idx="10"/>
          </p:nvPr>
        </p:nvSpPr>
        <p:spPr/>
        <p:txBody>
          <a:bodyPr/>
          <a:lstStyle/>
          <a:p>
            <a:fld id="{C66EB128-EDF0-4FCF-AA03-8261F6ED89EF}" type="datetimeFigureOut">
              <a:rPr lang="en-GB" smtClean="0"/>
              <a:t>13/02/2024</a:t>
            </a:fld>
            <a:endParaRPr lang="en-GB"/>
          </a:p>
        </p:txBody>
      </p:sp>
      <p:sp>
        <p:nvSpPr>
          <p:cNvPr id="8" name="Footer Placeholder 7">
            <a:extLst>
              <a:ext uri="{FF2B5EF4-FFF2-40B4-BE49-F238E27FC236}">
                <a16:creationId xmlns:a16="http://schemas.microsoft.com/office/drawing/2014/main" id="{7A055B35-2B56-BDB4-DAF2-890CA4A809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3A4B75D-53E9-18B4-3D72-0EAD0073E54A}"/>
              </a:ext>
            </a:extLst>
          </p:cNvPr>
          <p:cNvSpPr>
            <a:spLocks noGrp="1"/>
          </p:cNvSpPr>
          <p:nvPr>
            <p:ph type="sldNum" sz="quarter" idx="12"/>
          </p:nvPr>
        </p:nvSpPr>
        <p:spPr/>
        <p:txBody>
          <a:bodyPr/>
          <a:lstStyle/>
          <a:p>
            <a:fld id="{A455A5B2-0D3E-44C7-B455-33F807111664}" type="slidenum">
              <a:rPr lang="en-GB" smtClean="0"/>
              <a:t>‹#›</a:t>
            </a:fld>
            <a:endParaRPr lang="en-GB"/>
          </a:p>
        </p:txBody>
      </p:sp>
    </p:spTree>
    <p:extLst>
      <p:ext uri="{BB962C8B-B14F-4D97-AF65-F5344CB8AC3E}">
        <p14:creationId xmlns:p14="http://schemas.microsoft.com/office/powerpoint/2010/main" val="1788041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B01A-50EB-76D0-39B1-191F22FC66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E0EEB2-6DEB-F99B-C2CA-D24BBE5754BB}"/>
              </a:ext>
            </a:extLst>
          </p:cNvPr>
          <p:cNvSpPr>
            <a:spLocks noGrp="1"/>
          </p:cNvSpPr>
          <p:nvPr>
            <p:ph type="dt" sz="half" idx="10"/>
          </p:nvPr>
        </p:nvSpPr>
        <p:spPr/>
        <p:txBody>
          <a:bodyPr/>
          <a:lstStyle/>
          <a:p>
            <a:fld id="{C66EB128-EDF0-4FCF-AA03-8261F6ED89EF}" type="datetimeFigureOut">
              <a:rPr lang="en-GB" smtClean="0"/>
              <a:t>13/02/2024</a:t>
            </a:fld>
            <a:endParaRPr lang="en-GB"/>
          </a:p>
        </p:txBody>
      </p:sp>
      <p:sp>
        <p:nvSpPr>
          <p:cNvPr id="4" name="Footer Placeholder 3">
            <a:extLst>
              <a:ext uri="{FF2B5EF4-FFF2-40B4-BE49-F238E27FC236}">
                <a16:creationId xmlns:a16="http://schemas.microsoft.com/office/drawing/2014/main" id="{73BC03BA-568F-558B-0D46-BE583957B9E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FFE5F73-57B7-5263-C07A-B4686BCA1165}"/>
              </a:ext>
            </a:extLst>
          </p:cNvPr>
          <p:cNvSpPr>
            <a:spLocks noGrp="1"/>
          </p:cNvSpPr>
          <p:nvPr>
            <p:ph type="sldNum" sz="quarter" idx="12"/>
          </p:nvPr>
        </p:nvSpPr>
        <p:spPr/>
        <p:txBody>
          <a:bodyPr/>
          <a:lstStyle/>
          <a:p>
            <a:fld id="{A455A5B2-0D3E-44C7-B455-33F807111664}" type="slidenum">
              <a:rPr lang="en-GB" smtClean="0"/>
              <a:t>‹#›</a:t>
            </a:fld>
            <a:endParaRPr lang="en-GB"/>
          </a:p>
        </p:txBody>
      </p:sp>
    </p:spTree>
    <p:extLst>
      <p:ext uri="{BB962C8B-B14F-4D97-AF65-F5344CB8AC3E}">
        <p14:creationId xmlns:p14="http://schemas.microsoft.com/office/powerpoint/2010/main" val="126970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B4861B-1013-8A39-906F-83D81A730C2D}"/>
              </a:ext>
            </a:extLst>
          </p:cNvPr>
          <p:cNvSpPr>
            <a:spLocks noGrp="1"/>
          </p:cNvSpPr>
          <p:nvPr>
            <p:ph type="dt" sz="half" idx="10"/>
          </p:nvPr>
        </p:nvSpPr>
        <p:spPr/>
        <p:txBody>
          <a:bodyPr/>
          <a:lstStyle/>
          <a:p>
            <a:fld id="{C66EB128-EDF0-4FCF-AA03-8261F6ED89EF}" type="datetimeFigureOut">
              <a:rPr lang="en-GB" smtClean="0"/>
              <a:t>13/02/2024</a:t>
            </a:fld>
            <a:endParaRPr lang="en-GB"/>
          </a:p>
        </p:txBody>
      </p:sp>
      <p:sp>
        <p:nvSpPr>
          <p:cNvPr id="3" name="Footer Placeholder 2">
            <a:extLst>
              <a:ext uri="{FF2B5EF4-FFF2-40B4-BE49-F238E27FC236}">
                <a16:creationId xmlns:a16="http://schemas.microsoft.com/office/drawing/2014/main" id="{17E8FB5B-5C32-8212-5492-A38D256A351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CF3D2A2-EFF2-C7DA-C1C4-821C2DC89ADC}"/>
              </a:ext>
            </a:extLst>
          </p:cNvPr>
          <p:cNvSpPr>
            <a:spLocks noGrp="1"/>
          </p:cNvSpPr>
          <p:nvPr>
            <p:ph type="sldNum" sz="quarter" idx="12"/>
          </p:nvPr>
        </p:nvSpPr>
        <p:spPr/>
        <p:txBody>
          <a:bodyPr/>
          <a:lstStyle/>
          <a:p>
            <a:fld id="{A455A5B2-0D3E-44C7-B455-33F807111664}" type="slidenum">
              <a:rPr lang="en-GB" smtClean="0"/>
              <a:t>‹#›</a:t>
            </a:fld>
            <a:endParaRPr lang="en-GB"/>
          </a:p>
        </p:txBody>
      </p:sp>
    </p:spTree>
    <p:extLst>
      <p:ext uri="{BB962C8B-B14F-4D97-AF65-F5344CB8AC3E}">
        <p14:creationId xmlns:p14="http://schemas.microsoft.com/office/powerpoint/2010/main" val="36302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A4A7-CCB1-5D1A-F224-D58363E35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2D433D1-785B-F2AE-50D0-61483C3206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5A7BB8-85C1-59DD-BE83-7869375FC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83A548-79F2-D8EE-E0DD-687AACD983F0}"/>
              </a:ext>
            </a:extLst>
          </p:cNvPr>
          <p:cNvSpPr>
            <a:spLocks noGrp="1"/>
          </p:cNvSpPr>
          <p:nvPr>
            <p:ph type="dt" sz="half" idx="10"/>
          </p:nvPr>
        </p:nvSpPr>
        <p:spPr/>
        <p:txBody>
          <a:bodyPr/>
          <a:lstStyle/>
          <a:p>
            <a:fld id="{C66EB128-EDF0-4FCF-AA03-8261F6ED89EF}" type="datetimeFigureOut">
              <a:rPr lang="en-GB" smtClean="0"/>
              <a:t>13/02/2024</a:t>
            </a:fld>
            <a:endParaRPr lang="en-GB"/>
          </a:p>
        </p:txBody>
      </p:sp>
      <p:sp>
        <p:nvSpPr>
          <p:cNvPr id="6" name="Footer Placeholder 5">
            <a:extLst>
              <a:ext uri="{FF2B5EF4-FFF2-40B4-BE49-F238E27FC236}">
                <a16:creationId xmlns:a16="http://schemas.microsoft.com/office/drawing/2014/main" id="{D674E927-0516-13AB-CAB7-7E343B649E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1A400C-1E2A-F441-1A1C-6690ED87AB2D}"/>
              </a:ext>
            </a:extLst>
          </p:cNvPr>
          <p:cNvSpPr>
            <a:spLocks noGrp="1"/>
          </p:cNvSpPr>
          <p:nvPr>
            <p:ph type="sldNum" sz="quarter" idx="12"/>
          </p:nvPr>
        </p:nvSpPr>
        <p:spPr/>
        <p:txBody>
          <a:bodyPr/>
          <a:lstStyle/>
          <a:p>
            <a:fld id="{A455A5B2-0D3E-44C7-B455-33F807111664}" type="slidenum">
              <a:rPr lang="en-GB" smtClean="0"/>
              <a:t>‹#›</a:t>
            </a:fld>
            <a:endParaRPr lang="en-GB"/>
          </a:p>
        </p:txBody>
      </p:sp>
    </p:spTree>
    <p:extLst>
      <p:ext uri="{BB962C8B-B14F-4D97-AF65-F5344CB8AC3E}">
        <p14:creationId xmlns:p14="http://schemas.microsoft.com/office/powerpoint/2010/main" val="59040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E717-74EB-58FF-B2B4-B8818EF4A9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4FD51F-DE85-AD7D-3450-FA0ED89EE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073FFC6-AC06-6F40-ECF3-8DFF19590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528869-FDA3-43A8-0E21-77E7A5B0CE3A}"/>
              </a:ext>
            </a:extLst>
          </p:cNvPr>
          <p:cNvSpPr>
            <a:spLocks noGrp="1"/>
          </p:cNvSpPr>
          <p:nvPr>
            <p:ph type="dt" sz="half" idx="10"/>
          </p:nvPr>
        </p:nvSpPr>
        <p:spPr/>
        <p:txBody>
          <a:bodyPr/>
          <a:lstStyle/>
          <a:p>
            <a:fld id="{C66EB128-EDF0-4FCF-AA03-8261F6ED89EF}" type="datetimeFigureOut">
              <a:rPr lang="en-GB" smtClean="0"/>
              <a:t>13/02/2024</a:t>
            </a:fld>
            <a:endParaRPr lang="en-GB"/>
          </a:p>
        </p:txBody>
      </p:sp>
      <p:sp>
        <p:nvSpPr>
          <p:cNvPr id="6" name="Footer Placeholder 5">
            <a:extLst>
              <a:ext uri="{FF2B5EF4-FFF2-40B4-BE49-F238E27FC236}">
                <a16:creationId xmlns:a16="http://schemas.microsoft.com/office/drawing/2014/main" id="{BB214079-46A4-4CD0-6316-A6CD0AF16B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ACAF41-41CB-9798-D42D-356D052F11FC}"/>
              </a:ext>
            </a:extLst>
          </p:cNvPr>
          <p:cNvSpPr>
            <a:spLocks noGrp="1"/>
          </p:cNvSpPr>
          <p:nvPr>
            <p:ph type="sldNum" sz="quarter" idx="12"/>
          </p:nvPr>
        </p:nvSpPr>
        <p:spPr/>
        <p:txBody>
          <a:bodyPr/>
          <a:lstStyle/>
          <a:p>
            <a:fld id="{A455A5B2-0D3E-44C7-B455-33F807111664}" type="slidenum">
              <a:rPr lang="en-GB" smtClean="0"/>
              <a:t>‹#›</a:t>
            </a:fld>
            <a:endParaRPr lang="en-GB"/>
          </a:p>
        </p:txBody>
      </p:sp>
    </p:spTree>
    <p:extLst>
      <p:ext uri="{BB962C8B-B14F-4D97-AF65-F5344CB8AC3E}">
        <p14:creationId xmlns:p14="http://schemas.microsoft.com/office/powerpoint/2010/main" val="120947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59FCCB-501C-84A4-91EF-94FA8C1922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658596-AD2E-CBB9-84A1-A69E44F668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37EF77-9385-C7CC-2736-563278ED3D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EB128-EDF0-4FCF-AA03-8261F6ED89EF}" type="datetimeFigureOut">
              <a:rPr lang="en-GB" smtClean="0"/>
              <a:t>13/02/2024</a:t>
            </a:fld>
            <a:endParaRPr lang="en-GB"/>
          </a:p>
        </p:txBody>
      </p:sp>
      <p:sp>
        <p:nvSpPr>
          <p:cNvPr id="5" name="Footer Placeholder 4">
            <a:extLst>
              <a:ext uri="{FF2B5EF4-FFF2-40B4-BE49-F238E27FC236}">
                <a16:creationId xmlns:a16="http://schemas.microsoft.com/office/drawing/2014/main" id="{9F46A0A5-02B7-CF53-16E8-9FDE19CDB7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2B318DD-4B5B-E1B6-1944-23B35DC97A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5A5B2-0D3E-44C7-B455-33F807111664}" type="slidenum">
              <a:rPr lang="en-GB" smtClean="0"/>
              <a:t>‹#›</a:t>
            </a:fld>
            <a:endParaRPr lang="en-GB"/>
          </a:p>
        </p:txBody>
      </p:sp>
    </p:spTree>
    <p:extLst>
      <p:ext uri="{BB962C8B-B14F-4D97-AF65-F5344CB8AC3E}">
        <p14:creationId xmlns:p14="http://schemas.microsoft.com/office/powerpoint/2010/main" val="311064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614C-63DA-52E1-9B90-EA11BBDE843C}"/>
              </a:ext>
            </a:extLst>
          </p:cNvPr>
          <p:cNvSpPr>
            <a:spLocks noGrp="1"/>
          </p:cNvSpPr>
          <p:nvPr>
            <p:ph type="ctrTitle"/>
          </p:nvPr>
        </p:nvSpPr>
        <p:spPr/>
        <p:txBody>
          <a:bodyPr/>
          <a:lstStyle/>
          <a:p>
            <a:r>
              <a:rPr lang="en-GB" dirty="0"/>
              <a:t>Lending Club Case Study</a:t>
            </a:r>
          </a:p>
        </p:txBody>
      </p:sp>
      <p:sp>
        <p:nvSpPr>
          <p:cNvPr id="3" name="Subtitle 2">
            <a:extLst>
              <a:ext uri="{FF2B5EF4-FFF2-40B4-BE49-F238E27FC236}">
                <a16:creationId xmlns:a16="http://schemas.microsoft.com/office/drawing/2014/main" id="{82F6B3A5-4132-EDD1-6C74-B459C951C9F6}"/>
              </a:ext>
            </a:extLst>
          </p:cNvPr>
          <p:cNvSpPr>
            <a:spLocks noGrp="1"/>
          </p:cNvSpPr>
          <p:nvPr>
            <p:ph type="subTitle" idx="1"/>
          </p:nvPr>
        </p:nvSpPr>
        <p:spPr/>
        <p:txBody>
          <a:bodyPr/>
          <a:lstStyle/>
          <a:p>
            <a:r>
              <a:rPr lang="en-GB" dirty="0"/>
              <a:t>Alok Bhatnagar</a:t>
            </a:r>
          </a:p>
          <a:p>
            <a:r>
              <a:rPr lang="en-GB" dirty="0"/>
              <a:t>PGP ALML</a:t>
            </a:r>
          </a:p>
        </p:txBody>
      </p:sp>
    </p:spTree>
    <p:extLst>
      <p:ext uri="{BB962C8B-B14F-4D97-AF65-F5344CB8AC3E}">
        <p14:creationId xmlns:p14="http://schemas.microsoft.com/office/powerpoint/2010/main" val="1596104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2BAC-99DB-5517-EEC1-27942C83EBB1}"/>
              </a:ext>
            </a:extLst>
          </p:cNvPr>
          <p:cNvSpPr>
            <a:spLocks noGrp="1"/>
          </p:cNvSpPr>
          <p:nvPr>
            <p:ph type="title"/>
          </p:nvPr>
        </p:nvSpPr>
        <p:spPr/>
        <p:txBody>
          <a:bodyPr/>
          <a:lstStyle/>
          <a:p>
            <a:r>
              <a:rPr lang="en-GB" dirty="0"/>
              <a:t>Business Problem</a:t>
            </a:r>
          </a:p>
        </p:txBody>
      </p:sp>
      <p:sp>
        <p:nvSpPr>
          <p:cNvPr id="3" name="Content Placeholder 2">
            <a:extLst>
              <a:ext uri="{FF2B5EF4-FFF2-40B4-BE49-F238E27FC236}">
                <a16:creationId xmlns:a16="http://schemas.microsoft.com/office/drawing/2014/main" id="{6C0BD6F4-8C81-6343-DD48-57B9E479234D}"/>
              </a:ext>
            </a:extLst>
          </p:cNvPr>
          <p:cNvSpPr>
            <a:spLocks noGrp="1"/>
          </p:cNvSpPr>
          <p:nvPr>
            <p:ph idx="1"/>
          </p:nvPr>
        </p:nvSpPr>
        <p:spPr/>
        <p:txBody>
          <a:bodyPr>
            <a:normAutofit/>
          </a:bodyPr>
          <a:lstStyle/>
          <a:p>
            <a:r>
              <a:rPr lang="en-GB" sz="1600" dirty="0"/>
              <a:t>I work for a consumer finance company which specialises in lending various types of loans to urban customers. When the company receives a loan application, the company has to make a decision for loan approval based on the applicant’s profile.</a:t>
            </a:r>
          </a:p>
          <a:p>
            <a:r>
              <a:rPr lang="en-GB" sz="1600" dirty="0"/>
              <a:t>The company is the largest online loan marketplace, facilitating personal loans, business loans, and financing of medical procedures. Borrowers can easily access lower interest rate loans through a fast online interface.</a:t>
            </a:r>
          </a:p>
          <a:p>
            <a:r>
              <a:rPr lang="en-GB" sz="1600" dirty="0"/>
              <a:t>The company wants to understand the driving factors (or driver variables) behind loan default, i.e. the variables which are strong indicators of default.  The company can utilise this knowledge for its portfolio and risk assessment.  </a:t>
            </a:r>
          </a:p>
        </p:txBody>
      </p:sp>
    </p:spTree>
    <p:extLst>
      <p:ext uri="{BB962C8B-B14F-4D97-AF65-F5344CB8AC3E}">
        <p14:creationId xmlns:p14="http://schemas.microsoft.com/office/powerpoint/2010/main" val="175432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345C-8FCE-451C-9C31-0698D9EE4004}"/>
              </a:ext>
            </a:extLst>
          </p:cNvPr>
          <p:cNvSpPr>
            <a:spLocks noGrp="1"/>
          </p:cNvSpPr>
          <p:nvPr>
            <p:ph type="title"/>
          </p:nvPr>
        </p:nvSpPr>
        <p:spPr/>
        <p:txBody>
          <a:bodyPr/>
          <a:lstStyle/>
          <a:p>
            <a:r>
              <a:rPr lang="en-GB" dirty="0"/>
              <a:t>Analysis Approach</a:t>
            </a:r>
          </a:p>
        </p:txBody>
      </p:sp>
      <p:sp>
        <p:nvSpPr>
          <p:cNvPr id="3" name="Content Placeholder 2">
            <a:extLst>
              <a:ext uri="{FF2B5EF4-FFF2-40B4-BE49-F238E27FC236}">
                <a16:creationId xmlns:a16="http://schemas.microsoft.com/office/drawing/2014/main" id="{FC0B30FE-8CC1-0756-AB1E-473A200FA3A1}"/>
              </a:ext>
            </a:extLst>
          </p:cNvPr>
          <p:cNvSpPr>
            <a:spLocks noGrp="1"/>
          </p:cNvSpPr>
          <p:nvPr>
            <p:ph idx="1"/>
          </p:nvPr>
        </p:nvSpPr>
        <p:spPr/>
        <p:txBody>
          <a:bodyPr/>
          <a:lstStyle/>
          <a:p>
            <a:pPr marL="0" indent="0">
              <a:buNone/>
            </a:pPr>
            <a:r>
              <a:rPr lang="en-GB" sz="1600" dirty="0"/>
              <a:t>We’ll do the Exploratory Data Analysis based on the data provided to identify the correlation among the features. </a:t>
            </a:r>
          </a:p>
          <a:p>
            <a:pPr marL="0" indent="0">
              <a:buNone/>
            </a:pPr>
            <a:endParaRPr lang="en-GB" sz="1600" dirty="0"/>
          </a:p>
          <a:p>
            <a:pPr marL="0" indent="0">
              <a:buNone/>
            </a:pPr>
            <a:r>
              <a:rPr lang="en-GB" sz="1600" dirty="0"/>
              <a:t>Approach:</a:t>
            </a:r>
          </a:p>
          <a:p>
            <a:pPr marL="342900" indent="-342900">
              <a:buAutoNum type="arabicPeriod"/>
            </a:pPr>
            <a:r>
              <a:rPr lang="en-GB" sz="1600" dirty="0"/>
              <a:t>Data Cleansing</a:t>
            </a:r>
          </a:p>
          <a:p>
            <a:pPr marL="342900" indent="-342900">
              <a:buAutoNum type="arabicPeriod"/>
            </a:pPr>
            <a:r>
              <a:rPr lang="en-GB" sz="1600" dirty="0"/>
              <a:t>Univariate/Bivariate data analysis</a:t>
            </a:r>
          </a:p>
          <a:p>
            <a:pPr marL="342900" indent="-342900">
              <a:buAutoNum type="arabicPeriod"/>
            </a:pPr>
            <a:r>
              <a:rPr lang="en-GB" sz="1600" dirty="0"/>
              <a:t>Hypothesis generation</a:t>
            </a:r>
          </a:p>
          <a:p>
            <a:pPr marL="342900" indent="-342900">
              <a:buAutoNum type="arabicPeriod"/>
            </a:pPr>
            <a:endParaRPr lang="en-GB" sz="1600"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87973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345C-8FCE-451C-9C31-0698D9EE4004}"/>
              </a:ext>
            </a:extLst>
          </p:cNvPr>
          <p:cNvSpPr>
            <a:spLocks noGrp="1"/>
          </p:cNvSpPr>
          <p:nvPr>
            <p:ph type="title"/>
          </p:nvPr>
        </p:nvSpPr>
        <p:spPr/>
        <p:txBody>
          <a:bodyPr/>
          <a:lstStyle/>
          <a:p>
            <a:r>
              <a:rPr lang="en-GB" dirty="0"/>
              <a:t>Major Findings</a:t>
            </a:r>
          </a:p>
        </p:txBody>
      </p:sp>
      <p:sp>
        <p:nvSpPr>
          <p:cNvPr id="3" name="Content Placeholder 2">
            <a:extLst>
              <a:ext uri="{FF2B5EF4-FFF2-40B4-BE49-F238E27FC236}">
                <a16:creationId xmlns:a16="http://schemas.microsoft.com/office/drawing/2014/main" id="{FC0B30FE-8CC1-0756-AB1E-473A200FA3A1}"/>
              </a:ext>
            </a:extLst>
          </p:cNvPr>
          <p:cNvSpPr>
            <a:spLocks noGrp="1"/>
          </p:cNvSpPr>
          <p:nvPr>
            <p:ph idx="1"/>
          </p:nvPr>
        </p:nvSpPr>
        <p:spPr>
          <a:xfrm>
            <a:off x="838200" y="1210274"/>
            <a:ext cx="10515600" cy="4351338"/>
          </a:xfrm>
        </p:spPr>
        <p:txBody>
          <a:bodyPr/>
          <a:lstStyle/>
          <a:p>
            <a:pPr marL="0" indent="0">
              <a:buNone/>
            </a:pPr>
            <a:r>
              <a:rPr lang="en-GB" sz="1600" dirty="0"/>
              <a:t>The above analysis concerning the charged-off loans for each variable suggests the following. There is a higher probability of defaulting when. </a:t>
            </a:r>
          </a:p>
          <a:p>
            <a:pPr marL="0" indent="0">
              <a:buNone/>
            </a:pPr>
            <a:endParaRPr lang="en-GB" sz="1600" dirty="0"/>
          </a:p>
          <a:p>
            <a:pPr algn="l">
              <a:buFont typeface="Arial" panose="020B0604020202020204" pitchFamily="34" charset="0"/>
              <a:buChar char="•"/>
            </a:pPr>
            <a:r>
              <a:rPr lang="en-GB" sz="1400" b="0" i="0" dirty="0">
                <a:solidFill>
                  <a:srgbClr val="000000"/>
                </a:solidFill>
                <a:effectLst/>
                <a:latin typeface="Helvetica Neue"/>
              </a:rPr>
              <a:t>Applicants having </a:t>
            </a:r>
            <a:r>
              <a:rPr lang="en-GB" sz="1400" b="0" i="0" dirty="0" err="1">
                <a:solidFill>
                  <a:srgbClr val="000000"/>
                </a:solidFill>
                <a:effectLst/>
                <a:latin typeface="Helvetica Neue"/>
              </a:rPr>
              <a:t>house_ownership</a:t>
            </a:r>
            <a:r>
              <a:rPr lang="en-GB" sz="1400" b="0" i="0" dirty="0">
                <a:solidFill>
                  <a:srgbClr val="000000"/>
                </a:solidFill>
                <a:effectLst/>
                <a:latin typeface="Helvetica Neue"/>
              </a:rPr>
              <a:t> as 'RENT'</a:t>
            </a:r>
          </a:p>
          <a:p>
            <a:pPr marL="342900" indent="-342900">
              <a:buAutoNum type="arabicPeriod"/>
            </a:pPr>
            <a:endParaRPr lang="en-GB" sz="1600" dirty="0"/>
          </a:p>
          <a:p>
            <a:pPr marL="0" indent="0">
              <a:buNone/>
            </a:pPr>
            <a:endParaRPr lang="en-GB" dirty="0"/>
          </a:p>
          <a:p>
            <a:pPr marL="0" indent="0">
              <a:buNone/>
            </a:pPr>
            <a:endParaRPr lang="en-GB" dirty="0"/>
          </a:p>
        </p:txBody>
      </p:sp>
      <p:pic>
        <p:nvPicPr>
          <p:cNvPr id="1026" name="Picture 2">
            <a:extLst>
              <a:ext uri="{FF2B5EF4-FFF2-40B4-BE49-F238E27FC236}">
                <a16:creationId xmlns:a16="http://schemas.microsoft.com/office/drawing/2014/main" id="{3B5B18EA-90FF-7B83-2F09-7481DD727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9546" y="1690688"/>
            <a:ext cx="552450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962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345C-8FCE-451C-9C31-0698D9EE4004}"/>
              </a:ext>
            </a:extLst>
          </p:cNvPr>
          <p:cNvSpPr>
            <a:spLocks noGrp="1"/>
          </p:cNvSpPr>
          <p:nvPr>
            <p:ph type="title"/>
          </p:nvPr>
        </p:nvSpPr>
        <p:spPr/>
        <p:txBody>
          <a:bodyPr/>
          <a:lstStyle/>
          <a:p>
            <a:r>
              <a:rPr lang="en-GB" dirty="0"/>
              <a:t>Major Findings</a:t>
            </a:r>
          </a:p>
        </p:txBody>
      </p:sp>
      <p:sp>
        <p:nvSpPr>
          <p:cNvPr id="3" name="Content Placeholder 2">
            <a:extLst>
              <a:ext uri="{FF2B5EF4-FFF2-40B4-BE49-F238E27FC236}">
                <a16:creationId xmlns:a16="http://schemas.microsoft.com/office/drawing/2014/main" id="{FC0B30FE-8CC1-0756-AB1E-473A200FA3A1}"/>
              </a:ext>
            </a:extLst>
          </p:cNvPr>
          <p:cNvSpPr>
            <a:spLocks noGrp="1"/>
          </p:cNvSpPr>
          <p:nvPr>
            <p:ph idx="1"/>
          </p:nvPr>
        </p:nvSpPr>
        <p:spPr>
          <a:xfrm>
            <a:off x="838200" y="1210274"/>
            <a:ext cx="10515600" cy="4351338"/>
          </a:xfrm>
        </p:spPr>
        <p:txBody>
          <a:bodyPr/>
          <a:lstStyle/>
          <a:p>
            <a:pPr marL="0" indent="0">
              <a:buNone/>
            </a:pPr>
            <a:r>
              <a:rPr lang="en-GB" sz="1600" dirty="0"/>
              <a:t>The above analysis concerning the charged-off loans for each variable suggests the following. There is a higher probability of defaulting when. </a:t>
            </a:r>
          </a:p>
          <a:p>
            <a:pPr marL="0" indent="0">
              <a:buNone/>
            </a:pPr>
            <a:endParaRPr lang="en-GB" sz="1600" dirty="0"/>
          </a:p>
          <a:p>
            <a:pPr algn="l">
              <a:buFont typeface="Arial" panose="020B0604020202020204" pitchFamily="34" charset="0"/>
              <a:buChar char="•"/>
            </a:pPr>
            <a:r>
              <a:rPr lang="en-GB" sz="1400" b="0" i="0" dirty="0">
                <a:solidFill>
                  <a:srgbClr val="000000"/>
                </a:solidFill>
                <a:effectLst/>
                <a:latin typeface="Helvetica Neue"/>
              </a:rPr>
              <a:t>Purpose of loan is “Debt Consolidation”</a:t>
            </a:r>
          </a:p>
          <a:p>
            <a:pPr marL="342900" indent="-342900">
              <a:buAutoNum type="arabicPeriod"/>
            </a:pPr>
            <a:endParaRPr lang="en-GB" sz="1600" dirty="0"/>
          </a:p>
          <a:p>
            <a:pPr marL="0" indent="0">
              <a:buNone/>
            </a:pPr>
            <a:endParaRPr lang="en-GB" dirty="0"/>
          </a:p>
          <a:p>
            <a:pPr marL="0" indent="0">
              <a:buNone/>
            </a:pPr>
            <a:endParaRPr lang="en-GB" dirty="0"/>
          </a:p>
        </p:txBody>
      </p:sp>
      <p:pic>
        <p:nvPicPr>
          <p:cNvPr id="2050" name="Picture 2">
            <a:extLst>
              <a:ext uri="{FF2B5EF4-FFF2-40B4-BE49-F238E27FC236}">
                <a16:creationId xmlns:a16="http://schemas.microsoft.com/office/drawing/2014/main" id="{A2F89D01-619E-017F-03E3-AD7A147A9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831" y="1854680"/>
            <a:ext cx="65151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18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345C-8FCE-451C-9C31-0698D9EE4004}"/>
              </a:ext>
            </a:extLst>
          </p:cNvPr>
          <p:cNvSpPr>
            <a:spLocks noGrp="1"/>
          </p:cNvSpPr>
          <p:nvPr>
            <p:ph type="title"/>
          </p:nvPr>
        </p:nvSpPr>
        <p:spPr/>
        <p:txBody>
          <a:bodyPr/>
          <a:lstStyle/>
          <a:p>
            <a:r>
              <a:rPr lang="en-GB" dirty="0"/>
              <a:t>Major Findings</a:t>
            </a:r>
          </a:p>
        </p:txBody>
      </p:sp>
      <p:sp>
        <p:nvSpPr>
          <p:cNvPr id="3" name="Content Placeholder 2">
            <a:extLst>
              <a:ext uri="{FF2B5EF4-FFF2-40B4-BE49-F238E27FC236}">
                <a16:creationId xmlns:a16="http://schemas.microsoft.com/office/drawing/2014/main" id="{FC0B30FE-8CC1-0756-AB1E-473A200FA3A1}"/>
              </a:ext>
            </a:extLst>
          </p:cNvPr>
          <p:cNvSpPr>
            <a:spLocks noGrp="1"/>
          </p:cNvSpPr>
          <p:nvPr>
            <p:ph idx="1"/>
          </p:nvPr>
        </p:nvSpPr>
        <p:spPr>
          <a:xfrm>
            <a:off x="838200" y="1210274"/>
            <a:ext cx="10515600" cy="4351338"/>
          </a:xfrm>
        </p:spPr>
        <p:txBody>
          <a:bodyPr/>
          <a:lstStyle/>
          <a:p>
            <a:pPr marL="0" indent="0">
              <a:buNone/>
            </a:pPr>
            <a:r>
              <a:rPr lang="en-GB" sz="1600" dirty="0"/>
              <a:t>The above analysis concerning the charged-off loans for each variable suggests the following. There is a higher probability of defaulting when. </a:t>
            </a:r>
          </a:p>
          <a:p>
            <a:pPr marL="0" indent="0">
              <a:buNone/>
            </a:pPr>
            <a:endParaRPr lang="en-GB" sz="1600" dirty="0"/>
          </a:p>
          <a:p>
            <a:pPr algn="l">
              <a:buFont typeface="Arial" panose="020B0604020202020204" pitchFamily="34" charset="0"/>
              <a:buChar char="•"/>
            </a:pPr>
            <a:r>
              <a:rPr lang="en-GB" sz="1400" b="0" i="0" dirty="0">
                <a:solidFill>
                  <a:srgbClr val="000000"/>
                </a:solidFill>
                <a:effectLst/>
                <a:latin typeface="Helvetica Neue"/>
              </a:rPr>
              <a:t>Interest rate is 15-17%</a:t>
            </a:r>
          </a:p>
          <a:p>
            <a:pPr marL="342900" indent="-342900">
              <a:buAutoNum type="arabicPeriod"/>
            </a:pPr>
            <a:endParaRPr lang="en-GB" sz="1600" dirty="0"/>
          </a:p>
          <a:p>
            <a:pPr marL="0" indent="0">
              <a:buNone/>
            </a:pPr>
            <a:endParaRPr lang="en-GB" dirty="0"/>
          </a:p>
          <a:p>
            <a:pPr marL="0" indent="0">
              <a:buNone/>
            </a:pPr>
            <a:endParaRPr lang="en-GB" dirty="0"/>
          </a:p>
        </p:txBody>
      </p:sp>
      <p:pic>
        <p:nvPicPr>
          <p:cNvPr id="3074" name="Picture 2">
            <a:extLst>
              <a:ext uri="{FF2B5EF4-FFF2-40B4-BE49-F238E27FC236}">
                <a16:creationId xmlns:a16="http://schemas.microsoft.com/office/drawing/2014/main" id="{8E843842-4F85-41EA-E431-F81E1C170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925"/>
            <a:ext cx="55245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39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345C-8FCE-451C-9C31-0698D9EE4004}"/>
              </a:ext>
            </a:extLst>
          </p:cNvPr>
          <p:cNvSpPr>
            <a:spLocks noGrp="1"/>
          </p:cNvSpPr>
          <p:nvPr>
            <p:ph type="title"/>
          </p:nvPr>
        </p:nvSpPr>
        <p:spPr/>
        <p:txBody>
          <a:bodyPr/>
          <a:lstStyle/>
          <a:p>
            <a:r>
              <a:rPr lang="en-GB" dirty="0"/>
              <a:t>Major Findings</a:t>
            </a:r>
          </a:p>
        </p:txBody>
      </p:sp>
      <p:sp>
        <p:nvSpPr>
          <p:cNvPr id="3" name="Content Placeholder 2">
            <a:extLst>
              <a:ext uri="{FF2B5EF4-FFF2-40B4-BE49-F238E27FC236}">
                <a16:creationId xmlns:a16="http://schemas.microsoft.com/office/drawing/2014/main" id="{FC0B30FE-8CC1-0756-AB1E-473A200FA3A1}"/>
              </a:ext>
            </a:extLst>
          </p:cNvPr>
          <p:cNvSpPr>
            <a:spLocks noGrp="1"/>
          </p:cNvSpPr>
          <p:nvPr>
            <p:ph idx="1"/>
          </p:nvPr>
        </p:nvSpPr>
        <p:spPr>
          <a:xfrm>
            <a:off x="838200" y="1210274"/>
            <a:ext cx="10515600" cy="4351338"/>
          </a:xfrm>
        </p:spPr>
        <p:txBody>
          <a:bodyPr/>
          <a:lstStyle/>
          <a:p>
            <a:pPr marL="0" indent="0">
              <a:buNone/>
            </a:pPr>
            <a:r>
              <a:rPr lang="en-GB" sz="1600" dirty="0"/>
              <a:t>The above analysis concerning the charged-off loans for each variable suggests the following. There is a higher probability of defaulting when. </a:t>
            </a:r>
          </a:p>
          <a:p>
            <a:pPr marL="0" indent="0">
              <a:buNone/>
            </a:pPr>
            <a:endParaRPr lang="en-GB" sz="1600" dirty="0"/>
          </a:p>
          <a:p>
            <a:pPr algn="l">
              <a:buFont typeface="Arial" panose="020B0604020202020204" pitchFamily="34" charset="0"/>
              <a:buChar char="•"/>
            </a:pPr>
            <a:r>
              <a:rPr lang="en-GB" sz="1400" b="0" i="0" dirty="0">
                <a:solidFill>
                  <a:srgbClr val="000000"/>
                </a:solidFill>
                <a:effectLst/>
                <a:latin typeface="Helvetica Neue"/>
              </a:rPr>
              <a:t>Annual income is between 31k to 58k</a:t>
            </a:r>
          </a:p>
          <a:p>
            <a:pPr marL="342900" indent="-342900">
              <a:buAutoNum type="arabicPeriod"/>
            </a:pPr>
            <a:endParaRPr lang="en-GB" sz="1600" dirty="0"/>
          </a:p>
          <a:p>
            <a:pPr marL="0" indent="0">
              <a:buNone/>
            </a:pPr>
            <a:endParaRPr lang="en-GB" dirty="0"/>
          </a:p>
          <a:p>
            <a:pPr marL="0" indent="0">
              <a:buNone/>
            </a:pPr>
            <a:endParaRPr lang="en-GB" dirty="0"/>
          </a:p>
        </p:txBody>
      </p:sp>
      <p:pic>
        <p:nvPicPr>
          <p:cNvPr id="4098" name="Picture 2">
            <a:extLst>
              <a:ext uri="{FF2B5EF4-FFF2-40B4-BE49-F238E27FC236}">
                <a16:creationId xmlns:a16="http://schemas.microsoft.com/office/drawing/2014/main" id="{A0B7145D-58E5-2C0E-134B-C16948ECB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300" y="2282436"/>
            <a:ext cx="552450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17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345C-8FCE-451C-9C31-0698D9EE4004}"/>
              </a:ext>
            </a:extLst>
          </p:cNvPr>
          <p:cNvSpPr>
            <a:spLocks noGrp="1"/>
          </p:cNvSpPr>
          <p:nvPr>
            <p:ph type="title"/>
          </p:nvPr>
        </p:nvSpPr>
        <p:spPr/>
        <p:txBody>
          <a:bodyPr/>
          <a:lstStyle/>
          <a:p>
            <a:r>
              <a:rPr lang="en-GB" dirty="0"/>
              <a:t>Major Findings</a:t>
            </a:r>
          </a:p>
        </p:txBody>
      </p:sp>
      <p:sp>
        <p:nvSpPr>
          <p:cNvPr id="3" name="Content Placeholder 2">
            <a:extLst>
              <a:ext uri="{FF2B5EF4-FFF2-40B4-BE49-F238E27FC236}">
                <a16:creationId xmlns:a16="http://schemas.microsoft.com/office/drawing/2014/main" id="{FC0B30FE-8CC1-0756-AB1E-473A200FA3A1}"/>
              </a:ext>
            </a:extLst>
          </p:cNvPr>
          <p:cNvSpPr>
            <a:spLocks noGrp="1"/>
          </p:cNvSpPr>
          <p:nvPr>
            <p:ph idx="1"/>
          </p:nvPr>
        </p:nvSpPr>
        <p:spPr>
          <a:xfrm>
            <a:off x="838200" y="1210274"/>
            <a:ext cx="10515600" cy="5432066"/>
          </a:xfrm>
        </p:spPr>
        <p:txBody>
          <a:bodyPr>
            <a:normAutofit/>
          </a:bodyPr>
          <a:lstStyle/>
          <a:p>
            <a:pPr marL="0" indent="0">
              <a:buNone/>
            </a:pPr>
            <a:r>
              <a:rPr lang="en-GB" sz="1600" dirty="0"/>
              <a:t>The above analysis concerning the charged-off loans for each variable suggests the following. There is a higher probability of defaulting when. </a:t>
            </a:r>
          </a:p>
          <a:p>
            <a:pPr marL="0" indent="0">
              <a:buNone/>
            </a:pPr>
            <a:endParaRPr lang="en-GB" sz="1600" dirty="0"/>
          </a:p>
          <a:p>
            <a:pPr algn="l">
              <a:buFont typeface="Arial" panose="020B0604020202020204" pitchFamily="34" charset="0"/>
              <a:buChar char="•"/>
            </a:pPr>
            <a:r>
              <a:rPr lang="en-GB" sz="1050" b="0" i="0" dirty="0">
                <a:solidFill>
                  <a:srgbClr val="000000"/>
                </a:solidFill>
                <a:effectLst/>
                <a:latin typeface="Helvetica Neue"/>
              </a:rPr>
              <a:t>Applicants having </a:t>
            </a:r>
            <a:r>
              <a:rPr lang="en-GB" sz="1050" b="0" i="0" dirty="0" err="1">
                <a:solidFill>
                  <a:srgbClr val="000000"/>
                </a:solidFill>
                <a:effectLst/>
                <a:latin typeface="Helvetica Neue"/>
              </a:rPr>
              <a:t>house_ownership</a:t>
            </a:r>
            <a:r>
              <a:rPr lang="en-GB" sz="1050" b="0" i="0" dirty="0">
                <a:solidFill>
                  <a:srgbClr val="000000"/>
                </a:solidFill>
                <a:effectLst/>
                <a:latin typeface="Helvetica Neue"/>
              </a:rPr>
              <a:t> as 'RENT'</a:t>
            </a:r>
          </a:p>
          <a:p>
            <a:pPr algn="l">
              <a:buFont typeface="Arial" panose="020B0604020202020204" pitchFamily="34" charset="0"/>
              <a:buChar char="•"/>
            </a:pPr>
            <a:r>
              <a:rPr lang="en-GB" sz="1050" b="0" i="0" dirty="0">
                <a:solidFill>
                  <a:srgbClr val="000000"/>
                </a:solidFill>
                <a:effectLst/>
                <a:latin typeface="Helvetica Neue"/>
              </a:rPr>
              <a:t>Applicants who use the loan to clear other debts</a:t>
            </a:r>
          </a:p>
          <a:p>
            <a:pPr algn="l">
              <a:buFont typeface="Arial" panose="020B0604020202020204" pitchFamily="34" charset="0"/>
              <a:buChar char="•"/>
            </a:pPr>
            <a:r>
              <a:rPr lang="en-GB" sz="1050" b="0" i="0" dirty="0">
                <a:solidFill>
                  <a:srgbClr val="000000"/>
                </a:solidFill>
                <a:effectLst/>
                <a:latin typeface="Helvetica Neue"/>
              </a:rPr>
              <a:t>Applicants who receive interest at the rate of 15-17%</a:t>
            </a:r>
          </a:p>
          <a:p>
            <a:pPr algn="l">
              <a:buFont typeface="Arial" panose="020B0604020202020204" pitchFamily="34" charset="0"/>
              <a:buChar char="•"/>
            </a:pPr>
            <a:r>
              <a:rPr lang="en-GB" sz="1050" b="0" i="0" dirty="0">
                <a:solidFill>
                  <a:srgbClr val="000000"/>
                </a:solidFill>
                <a:effectLst/>
                <a:latin typeface="Helvetica Neue"/>
              </a:rPr>
              <a:t>Applicants who have an income of range 31k - 58k</a:t>
            </a:r>
          </a:p>
          <a:p>
            <a:pPr algn="l">
              <a:buFont typeface="Arial" panose="020B0604020202020204" pitchFamily="34" charset="0"/>
              <a:buChar char="•"/>
            </a:pPr>
            <a:r>
              <a:rPr lang="en-GB" sz="1050" b="0" i="0" dirty="0">
                <a:solidFill>
                  <a:srgbClr val="000000"/>
                </a:solidFill>
                <a:effectLst/>
                <a:latin typeface="Helvetica Neue"/>
              </a:rPr>
              <a:t>Applicants who have 20-37 </a:t>
            </a:r>
            <a:r>
              <a:rPr lang="en-GB" sz="1050" b="0" i="0" dirty="0" err="1">
                <a:solidFill>
                  <a:srgbClr val="000000"/>
                </a:solidFill>
                <a:effectLst/>
                <a:latin typeface="Helvetica Neue"/>
              </a:rPr>
              <a:t>open_acc</a:t>
            </a:r>
            <a:endParaRPr lang="en-GB" sz="1050" b="0" i="0" dirty="0">
              <a:solidFill>
                <a:srgbClr val="000000"/>
              </a:solidFill>
              <a:effectLst/>
              <a:latin typeface="Helvetica Neue"/>
            </a:endParaRPr>
          </a:p>
          <a:p>
            <a:pPr algn="l">
              <a:buFont typeface="Arial" panose="020B0604020202020204" pitchFamily="34" charset="0"/>
              <a:buChar char="•"/>
            </a:pPr>
            <a:r>
              <a:rPr lang="en-GB" sz="1050" b="0" i="0" dirty="0">
                <a:solidFill>
                  <a:srgbClr val="000000"/>
                </a:solidFill>
                <a:effectLst/>
                <a:latin typeface="Helvetica Neue"/>
              </a:rPr>
              <a:t>Applicants with </a:t>
            </a:r>
            <a:r>
              <a:rPr lang="en-GB" sz="1050" b="0" i="0" dirty="0" err="1">
                <a:solidFill>
                  <a:srgbClr val="000000"/>
                </a:solidFill>
                <a:effectLst/>
                <a:latin typeface="Helvetica Neue"/>
              </a:rPr>
              <a:t>employement</a:t>
            </a:r>
            <a:r>
              <a:rPr lang="en-GB" sz="1050" b="0" i="0" dirty="0">
                <a:solidFill>
                  <a:srgbClr val="000000"/>
                </a:solidFill>
                <a:effectLst/>
                <a:latin typeface="Helvetica Neue"/>
              </a:rPr>
              <a:t> length of 10</a:t>
            </a:r>
          </a:p>
          <a:p>
            <a:pPr algn="l">
              <a:buFont typeface="Arial" panose="020B0604020202020204" pitchFamily="34" charset="0"/>
              <a:buChar char="•"/>
            </a:pPr>
            <a:r>
              <a:rPr lang="en-GB" sz="1050" b="0" i="0" dirty="0">
                <a:solidFill>
                  <a:srgbClr val="000000"/>
                </a:solidFill>
                <a:effectLst/>
                <a:latin typeface="Helvetica Neue"/>
              </a:rPr>
              <a:t>When funded amount by an investor is between 5000-10000</a:t>
            </a:r>
          </a:p>
          <a:p>
            <a:pPr algn="l">
              <a:buFont typeface="Arial" panose="020B0604020202020204" pitchFamily="34" charset="0"/>
              <a:buChar char="•"/>
            </a:pPr>
            <a:r>
              <a:rPr lang="en-GB" sz="1050" b="0" i="0" dirty="0">
                <a:solidFill>
                  <a:srgbClr val="000000"/>
                </a:solidFill>
                <a:effectLst/>
                <a:latin typeface="Helvetica Neue"/>
              </a:rPr>
              <a:t>Loan amount is between 5k – 10k</a:t>
            </a:r>
          </a:p>
          <a:p>
            <a:pPr algn="l">
              <a:buFont typeface="Arial" panose="020B0604020202020204" pitchFamily="34" charset="0"/>
              <a:buChar char="•"/>
            </a:pPr>
            <a:r>
              <a:rPr lang="en-GB" sz="1050" b="0" i="0" dirty="0" err="1">
                <a:solidFill>
                  <a:srgbClr val="000000"/>
                </a:solidFill>
                <a:effectLst/>
                <a:latin typeface="Helvetica Neue"/>
              </a:rPr>
              <a:t>Dti</a:t>
            </a:r>
            <a:r>
              <a:rPr lang="en-GB" sz="1050" b="0" i="0" dirty="0">
                <a:solidFill>
                  <a:srgbClr val="000000"/>
                </a:solidFill>
                <a:effectLst/>
                <a:latin typeface="Helvetica Neue"/>
              </a:rPr>
              <a:t> is between 12-18</a:t>
            </a:r>
          </a:p>
          <a:p>
            <a:pPr algn="l">
              <a:buFont typeface="Arial" panose="020B0604020202020204" pitchFamily="34" charset="0"/>
              <a:buChar char="•"/>
            </a:pPr>
            <a:r>
              <a:rPr lang="en-GB" sz="1050" b="0" i="0" dirty="0">
                <a:solidFill>
                  <a:srgbClr val="000000"/>
                </a:solidFill>
                <a:effectLst/>
                <a:latin typeface="Helvetica Neue"/>
              </a:rPr>
              <a:t>When monthly instalments are between 140-275</a:t>
            </a:r>
          </a:p>
          <a:p>
            <a:pPr algn="l">
              <a:buFont typeface="Arial" panose="020B0604020202020204" pitchFamily="34" charset="0"/>
              <a:buChar char="•"/>
            </a:pPr>
            <a:r>
              <a:rPr lang="en-GB" sz="1050" b="0" i="0" dirty="0">
                <a:solidFill>
                  <a:srgbClr val="000000"/>
                </a:solidFill>
                <a:effectLst/>
                <a:latin typeface="Helvetica Neue"/>
              </a:rPr>
              <a:t>Term of 36 months</a:t>
            </a:r>
          </a:p>
          <a:p>
            <a:pPr algn="l">
              <a:buFont typeface="Arial" panose="020B0604020202020204" pitchFamily="34" charset="0"/>
              <a:buChar char="•"/>
            </a:pPr>
            <a:r>
              <a:rPr lang="en-GB" sz="1050" b="0" i="0" dirty="0">
                <a:solidFill>
                  <a:srgbClr val="000000"/>
                </a:solidFill>
                <a:effectLst/>
                <a:latin typeface="Helvetica Neue"/>
              </a:rPr>
              <a:t>When the loan status is Not verified</a:t>
            </a:r>
          </a:p>
          <a:p>
            <a:pPr algn="l">
              <a:buFont typeface="Arial" panose="020B0604020202020204" pitchFamily="34" charset="0"/>
              <a:buChar char="•"/>
            </a:pPr>
            <a:r>
              <a:rPr lang="en-GB" sz="1050" b="0" i="0" dirty="0">
                <a:solidFill>
                  <a:srgbClr val="000000"/>
                </a:solidFill>
                <a:effectLst/>
                <a:latin typeface="Helvetica Neue"/>
              </a:rPr>
              <a:t>When the no of enquiries in the last 6 months is 0</a:t>
            </a:r>
          </a:p>
          <a:p>
            <a:pPr algn="l">
              <a:buFont typeface="Arial" panose="020B0604020202020204" pitchFamily="34" charset="0"/>
              <a:buChar char="•"/>
            </a:pPr>
            <a:r>
              <a:rPr lang="en-GB" sz="1050" b="0" i="0" dirty="0">
                <a:solidFill>
                  <a:srgbClr val="000000"/>
                </a:solidFill>
                <a:effectLst/>
                <a:latin typeface="Helvetica Neue"/>
              </a:rPr>
              <a:t>When the number of derogatory public records is 0</a:t>
            </a:r>
          </a:p>
          <a:p>
            <a:pPr algn="l">
              <a:buFont typeface="Arial" panose="020B0604020202020204" pitchFamily="34" charset="0"/>
              <a:buChar char="•"/>
            </a:pPr>
            <a:r>
              <a:rPr lang="en-GB" sz="1050" b="0" i="0" dirty="0">
                <a:solidFill>
                  <a:srgbClr val="000000"/>
                </a:solidFill>
                <a:effectLst/>
                <a:latin typeface="Helvetica Neue"/>
              </a:rPr>
              <a:t>When the purpose is '</a:t>
            </a:r>
            <a:r>
              <a:rPr lang="en-GB" sz="1050" b="0" i="0" dirty="0" err="1">
                <a:solidFill>
                  <a:srgbClr val="000000"/>
                </a:solidFill>
                <a:effectLst/>
                <a:latin typeface="Helvetica Neue"/>
              </a:rPr>
              <a:t>debt_consolidation</a:t>
            </a:r>
            <a:r>
              <a:rPr lang="en-GB" sz="1050" b="0" i="0" dirty="0">
                <a:solidFill>
                  <a:srgbClr val="000000"/>
                </a:solidFill>
                <a:effectLst/>
                <a:latin typeface="Helvetica Neue"/>
              </a:rPr>
              <a:t>'</a:t>
            </a:r>
          </a:p>
          <a:p>
            <a:pPr marL="342900" indent="-342900">
              <a:buAutoNum type="arabicPeriod"/>
            </a:pPr>
            <a:endParaRPr lang="en-GB" sz="1600"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719469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Helvetica Neue</vt:lpstr>
      <vt:lpstr>Arial</vt:lpstr>
      <vt:lpstr>Calibri</vt:lpstr>
      <vt:lpstr>Calibri Light</vt:lpstr>
      <vt:lpstr>Office Theme</vt:lpstr>
      <vt:lpstr>Lending Club Case Study</vt:lpstr>
      <vt:lpstr>Business Problem</vt:lpstr>
      <vt:lpstr>Analysis Approach</vt:lpstr>
      <vt:lpstr>Major Findings</vt:lpstr>
      <vt:lpstr>Major Findings</vt:lpstr>
      <vt:lpstr>Major Findings</vt:lpstr>
      <vt:lpstr>Major Findings</vt:lpstr>
      <vt:lpstr>Major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alok bhatnagar</dc:creator>
  <cp:lastModifiedBy>alok bhatnagar</cp:lastModifiedBy>
  <cp:revision>1</cp:revision>
  <dcterms:created xsi:type="dcterms:W3CDTF">2024-02-13T12:40:22Z</dcterms:created>
  <dcterms:modified xsi:type="dcterms:W3CDTF">2024-02-13T12:40:28Z</dcterms:modified>
</cp:coreProperties>
</file>