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3" r:id="rId1"/>
  </p:sldMasterIdLst>
  <p:notesMasterIdLst>
    <p:notesMasterId r:id="rId20"/>
  </p:notesMasterIdLst>
  <p:sldIdLst>
    <p:sldId id="257" r:id="rId2"/>
    <p:sldId id="256" r:id="rId3"/>
    <p:sldId id="271" r:id="rId4"/>
    <p:sldId id="258" r:id="rId5"/>
    <p:sldId id="268" r:id="rId6"/>
    <p:sldId id="264" r:id="rId7"/>
    <p:sldId id="266" r:id="rId8"/>
    <p:sldId id="261" r:id="rId9"/>
    <p:sldId id="262" r:id="rId10"/>
    <p:sldId id="263" r:id="rId11"/>
    <p:sldId id="272" r:id="rId12"/>
    <p:sldId id="273" r:id="rId13"/>
    <p:sldId id="267" r:id="rId14"/>
    <p:sldId id="274" r:id="rId15"/>
    <p:sldId id="275" r:id="rId16"/>
    <p:sldId id="276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E075C4A1-E870-CA4F-8B71-3B285AEB30B7}">
          <p14:sldIdLst>
            <p14:sldId id="257"/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5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361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8"/>
    <p:restoredTop sz="94671"/>
  </p:normalViewPr>
  <p:slideViewPr>
    <p:cSldViewPr snapToGrid="0" snapToObjects="1">
      <p:cViewPr>
        <p:scale>
          <a:sx n="69" d="100"/>
          <a:sy n="69" d="100"/>
        </p:scale>
        <p:origin x="-73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41676-2E35-4F1B-AC9C-22DE80C3C6AE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EC2F9-9813-4C0D-B265-201CFC676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EC2F9-9813-4C0D-B265-201CFC67605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EC2F9-9813-4C0D-B265-201CFC67605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2647F38-B617-4D2F-AE0A-013F0C4D2C57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97799C9-84D9-46D2-A11E-BCF8A72052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61BEF0D-F0BB-DE4B-95CE-6DB70DBA9567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61BEF0D-F0BB-DE4B-95CE-6DB70DBA9567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61BEF0D-F0BB-DE4B-95CE-6DB70DBA9567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alyticsvidhya.com/blog/2015/11/improve-modelperformance-" TargetMode="External"/><Relationship Id="rId7" Type="http://schemas.openxmlformats.org/officeDocument/2006/relationships/hyperlink" Target="http://www.analyticsvidhya.com/blog/2015/11/easy-methods-" TargetMode="External"/><Relationship Id="rId2" Type="http://schemas.openxmlformats.org/officeDocument/2006/relationships/hyperlink" Target="https://www.analyticsvidhya.com/blog/2015/11/beginners-guide-onlogistic-regression-in-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altruistdelhite04/loan-prediction-problem-dataset" TargetMode="External"/><Relationship Id="rId5" Type="http://schemas.openxmlformats.org/officeDocument/2006/relationships/hyperlink" Target="https://en.m.wikipedia.org/wiki/Feature_selection" TargetMode="External"/><Relationship Id="rId4" Type="http://schemas.openxmlformats.org/officeDocument/2006/relationships/hyperlink" Target="https://en.wikipedia.org/wiki/K-nearest_neighbors_algorithm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20196" y="2327564"/>
            <a:ext cx="8131077" cy="131618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Data pre-processing effect on the performance of machine learning algorithm</a:t>
            </a:r>
            <a:endParaRPr lang="en-US" dirty="0"/>
          </a:p>
        </p:txBody>
      </p:sp>
      <p:pic>
        <p:nvPicPr>
          <p:cNvPr id="3" name="Picture 2" descr="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604" y="207818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strip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6368" y="890155"/>
            <a:ext cx="76962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889604" y="1042555"/>
            <a:ext cx="76962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i="1" u="sng" dirty="0" err="1" smtClean="0">
                <a:solidFill>
                  <a:srgbClr val="FF9966"/>
                </a:solidFill>
              </a:rPr>
              <a:t>Netaji</a:t>
            </a:r>
            <a:r>
              <a:rPr lang="en-US" sz="2800" b="1" i="1" u="sng" dirty="0" smtClean="0">
                <a:solidFill>
                  <a:srgbClr val="FF9966"/>
                </a:solidFill>
              </a:rPr>
              <a:t> </a:t>
            </a:r>
            <a:r>
              <a:rPr lang="en-US" sz="2800" b="1" i="1" u="sng" dirty="0" err="1" smtClean="0">
                <a:solidFill>
                  <a:srgbClr val="FF9966"/>
                </a:solidFill>
              </a:rPr>
              <a:t>subhash</a:t>
            </a:r>
            <a:r>
              <a:rPr lang="en-US" sz="2800" b="1" i="1" u="sng" dirty="0" smtClean="0">
                <a:solidFill>
                  <a:srgbClr val="FF9966"/>
                </a:solidFill>
              </a:rPr>
              <a:t> engineering college</a:t>
            </a:r>
            <a:endParaRPr lang="en-US" sz="2800" b="1" i="1" u="sng" dirty="0">
              <a:solidFill>
                <a:srgbClr val="FF9966"/>
              </a:solidFill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20196" y="4156364"/>
            <a:ext cx="9265608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 smtClean="0">
                <a:latin typeface="Times New Roman" pitchFamily="18" charset="0"/>
              </a:rPr>
              <a:t>  Presented  </a:t>
            </a:r>
            <a:r>
              <a:rPr lang="en-US" sz="2000" b="1" dirty="0">
                <a:latin typeface="Times New Roman" pitchFamily="18" charset="0"/>
              </a:rPr>
              <a:t>By</a:t>
            </a:r>
            <a:r>
              <a:rPr lang="en-US" sz="2000" b="1" dirty="0" smtClean="0">
                <a:latin typeface="Times New Roman" pitchFamily="18" charset="0"/>
              </a:rPr>
              <a:t>: CHIRASHREE KUNDU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 dirty="0" smtClean="0">
                <a:latin typeface="Times New Roman" pitchFamily="18" charset="0"/>
              </a:rPr>
              <a:t>  CHANCHALA KUMARI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 dirty="0" smtClean="0">
                <a:latin typeface="Times New Roman" pitchFamily="18" charset="0"/>
              </a:rPr>
              <a:t>  ALOK BHOWMIK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 dirty="0" smtClean="0">
                <a:latin typeface="Times New Roman" pitchFamily="18" charset="0"/>
              </a:rPr>
              <a:t>  ANKESH KUMAR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 dirty="0" smtClean="0">
                <a:latin typeface="Times New Roman" pitchFamily="18" charset="0"/>
              </a:rPr>
              <a:t>				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 dirty="0" smtClean="0">
                <a:latin typeface="Times New Roman" pitchFamily="18" charset="0"/>
              </a:rPr>
              <a:t>  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 dirty="0" smtClean="0">
                <a:latin typeface="Times New Roman" pitchFamily="18" charset="0"/>
              </a:rPr>
              <a:t>				</a:t>
            </a:r>
            <a:r>
              <a:rPr lang="en-US" b="1" dirty="0" smtClean="0">
                <a:latin typeface="Times New Roman" pitchFamily="18" charset="0"/>
              </a:rPr>
              <a:t>                                                                     </a:t>
            </a:r>
            <a:endParaRPr lang="en-US" b="1" dirty="0">
              <a:latin typeface="Times New Roman" pitchFamily="18" charset="0"/>
            </a:endParaRPr>
          </a:p>
        </p:txBody>
      </p:sp>
      <p:pic>
        <p:nvPicPr>
          <p:cNvPr id="13" name="Picture 12" descr="Robot-learning-Stock-Phot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056" y="2996184"/>
            <a:ext cx="4210240" cy="32106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2120490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972800" cy="1129145"/>
          </a:xfrm>
        </p:spPr>
        <p:txBody>
          <a:bodyPr/>
          <a:lstStyle/>
          <a:p>
            <a:r>
              <a:rPr lang="en-US" dirty="0" smtClean="0"/>
              <a:t>It refers to understanding data by using charts, histograms and graphs.</a:t>
            </a:r>
          </a:p>
          <a:p>
            <a:r>
              <a:rPr lang="en-US" dirty="0" smtClean="0"/>
              <a:t>Libraries used: </a:t>
            </a:r>
            <a:r>
              <a:rPr lang="en-US" dirty="0" err="1" smtClean="0"/>
              <a:t>seaborn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endParaRPr lang="en-US" dirty="0"/>
          </a:p>
        </p:txBody>
      </p:sp>
      <p:pic>
        <p:nvPicPr>
          <p:cNvPr id="9" name="Content Placeholder 8" descr="Screenshot (195).png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609600" y="3127424"/>
            <a:ext cx="3892307" cy="26464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 descr="Screenshot (199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744" y="3127424"/>
            <a:ext cx="3874655" cy="27083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163344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111" y="540327"/>
            <a:ext cx="1100666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600" dirty="0" smtClean="0"/>
              <a:t>Model selection  and Cross Validation </a:t>
            </a:r>
            <a:r>
              <a:rPr lang="en-IN" sz="2400" dirty="0" smtClean="0"/>
              <a:t> </a:t>
            </a:r>
            <a:endParaRPr lang="en-IN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2133" y="1934572"/>
            <a:ext cx="9832622" cy="403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6890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4962"/>
            <a:ext cx="5140036" cy="641783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Proposed Algorithm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854" y="4003964"/>
            <a:ext cx="3075710" cy="1177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LOGISTIC REGR</a:t>
            </a:r>
            <a:endParaRPr lang="en-IN" dirty="0" smtClean="0"/>
          </a:p>
          <a:p>
            <a:pPr marL="0" indent="0">
              <a:buFont typeface="Wingdings" pitchFamily="2" charset="2"/>
              <a:buChar char="Ø"/>
            </a:pPr>
            <a:r>
              <a:rPr lang="en-IN" dirty="0" smtClean="0"/>
              <a:t>RESSION</a:t>
            </a: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5854" y="1600199"/>
            <a:ext cx="3075710" cy="18911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/>
          <p:nvPr/>
        </p:nvPicPr>
        <p:blipFill>
          <a:blip r:embed="rId3" cstate="print"/>
          <a:srcRect l="9936" r="3769" b="-86"/>
          <a:stretch>
            <a:fillRect/>
          </a:stretch>
        </p:blipFill>
        <p:spPr bwMode="auto">
          <a:xfrm>
            <a:off x="4488873" y="1600199"/>
            <a:ext cx="2978727" cy="18911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scenario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97092" y="1600199"/>
            <a:ext cx="3228108" cy="18911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4488873" y="4003963"/>
            <a:ext cx="2978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 SVM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478982" y="4003964"/>
            <a:ext cx="2313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KNN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106339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99209"/>
            <a:ext cx="4544292" cy="574964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Experimental Result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09598" y="1413164"/>
          <a:ext cx="10238511" cy="4982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2837"/>
                <a:gridCol w="3412837"/>
                <a:gridCol w="3412837"/>
              </a:tblGrid>
              <a:tr h="9975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Proceesed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Model </a:t>
                      </a:r>
                    </a:p>
                    <a:p>
                      <a:pPr algn="ctr"/>
                      <a:r>
                        <a:rPr lang="en-US" baseline="0" dirty="0" err="1" smtClean="0"/>
                        <a:t>Accurecy</a:t>
                      </a:r>
                      <a:endParaRPr lang="en-US" baseline="0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Without</a:t>
                      </a:r>
                    </a:p>
                    <a:p>
                      <a:pPr algn="ctr"/>
                      <a:r>
                        <a:rPr lang="en-US" dirty="0" err="1" smtClean="0"/>
                        <a:t>Proceesed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Model </a:t>
                      </a:r>
                    </a:p>
                    <a:p>
                      <a:pPr algn="ctr"/>
                      <a:r>
                        <a:rPr lang="en-US" baseline="0" dirty="0" err="1" smtClean="0"/>
                        <a:t>Accurecy</a:t>
                      </a:r>
                      <a:endParaRPr lang="en-US" baseline="0" dirty="0" smtClean="0"/>
                    </a:p>
                  </a:txBody>
                  <a:tcPr/>
                </a:tc>
              </a:tr>
              <a:tr h="1759528">
                <a:tc>
                  <a:txBody>
                    <a:bodyPr/>
                    <a:lstStyle/>
                    <a:p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en-US" sz="2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Logistic</a:t>
                      </a:r>
                      <a:r>
                        <a:rPr kumimoji="0" lang="en-US" sz="24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Regression</a:t>
                      </a:r>
                      <a:endParaRPr 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 smtClean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85%</a:t>
                      </a:r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     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73.95</a:t>
                      </a:r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%</a:t>
                      </a:r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759528"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SVM</a:t>
                      </a:r>
                      <a:endParaRPr 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78%</a:t>
                      </a:r>
                    </a:p>
                    <a:p>
                      <a:pPr algn="ctr"/>
                      <a:endParaRPr lang="en-US" sz="28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 smtClean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73%</a:t>
                      </a:r>
                    </a:p>
                    <a:p>
                      <a:pPr algn="ctr"/>
                      <a:endParaRPr lang="en-US" sz="28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91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1054"/>
            <a:ext cx="4059382" cy="711056"/>
          </a:xfr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USER INTERFACE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10" descr="Screenshot (443).png"/>
          <p:cNvPicPr/>
          <p:nvPr/>
        </p:nvPicPr>
        <p:blipFill>
          <a:blip r:embed="rId2"/>
          <a:srcRect l="16785" t="12202" r="45390" b="15778"/>
          <a:stretch>
            <a:fillRect/>
          </a:stretch>
        </p:blipFill>
        <p:spPr>
          <a:xfrm>
            <a:off x="721735" y="1528739"/>
            <a:ext cx="8325283" cy="307097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Picture 11" descr="Screenshot (443).png"/>
          <p:cNvPicPr/>
          <p:nvPr/>
        </p:nvPicPr>
        <p:blipFill>
          <a:blip r:embed="rId2"/>
          <a:srcRect l="56139" t="53794" r="25198" b="26503"/>
          <a:stretch>
            <a:fillRect/>
          </a:stretch>
        </p:blipFill>
        <p:spPr>
          <a:xfrm>
            <a:off x="3421207" y="5096741"/>
            <a:ext cx="2495550" cy="14287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xmlns="" val="39759305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8982"/>
            <a:ext cx="3906982" cy="558656"/>
          </a:xfr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u="sng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IN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1_Im43-qT3fat1r6DCuewOow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236" y="1597358"/>
            <a:ext cx="10141527" cy="3182460"/>
          </a:xfrm>
        </p:spPr>
      </p:pic>
    </p:spTree>
    <p:extLst>
      <p:ext uri="{BB962C8B-B14F-4D97-AF65-F5344CB8AC3E}">
        <p14:creationId xmlns:p14="http://schemas.microsoft.com/office/powerpoint/2010/main" xmlns="" val="3412204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77019"/>
            <a:ext cx="8229600" cy="1894362"/>
          </a:xfrm>
        </p:spPr>
        <p:txBody>
          <a:bodyPr/>
          <a:lstStyle/>
          <a:p>
            <a:r>
              <a:rPr lang="en-US" sz="4400" dirty="0" smtClean="0"/>
              <a:t>Human Brain </a:t>
            </a:r>
            <a:r>
              <a:rPr lang="en-US" sz="2400" dirty="0" smtClean="0"/>
              <a:t>can not be replaced  by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4071381"/>
            <a:ext cx="8229600" cy="13716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MACHINES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80588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28254" y="845126"/>
            <a:ext cx="2867891" cy="572511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References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https://www.analyticsvidhya.com/blog/2015/11/beginners-guide-onlogistic-regression-in-r/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)https://www.analyticsvidhya.com/blog/2015/11/improve-modelperformance-</a:t>
            </a:r>
            <a:r>
              <a:rPr lang="en-IN" dirty="0" smtClean="0"/>
              <a:t>cross-validation-in-python-r/</a:t>
            </a:r>
          </a:p>
          <a:p>
            <a:r>
              <a:rPr lang="en-IN" dirty="0" smtClean="0">
                <a:hlinkClick r:id="rId4"/>
              </a:rPr>
              <a:t>https://en.wikipedia.org/wiki/K-nearest_neighbors_algorithm</a:t>
            </a:r>
            <a:endParaRPr lang="en-IN" dirty="0" smtClean="0"/>
          </a:p>
          <a:p>
            <a:r>
              <a:rPr lang="en-IN" u="sng" dirty="0" smtClean="0">
                <a:hlinkClick r:id="rId5"/>
              </a:rPr>
              <a:t>https://en.m.wikipedia.org/wiki/Feature_selection</a:t>
            </a:r>
            <a:endParaRPr lang="en-IN" dirty="0" smtClean="0"/>
          </a:p>
          <a:p>
            <a:r>
              <a:rPr lang="en-IN" u="sng" dirty="0" smtClean="0">
                <a:hlinkClick r:id="rId6"/>
              </a:rPr>
              <a:t>https://www.kaggle.com/altruistdelhite04/loan-prediction-problem-dataset</a:t>
            </a:r>
            <a:endParaRPr lang="en-IN" u="sng" dirty="0" smtClean="0"/>
          </a:p>
          <a:p>
            <a:r>
              <a:rPr lang="en-IN" dirty="0" smtClean="0">
                <a:hlinkClick r:id="rId7"/>
              </a:rPr>
              <a:t>)https://www.analyticsvidhya.com/blog/2015/11/easy-methods-</a:t>
            </a:r>
            <a:r>
              <a:rPr lang="en-IN" dirty="0" smtClean="0"/>
              <a:t>dealcategorical-variables-predictive-modeling/</a:t>
            </a:r>
          </a:p>
          <a:p>
            <a:r>
              <a:rPr lang="en-IN" dirty="0" smtClean="0"/>
              <a:t>Multivariate Data analysis book by Joseph, W/7</a:t>
            </a:r>
            <a:r>
              <a:rPr lang="en-IN" baseline="30000" dirty="0" smtClean="0"/>
              <a:t>th</a:t>
            </a:r>
            <a:r>
              <a:rPr lang="en-IN" dirty="0" smtClean="0"/>
              <a:t> edition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2926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="" xmlns:p14="http://schemas.microsoft.com/office/powerpoint/2010/main" val="18553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198" y="1551709"/>
            <a:ext cx="9809019" cy="1894362"/>
          </a:xfrm>
        </p:spPr>
        <p:txBody>
          <a:bodyPr>
            <a:normAutofit fontScale="90000"/>
          </a:bodyPr>
          <a:lstStyle/>
          <a:p>
            <a:r>
              <a:rPr lang="en-US" sz="3200" i="1" dirty="0" smtClean="0"/>
              <a:t>Data pre processing effect on the performance 			of machine learning</a:t>
            </a:r>
            <a:br>
              <a:rPr lang="en-US" sz="3200" i="1" dirty="0" smtClean="0"/>
            </a:br>
            <a:r>
              <a:rPr lang="en-US" sz="3200" i="1" dirty="0" smtClean="0"/>
              <a:t> 				algorithms</a:t>
            </a:r>
            <a:r>
              <a:rPr lang="en-US" sz="2800" i="1" dirty="0" smtClean="0"/>
              <a:t>      </a:t>
            </a:r>
            <a:br>
              <a:rPr lang="en-US" sz="2800" i="1" dirty="0" smtClean="0"/>
            </a:br>
            <a:endParaRPr lang="en-US" dirty="0"/>
          </a:p>
        </p:txBody>
      </p:sp>
      <p:pic>
        <p:nvPicPr>
          <p:cNvPr id="4" name="Picture 3" descr="14903906-0-image-a-3_15607944566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928" y="3446071"/>
            <a:ext cx="6137564" cy="2580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80588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554182"/>
            <a:ext cx="2909455" cy="8634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Roadmap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888183" cy="5257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ML and data science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About data set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Data processing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Categorical values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Data visualization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Cross validation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Algorithm used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Experimental result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Future work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Conclusion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Reference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  <p:pic>
        <p:nvPicPr>
          <p:cNvPr id="8" name="Picture 7" descr="20170428152919-robot_reading_lotsa_jpg_e7a6559b478045952453e84cfced4f3d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182" y="997527"/>
            <a:ext cx="5264727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7927"/>
            <a:ext cx="3117273" cy="58189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1672" y="1143000"/>
            <a:ext cx="11097491" cy="194656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 </a:t>
            </a:r>
            <a:r>
              <a:rPr lang="en-US" dirty="0" smtClean="0"/>
              <a:t> To automate the </a:t>
            </a:r>
            <a:r>
              <a:rPr lang="en-US" b="1" dirty="0" smtClean="0"/>
              <a:t>loan eligibility process </a:t>
            </a:r>
            <a:r>
              <a:rPr lang="en-US" dirty="0" smtClean="0"/>
              <a:t> based on customer detail </a:t>
            </a:r>
            <a:r>
              <a:rPr lang="en-US" b="1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b="1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Machine </a:t>
            </a:r>
            <a:r>
              <a:rPr lang="en-US" b="1" dirty="0" smtClean="0"/>
              <a:t>learning</a:t>
            </a:r>
            <a:r>
              <a:rPr lang="en-US" dirty="0" smtClean="0"/>
              <a:t>  and </a:t>
            </a:r>
            <a:r>
              <a:rPr lang="en-US" b="1" dirty="0" smtClean="0"/>
              <a:t>Data science </a:t>
            </a:r>
            <a:r>
              <a:rPr lang="en-US" dirty="0" smtClean="0"/>
              <a:t>are the technology to predict  it in a faster rate.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5" name="Picture 4" descr="homeloancomparison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0" y="3352800"/>
            <a:ext cx="9116291" cy="33140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17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27" y="429490"/>
            <a:ext cx="6968837" cy="713509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Machine learning &amp; Data science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87928" y="1676401"/>
            <a:ext cx="6747164" cy="473825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Machine learning </a:t>
            </a:r>
            <a:r>
              <a:rPr lang="en-US" dirty="0" smtClean="0"/>
              <a:t>is the application of </a:t>
            </a:r>
            <a:r>
              <a:rPr lang="en-US" b="1" dirty="0" smtClean="0"/>
              <a:t>AI</a:t>
            </a:r>
          </a:p>
          <a:p>
            <a:pPr>
              <a:buFont typeface="Wingdings" pitchFamily="2" charset="2"/>
              <a:buChar char="Ø"/>
            </a:pPr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It provides the system to automatically learn from the experience </a:t>
            </a:r>
          </a:p>
          <a:p>
            <a:pPr>
              <a:buFont typeface="Wingdings" pitchFamily="2" charset="2"/>
              <a:buChar char="Ø"/>
            </a:pPr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Data science is the method to extract </a:t>
            </a:r>
            <a:r>
              <a:rPr lang="en-IN" dirty="0" smtClean="0"/>
              <a:t>knowledge</a:t>
            </a:r>
            <a:r>
              <a:rPr lang="en-US" dirty="0" smtClean="0"/>
              <a:t> from the data.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It is the study where information comes from the data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  <p:pic>
        <p:nvPicPr>
          <p:cNvPr id="9" name="Content Placeholder 8" descr="Screenshot (203)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7564583" y="2286002"/>
            <a:ext cx="4128654" cy="41286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160302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4508" y="360218"/>
            <a:ext cx="4391891" cy="588818"/>
          </a:xfrm>
        </p:spPr>
        <p:txBody>
          <a:bodyPr/>
          <a:lstStyle/>
          <a:p>
            <a:r>
              <a:rPr lang="en-US" sz="3200" u="sng" dirty="0" smtClean="0">
                <a:solidFill>
                  <a:schemeClr val="accent1"/>
                </a:solidFill>
              </a:rPr>
              <a:t>Regression</a:t>
            </a:r>
          </a:p>
          <a:p>
            <a:pPr>
              <a:buNone/>
            </a:pPr>
            <a:endParaRPr lang="en-US" sz="3200" u="sng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7135091" y="360218"/>
            <a:ext cx="3809446" cy="588818"/>
          </a:xfrm>
        </p:spPr>
        <p:txBody>
          <a:bodyPr/>
          <a:lstStyle/>
          <a:p>
            <a:r>
              <a:rPr lang="en-US" sz="3200" u="sng" dirty="0" smtClean="0">
                <a:solidFill>
                  <a:schemeClr val="accent1"/>
                </a:solidFill>
              </a:rPr>
              <a:t>Classification</a:t>
            </a:r>
          </a:p>
          <a:p>
            <a:pPr>
              <a:buNone/>
            </a:pPr>
            <a:endParaRPr lang="en-US" sz="3200" u="sng" dirty="0" smtClean="0"/>
          </a:p>
          <a:p>
            <a:endParaRPr lang="en-US" dirty="0"/>
          </a:p>
        </p:txBody>
      </p:sp>
      <p:pic>
        <p:nvPicPr>
          <p:cNvPr id="5" name="Picture 4" descr="Classification-and-Regression-dataaspira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14" y="1551709"/>
            <a:ext cx="9970423" cy="41979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1539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5357" y="651163"/>
            <a:ext cx="4709261" cy="491835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/>
                </a:solidFill>
              </a:rPr>
              <a:t>ABOUT  OUR  DATA SET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127" y="1634836"/>
            <a:ext cx="6871856" cy="3910688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9867" y="1634836"/>
            <a:ext cx="4122752" cy="4461164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Source of the data set.</a:t>
            </a:r>
          </a:p>
          <a:p>
            <a:pPr eaLnBrk="1" hangingPunct="1"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Content of the data set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Wrangling</a:t>
            </a:r>
          </a:p>
          <a:p>
            <a:pPr eaLnBrk="1" hangingPunct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0621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23455"/>
            <a:ext cx="4433455" cy="79418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 Processing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911927"/>
            <a:ext cx="5486400" cy="3692236"/>
          </a:xfrm>
        </p:spPr>
        <p:txBody>
          <a:bodyPr/>
          <a:lstStyle/>
          <a:p>
            <a:r>
              <a:rPr lang="en-US" dirty="0" smtClean="0"/>
              <a:t>Refers to cleaning of data by doing away with missing values.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isnull</a:t>
            </a:r>
            <a:r>
              <a:rPr lang="en-US" dirty="0" smtClean="0"/>
              <a:t>( ).sum( )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Missing values are imputed by using </a:t>
            </a:r>
            <a:r>
              <a:rPr lang="en-US" dirty="0" err="1" smtClean="0"/>
              <a:t>fillna</a:t>
            </a:r>
            <a:r>
              <a:rPr lang="en-US" dirty="0" smtClean="0"/>
              <a:t>( ). </a:t>
            </a:r>
            <a:endParaRPr lang="en-US" dirty="0"/>
          </a:p>
        </p:txBody>
      </p:sp>
      <p:pic>
        <p:nvPicPr>
          <p:cNvPr id="7" name="Content Placeholder 6" descr="Screenshot (204)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6844146" y="2292928"/>
            <a:ext cx="4615653" cy="38861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38255" y="1"/>
            <a:ext cx="6130636" cy="1600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760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6473"/>
            <a:ext cx="6594763" cy="554182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Conversion of Categorical Values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get_dummies</a:t>
            </a:r>
            <a:r>
              <a:rPr lang="en-US" b="1" dirty="0" smtClean="0"/>
              <a:t>( )- </a:t>
            </a:r>
            <a:r>
              <a:rPr lang="en-US" dirty="0" smtClean="0"/>
              <a:t>Converts categorical value to numeric and adds to columns</a:t>
            </a:r>
          </a:p>
          <a:p>
            <a:endParaRPr lang="en-US" dirty="0" smtClean="0"/>
          </a:p>
          <a:p>
            <a:r>
              <a:rPr lang="en-US" b="1" dirty="0" err="1" smtClean="0"/>
              <a:t>LabelEncoder</a:t>
            </a:r>
            <a:r>
              <a:rPr lang="en-US" b="1" dirty="0" smtClean="0"/>
              <a:t>-</a:t>
            </a:r>
            <a:r>
              <a:rPr lang="en-US" dirty="0" smtClean="0"/>
              <a:t>  convert</a:t>
            </a:r>
          </a:p>
          <a:p>
            <a:pPr>
              <a:buNone/>
            </a:pPr>
            <a:r>
              <a:rPr lang="en-US" dirty="0" smtClean="0"/>
              <a:t>   categorical text data into model-understandable numerical data</a:t>
            </a:r>
            <a:endParaRPr lang="en-US" dirty="0"/>
          </a:p>
        </p:txBody>
      </p:sp>
      <p:pic>
        <p:nvPicPr>
          <p:cNvPr id="7" name="Content Placeholder 6" descr="Screenshot (193)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5098473" y="1600200"/>
            <a:ext cx="6483926" cy="47545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42528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6958</TotalTime>
  <Words>288</Words>
  <Application>Microsoft Macintosh PowerPoint</Application>
  <PresentationFormat>Custom</PresentationFormat>
  <Paragraphs>110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Oriel</vt:lpstr>
      <vt:lpstr>Data pre-processing effect on the performance of machine learning algorithm</vt:lpstr>
      <vt:lpstr>Data pre processing effect on the performance    of machine learning      algorithms       </vt:lpstr>
      <vt:lpstr>Roadmap</vt:lpstr>
      <vt:lpstr>Introduction </vt:lpstr>
      <vt:lpstr>Machine learning &amp; Data science</vt:lpstr>
      <vt:lpstr>Slide 6</vt:lpstr>
      <vt:lpstr>ABOUT  OUR  DATA SET</vt:lpstr>
      <vt:lpstr>Data Processing</vt:lpstr>
      <vt:lpstr>Conversion of Categorical Values</vt:lpstr>
      <vt:lpstr>Data Visualization</vt:lpstr>
      <vt:lpstr>Slide 11</vt:lpstr>
      <vt:lpstr>Proposed Algorithm</vt:lpstr>
      <vt:lpstr>Experimental Result</vt:lpstr>
      <vt:lpstr>USER INTERFACE</vt:lpstr>
      <vt:lpstr>Conclusion</vt:lpstr>
      <vt:lpstr>Human Brain can not be replaced  by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user</cp:lastModifiedBy>
  <cp:revision>25</cp:revision>
  <dcterms:created xsi:type="dcterms:W3CDTF">2019-07-03T06:50:42Z</dcterms:created>
  <dcterms:modified xsi:type="dcterms:W3CDTF">2020-06-06T19:22:04Z</dcterms:modified>
</cp:coreProperties>
</file>