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9" r:id="rId2"/>
    <p:sldId id="281" r:id="rId3"/>
    <p:sldId id="308" r:id="rId4"/>
    <p:sldId id="282" r:id="rId5"/>
    <p:sldId id="283" r:id="rId6"/>
    <p:sldId id="284" r:id="rId7"/>
    <p:sldId id="285" r:id="rId8"/>
    <p:sldId id="286" r:id="rId9"/>
    <p:sldId id="287" r:id="rId10"/>
    <p:sldId id="307" r:id="rId11"/>
    <p:sldId id="288" r:id="rId12"/>
    <p:sldId id="289" r:id="rId13"/>
    <p:sldId id="290" r:id="rId14"/>
    <p:sldId id="291" r:id="rId15"/>
    <p:sldId id="292" r:id="rId16"/>
    <p:sldId id="293" r:id="rId17"/>
    <p:sldId id="302" r:id="rId18"/>
    <p:sldId id="303" r:id="rId19"/>
    <p:sldId id="304" r:id="rId20"/>
    <p:sldId id="294" r:id="rId21"/>
    <p:sldId id="295" r:id="rId22"/>
    <p:sldId id="296" r:id="rId23"/>
    <p:sldId id="297" r:id="rId24"/>
    <p:sldId id="298" r:id="rId25"/>
    <p:sldId id="299" r:id="rId26"/>
    <p:sldId id="300" r:id="rId27"/>
    <p:sldId id="301" r:id="rId28"/>
    <p:sldId id="305" r:id="rId29"/>
    <p:sldId id="277" r:id="rId30"/>
    <p:sldId id="311" r:id="rId31"/>
    <p:sldId id="312" r:id="rId32"/>
    <p:sldId id="31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74994-D72A-4B24-BA1C-DF7EDB4871B2}" type="datetimeFigureOut">
              <a:rPr lang="en-IN" smtClean="0"/>
              <a:t>12-04-2020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EBAD35-97F8-4BD2-BDEE-0042773BBF1C}" type="slidenum">
              <a:rPr lang="en-IN" smtClean="0"/>
              <a:t>‹#›</a:t>
            </a:fld>
            <a:endParaRPr lang="en-IN"/>
          </a:p>
        </p:txBody>
      </p:sp>
    </p:spTree>
    <p:extLst>
      <p:ext uri="{BB962C8B-B14F-4D97-AF65-F5344CB8AC3E}">
        <p14:creationId xmlns:p14="http://schemas.microsoft.com/office/powerpoint/2010/main" val="2581297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4" name="Shape 181">
            <a:extLst>
              <a:ext uri="{FF2B5EF4-FFF2-40B4-BE49-F238E27FC236}">
                <a16:creationId xmlns:a16="http://schemas.microsoft.com/office/drawing/2014/main" xmlns="" id="{BB0A4920-7F96-422E-A06C-DEE224D3CADF}"/>
              </a:ext>
            </a:extLst>
          </p:cNvPr>
          <p:cNvSpPr>
            <a:spLocks noGrp="1" noRot="1" noChangeAspect="1" noTextEdit="1"/>
          </p:cNvSpPr>
          <p:nvPr>
            <p:ph type="sldImg" idx="2"/>
          </p:nvPr>
        </p:nvSpPr>
        <p:spPr>
          <a:noFill/>
          <a:ln>
            <a:headEnd/>
            <a:tailEnd/>
          </a:ln>
        </p:spPr>
      </p:sp>
      <p:sp>
        <p:nvSpPr>
          <p:cNvPr id="8195" name="Shape 182">
            <a:extLst>
              <a:ext uri="{FF2B5EF4-FFF2-40B4-BE49-F238E27FC236}">
                <a16:creationId xmlns:a16="http://schemas.microsoft.com/office/drawing/2014/main" xmlns="" id="{45DD881B-AA6E-44F9-9D6F-4231B47F96AE}"/>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314595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459496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214893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98070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798483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31889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064982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940042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476521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271571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143552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133028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603421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825633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794556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320023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006156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00693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983723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673585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045873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831584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8563245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619782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759442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258997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48434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773777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867231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682801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6">
            <a:extLst>
              <a:ext uri="{FF2B5EF4-FFF2-40B4-BE49-F238E27FC236}">
                <a16:creationId xmlns:a16="http://schemas.microsoft.com/office/drawing/2014/main" xmlns="" id="{AF35029B-228B-496E-A379-0C010BA315EE}"/>
              </a:ext>
            </a:extLst>
          </p:cNvPr>
          <p:cNvSpPr>
            <a:spLocks noGrp="1" noRot="1" noChangeAspect="1" noTextEdit="1"/>
          </p:cNvSpPr>
          <p:nvPr>
            <p:ph type="sldImg" idx="2"/>
          </p:nvPr>
        </p:nvSpPr>
        <p:spPr>
          <a:noFill/>
          <a:ln>
            <a:headEnd/>
            <a:tailEnd/>
          </a:ln>
        </p:spPr>
      </p:sp>
      <p:sp>
        <p:nvSpPr>
          <p:cNvPr id="12291" name="Shape 187">
            <a:extLst>
              <a:ext uri="{FF2B5EF4-FFF2-40B4-BE49-F238E27FC236}">
                <a16:creationId xmlns:a16="http://schemas.microsoft.com/office/drawing/2014/main" xmlns="" id="{A232F800-A738-492D-8539-38A5836E7100}"/>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ru-RU" sz="110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556757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D31475-DDE0-4C49-A9F5-24A9BA34510D}" type="datetimeFigureOut">
              <a:rPr lang="en-IN" smtClean="0"/>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37DFF-A608-4E71-9B45-4CE7F11152B9}" type="slidenum">
              <a:rPr lang="en-IN" smtClean="0"/>
              <a:t>‹#›</a:t>
            </a:fld>
            <a:endParaRPr lang="en-IN"/>
          </a:p>
        </p:txBody>
      </p:sp>
    </p:spTree>
    <p:extLst>
      <p:ext uri="{BB962C8B-B14F-4D97-AF65-F5344CB8AC3E}">
        <p14:creationId xmlns:p14="http://schemas.microsoft.com/office/powerpoint/2010/main" val="3260213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D31475-DDE0-4C49-A9F5-24A9BA34510D}" type="datetimeFigureOut">
              <a:rPr lang="en-IN" smtClean="0"/>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37DFF-A608-4E71-9B45-4CE7F11152B9}" type="slidenum">
              <a:rPr lang="en-IN" smtClean="0"/>
              <a:t>‹#›</a:t>
            </a:fld>
            <a:endParaRPr lang="en-IN"/>
          </a:p>
        </p:txBody>
      </p:sp>
    </p:spTree>
    <p:extLst>
      <p:ext uri="{BB962C8B-B14F-4D97-AF65-F5344CB8AC3E}">
        <p14:creationId xmlns:p14="http://schemas.microsoft.com/office/powerpoint/2010/main" val="2167597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D31475-DDE0-4C49-A9F5-24A9BA34510D}" type="datetimeFigureOut">
              <a:rPr lang="en-IN" smtClean="0"/>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37DFF-A608-4E71-9B45-4CE7F11152B9}" type="slidenum">
              <a:rPr lang="en-IN" smtClean="0"/>
              <a:t>‹#›</a:t>
            </a:fld>
            <a:endParaRPr lang="en-IN"/>
          </a:p>
        </p:txBody>
      </p:sp>
    </p:spTree>
    <p:extLst>
      <p:ext uri="{BB962C8B-B14F-4D97-AF65-F5344CB8AC3E}">
        <p14:creationId xmlns:p14="http://schemas.microsoft.com/office/powerpoint/2010/main" val="491052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3" name="Shape 10">
            <a:extLst>
              <a:ext uri="{FF2B5EF4-FFF2-40B4-BE49-F238E27FC236}">
                <a16:creationId xmlns:a16="http://schemas.microsoft.com/office/drawing/2014/main" xmlns="" id="{03EC7203-FE73-4977-B369-14FFE6EF3C94}"/>
              </a:ext>
            </a:extLst>
          </p:cNvPr>
          <p:cNvSpPr>
            <a:spLocks noChangeArrowheads="1"/>
          </p:cNvSpPr>
          <p:nvPr/>
        </p:nvSpPr>
        <p:spPr bwMode="auto">
          <a:xfrm>
            <a:off x="10058401" y="876300"/>
            <a:ext cx="1733062" cy="577850"/>
          </a:xfrm>
          <a:prstGeom prst="triangle">
            <a:avLst>
              <a:gd name="adj" fmla="val 32426"/>
            </a:avLst>
          </a:prstGeom>
          <a:solidFill>
            <a:srgbClr val="263248"/>
          </a:solidFill>
          <a:ln>
            <a:noFill/>
          </a:ln>
        </p:spPr>
        <p:txBody>
          <a:bodyPr lIns="107269" tIns="107269" rIns="107269" bIns="107269"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latin typeface="Arvo"/>
              <a:ea typeface="Arvo"/>
              <a:cs typeface="Arvo"/>
              <a:sym typeface="Arvo"/>
            </a:endParaRPr>
          </a:p>
        </p:txBody>
      </p:sp>
      <p:grpSp>
        <p:nvGrpSpPr>
          <p:cNvPr id="4" name="Shape 11">
            <a:extLst>
              <a:ext uri="{FF2B5EF4-FFF2-40B4-BE49-F238E27FC236}">
                <a16:creationId xmlns:a16="http://schemas.microsoft.com/office/drawing/2014/main" xmlns="" id="{F02C5392-E7E5-43A7-8BDE-55FA507DB57C}"/>
              </a:ext>
            </a:extLst>
          </p:cNvPr>
          <p:cNvGrpSpPr>
            <a:grpSpLocks/>
          </p:cNvGrpSpPr>
          <p:nvPr/>
        </p:nvGrpSpPr>
        <p:grpSpPr bwMode="auto">
          <a:xfrm>
            <a:off x="1" y="-7938"/>
            <a:ext cx="11549185" cy="6865938"/>
            <a:chOff x="0" y="-7088"/>
            <a:chExt cx="8661398" cy="5150588"/>
          </a:xfrm>
        </p:grpSpPr>
        <p:sp>
          <p:nvSpPr>
            <p:cNvPr id="5" name="Shape 12">
              <a:extLst>
                <a:ext uri="{FF2B5EF4-FFF2-40B4-BE49-F238E27FC236}">
                  <a16:creationId xmlns:a16="http://schemas.microsoft.com/office/drawing/2014/main" xmlns="" id="{EC8196F6-217C-4B6B-8811-ABEAB0DD9E52}"/>
                </a:ext>
              </a:extLst>
            </p:cNvPr>
            <p:cNvSpPr>
              <a:spLocks noChangeArrowheads="1"/>
            </p:cNvSpPr>
            <p:nvPr/>
          </p:nvSpPr>
          <p:spPr bwMode="auto">
            <a:xfrm>
              <a:off x="0" y="58"/>
              <a:ext cx="3525516" cy="5143442"/>
            </a:xfrm>
            <a:prstGeom prst="rect">
              <a:avLst/>
            </a:prstGeom>
            <a:solidFill>
              <a:srgbClr val="C7D3E6"/>
            </a:solidFill>
            <a:ln>
              <a:noFill/>
            </a:ln>
          </p:spPr>
          <p:txBody>
            <a:bodyPr lIns="125859" tIns="125859" rIns="125859" bIns="125859"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p>
          </p:txBody>
        </p:sp>
        <p:sp>
          <p:nvSpPr>
            <p:cNvPr id="6" name="Shape 13">
              <a:extLst>
                <a:ext uri="{FF2B5EF4-FFF2-40B4-BE49-F238E27FC236}">
                  <a16:creationId xmlns:a16="http://schemas.microsoft.com/office/drawing/2014/main" xmlns="" id="{3F7230ED-B912-4968-B900-BCA601A53779}"/>
                </a:ext>
              </a:extLst>
            </p:cNvPr>
            <p:cNvSpPr>
              <a:spLocks noChangeArrowheads="1"/>
            </p:cNvSpPr>
            <p:nvPr/>
          </p:nvSpPr>
          <p:spPr bwMode="auto">
            <a:xfrm rot="10800000" flipH="1">
              <a:off x="3518190" y="-7088"/>
              <a:ext cx="5143208" cy="5143443"/>
            </a:xfrm>
            <a:prstGeom prst="rtTriangle">
              <a:avLst/>
            </a:prstGeom>
            <a:solidFill>
              <a:srgbClr val="C7D3E6"/>
            </a:solidFill>
            <a:ln>
              <a:noFill/>
            </a:ln>
          </p:spPr>
          <p:txBody>
            <a:bodyPr rot="10800000" lIns="125859" tIns="125859" rIns="125859" bIns="125859"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latin typeface="Arvo"/>
                <a:ea typeface="Arvo"/>
                <a:cs typeface="Arvo"/>
                <a:sym typeface="Arvo"/>
              </a:endParaRPr>
            </a:p>
          </p:txBody>
        </p:sp>
      </p:grpSp>
      <p:grpSp>
        <p:nvGrpSpPr>
          <p:cNvPr id="7" name="Shape 14">
            <a:extLst>
              <a:ext uri="{FF2B5EF4-FFF2-40B4-BE49-F238E27FC236}">
                <a16:creationId xmlns:a16="http://schemas.microsoft.com/office/drawing/2014/main" xmlns="" id="{0F04EDAE-8C31-487D-BA83-54BD2C44EA4A}"/>
              </a:ext>
            </a:extLst>
          </p:cNvPr>
          <p:cNvGrpSpPr>
            <a:grpSpLocks/>
          </p:cNvGrpSpPr>
          <p:nvPr/>
        </p:nvGrpSpPr>
        <p:grpSpPr bwMode="auto">
          <a:xfrm rot="10800000" flipH="1">
            <a:off x="0" y="1454150"/>
            <a:ext cx="11795370" cy="3949700"/>
            <a:chOff x="-8178042" y="-4493254"/>
            <a:chExt cx="19483597" cy="6522736"/>
          </a:xfrm>
        </p:grpSpPr>
        <p:sp>
          <p:nvSpPr>
            <p:cNvPr id="8" name="Shape 15">
              <a:extLst>
                <a:ext uri="{FF2B5EF4-FFF2-40B4-BE49-F238E27FC236}">
                  <a16:creationId xmlns:a16="http://schemas.microsoft.com/office/drawing/2014/main" xmlns="" id="{96B3333B-AFA1-445D-B3F0-5C30C4636A73}"/>
                </a:ext>
              </a:extLst>
            </p:cNvPr>
            <p:cNvSpPr>
              <a:spLocks noChangeArrowheads="1"/>
            </p:cNvSpPr>
            <p:nvPr/>
          </p:nvSpPr>
          <p:spPr bwMode="auto">
            <a:xfrm>
              <a:off x="-8107040" y="-4435577"/>
              <a:ext cx="12967548" cy="6522736"/>
            </a:xfrm>
            <a:prstGeom prst="rect">
              <a:avLst/>
            </a:prstGeom>
            <a:solidFill>
              <a:srgbClr val="3F5378"/>
            </a:solidFill>
            <a:ln>
              <a:noFill/>
            </a:ln>
          </p:spPr>
          <p:txBody>
            <a:bodyPr rot="10800000" lIns="125859" tIns="125859" rIns="125859" bIns="125859"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latin typeface="Arvo"/>
                <a:ea typeface="Arvo"/>
                <a:cs typeface="Arvo"/>
                <a:sym typeface="Arvo"/>
              </a:endParaRPr>
            </a:p>
          </p:txBody>
        </p:sp>
        <p:sp>
          <p:nvSpPr>
            <p:cNvPr id="9" name="Shape 16">
              <a:extLst>
                <a:ext uri="{FF2B5EF4-FFF2-40B4-BE49-F238E27FC236}">
                  <a16:creationId xmlns:a16="http://schemas.microsoft.com/office/drawing/2014/main" xmlns="" id="{B44C9AFB-462B-47C9-AAFD-54A9C4523BAA}"/>
                </a:ext>
              </a:extLst>
            </p:cNvPr>
            <p:cNvSpPr>
              <a:spLocks noChangeArrowheads="1"/>
            </p:cNvSpPr>
            <p:nvPr/>
          </p:nvSpPr>
          <p:spPr bwMode="auto">
            <a:xfrm>
              <a:off x="4783052" y="-4493254"/>
              <a:ext cx="6522503" cy="6522736"/>
            </a:xfrm>
            <a:prstGeom prst="rtTriangle">
              <a:avLst/>
            </a:prstGeom>
            <a:solidFill>
              <a:srgbClr val="3F5378"/>
            </a:solidFill>
            <a:ln>
              <a:noFill/>
            </a:ln>
          </p:spPr>
          <p:txBody>
            <a:bodyPr rot="10800000" lIns="125859" tIns="125859" rIns="125859" bIns="125859"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latin typeface="Arvo"/>
                <a:ea typeface="Arvo"/>
                <a:cs typeface="Arvo"/>
                <a:sym typeface="Arvo"/>
              </a:endParaRPr>
            </a:p>
          </p:txBody>
        </p:sp>
      </p:grpSp>
      <p:grpSp>
        <p:nvGrpSpPr>
          <p:cNvPr id="10" name="Shape 17">
            <a:extLst>
              <a:ext uri="{FF2B5EF4-FFF2-40B4-BE49-F238E27FC236}">
                <a16:creationId xmlns:a16="http://schemas.microsoft.com/office/drawing/2014/main" xmlns="" id="{AFEC5F0E-DF64-4941-B5EB-06742A88A4EC}"/>
              </a:ext>
            </a:extLst>
          </p:cNvPr>
          <p:cNvGrpSpPr>
            <a:grpSpLocks/>
          </p:cNvGrpSpPr>
          <p:nvPr/>
        </p:nvGrpSpPr>
        <p:grpSpPr bwMode="auto">
          <a:xfrm>
            <a:off x="4902201" y="5703888"/>
            <a:ext cx="7309338" cy="577850"/>
            <a:chOff x="5582264" y="4646737"/>
            <a:chExt cx="5480828" cy="432996"/>
          </a:xfrm>
        </p:grpSpPr>
        <p:sp>
          <p:nvSpPr>
            <p:cNvPr id="11" name="Shape 18">
              <a:extLst>
                <a:ext uri="{FF2B5EF4-FFF2-40B4-BE49-F238E27FC236}">
                  <a16:creationId xmlns:a16="http://schemas.microsoft.com/office/drawing/2014/main" xmlns="" id="{C827131B-76AF-4EF2-AC34-4D3FC3B9C3F1}"/>
                </a:ext>
              </a:extLst>
            </p:cNvPr>
            <p:cNvSpPr>
              <a:spLocks noChangeArrowheads="1"/>
            </p:cNvSpPr>
            <p:nvPr/>
          </p:nvSpPr>
          <p:spPr bwMode="auto">
            <a:xfrm rot="10800000">
              <a:off x="5582264" y="4948883"/>
              <a:ext cx="394103" cy="130850"/>
            </a:xfrm>
            <a:prstGeom prst="triangle">
              <a:avLst>
                <a:gd name="adj" fmla="val 32426"/>
              </a:avLst>
            </a:prstGeom>
            <a:solidFill>
              <a:srgbClr val="D26F00"/>
            </a:solidFill>
            <a:ln>
              <a:noFill/>
            </a:ln>
          </p:spPr>
          <p:txBody>
            <a:bodyPr rot="10800000" lIns="147670" tIns="147670" rIns="147670" bIns="147670"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p>
          </p:txBody>
        </p:sp>
        <p:grpSp>
          <p:nvGrpSpPr>
            <p:cNvPr id="12" name="Shape 19">
              <a:extLst>
                <a:ext uri="{FF2B5EF4-FFF2-40B4-BE49-F238E27FC236}">
                  <a16:creationId xmlns:a16="http://schemas.microsoft.com/office/drawing/2014/main" xmlns="" id="{FE96E222-F0FF-4BF1-9572-ABAE4B85FB20}"/>
                </a:ext>
              </a:extLst>
            </p:cNvPr>
            <p:cNvGrpSpPr>
              <a:grpSpLocks/>
            </p:cNvGrpSpPr>
            <p:nvPr/>
          </p:nvGrpSpPr>
          <p:grpSpPr bwMode="auto">
            <a:xfrm flipH="1">
              <a:off x="5585231" y="4646737"/>
              <a:ext cx="5477861" cy="304551"/>
              <a:chOff x="-24158748" y="330075"/>
              <a:chExt cx="30568422" cy="1699505"/>
            </a:xfrm>
          </p:grpSpPr>
          <p:sp>
            <p:nvSpPr>
              <p:cNvPr id="13" name="Shape 20">
                <a:extLst>
                  <a:ext uri="{FF2B5EF4-FFF2-40B4-BE49-F238E27FC236}">
                    <a16:creationId xmlns:a16="http://schemas.microsoft.com/office/drawing/2014/main" xmlns="" id="{83C94F9C-C4FD-49E7-947C-245994DB96BA}"/>
                  </a:ext>
                </a:extLst>
              </p:cNvPr>
              <p:cNvSpPr>
                <a:spLocks noChangeArrowheads="1"/>
              </p:cNvSpPr>
              <p:nvPr/>
            </p:nvSpPr>
            <p:spPr bwMode="auto">
              <a:xfrm>
                <a:off x="-24158748" y="330075"/>
                <a:ext cx="28908980" cy="1699359"/>
              </a:xfrm>
              <a:prstGeom prst="rect">
                <a:avLst/>
              </a:prstGeom>
              <a:solidFill>
                <a:srgbClr val="FF9800"/>
              </a:solidFill>
              <a:ln>
                <a:noFill/>
              </a:ln>
            </p:spPr>
            <p:txBody>
              <a:bodyPr lIns="147670" tIns="147670" rIns="147670" bIns="147670"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p>
            </p:txBody>
          </p:sp>
          <p:sp>
            <p:nvSpPr>
              <p:cNvPr id="14" name="Shape 21">
                <a:extLst>
                  <a:ext uri="{FF2B5EF4-FFF2-40B4-BE49-F238E27FC236}">
                    <a16:creationId xmlns:a16="http://schemas.microsoft.com/office/drawing/2014/main" xmlns="" id="{82F95361-A340-403A-833E-2A03F4E0C27F}"/>
                  </a:ext>
                </a:extLst>
              </p:cNvPr>
              <p:cNvSpPr>
                <a:spLocks noChangeArrowheads="1"/>
              </p:cNvSpPr>
              <p:nvPr/>
            </p:nvSpPr>
            <p:spPr bwMode="auto">
              <a:xfrm>
                <a:off x="4709352" y="330075"/>
                <a:ext cx="1700528" cy="1699359"/>
              </a:xfrm>
              <a:prstGeom prst="rtTriangle">
                <a:avLst/>
              </a:prstGeom>
              <a:solidFill>
                <a:srgbClr val="FF9800"/>
              </a:solidFill>
              <a:ln>
                <a:noFill/>
              </a:ln>
            </p:spPr>
            <p:txBody>
              <a:bodyPr lIns="147670" tIns="147670" rIns="147670" bIns="147670"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p>
            </p:txBody>
          </p:sp>
        </p:grpSp>
      </p:grpSp>
      <p:sp>
        <p:nvSpPr>
          <p:cNvPr id="22" name="Shape 22"/>
          <p:cNvSpPr txBox="1">
            <a:spLocks noGrp="1"/>
          </p:cNvSpPr>
          <p:nvPr>
            <p:ph type="ctrTitle"/>
          </p:nvPr>
        </p:nvSpPr>
        <p:spPr>
          <a:xfrm>
            <a:off x="844062" y="1090750"/>
            <a:ext cx="6606646" cy="2961900"/>
          </a:xfrm>
        </p:spPr>
        <p:txBody>
          <a:bodyPr lIns="91425" tIns="91425" rIns="91425" bIns="91425"/>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extLst>
      <p:ext uri="{BB962C8B-B14F-4D97-AF65-F5344CB8AC3E}">
        <p14:creationId xmlns:p14="http://schemas.microsoft.com/office/powerpoint/2010/main" val="350269931"/>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5" name="Shape 82">
            <a:extLst>
              <a:ext uri="{FF2B5EF4-FFF2-40B4-BE49-F238E27FC236}">
                <a16:creationId xmlns:a16="http://schemas.microsoft.com/office/drawing/2014/main" xmlns="" id="{20CC9460-868C-4F30-B1FB-897888ECD2A7}"/>
              </a:ext>
            </a:extLst>
          </p:cNvPr>
          <p:cNvGrpSpPr>
            <a:grpSpLocks/>
          </p:cNvGrpSpPr>
          <p:nvPr/>
        </p:nvGrpSpPr>
        <p:grpSpPr bwMode="auto">
          <a:xfrm>
            <a:off x="0" y="1"/>
            <a:ext cx="9429262" cy="1770063"/>
            <a:chOff x="-3" y="40"/>
            <a:chExt cx="7072430" cy="1327314"/>
          </a:xfrm>
        </p:grpSpPr>
        <p:sp>
          <p:nvSpPr>
            <p:cNvPr id="6" name="Shape 83">
              <a:extLst>
                <a:ext uri="{FF2B5EF4-FFF2-40B4-BE49-F238E27FC236}">
                  <a16:creationId xmlns:a16="http://schemas.microsoft.com/office/drawing/2014/main" xmlns="" id="{A9B2525B-A79F-4182-A9DC-BB8C66B35D76}"/>
                </a:ext>
              </a:extLst>
            </p:cNvPr>
            <p:cNvSpPr>
              <a:spLocks noChangeArrowheads="1"/>
            </p:cNvSpPr>
            <p:nvPr/>
          </p:nvSpPr>
          <p:spPr bwMode="auto">
            <a:xfrm>
              <a:off x="6292789" y="126224"/>
              <a:ext cx="779638" cy="259511"/>
            </a:xfrm>
            <a:prstGeom prst="triangle">
              <a:avLst>
                <a:gd name="adj" fmla="val 32426"/>
              </a:avLst>
            </a:prstGeom>
            <a:solidFill>
              <a:srgbClr val="263248"/>
            </a:solidFill>
            <a:ln>
              <a:noFill/>
            </a:ln>
          </p:spPr>
          <p:txBody>
            <a:bodyPr lIns="203287" tIns="203287" rIns="203287" bIns="203287"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latin typeface="Arvo"/>
                <a:ea typeface="Arvo"/>
                <a:cs typeface="Arvo"/>
                <a:sym typeface="Arvo"/>
              </a:endParaRPr>
            </a:p>
          </p:txBody>
        </p:sp>
        <p:grpSp>
          <p:nvGrpSpPr>
            <p:cNvPr id="7" name="Shape 84">
              <a:extLst>
                <a:ext uri="{FF2B5EF4-FFF2-40B4-BE49-F238E27FC236}">
                  <a16:creationId xmlns:a16="http://schemas.microsoft.com/office/drawing/2014/main" xmlns="" id="{4E81B898-90D4-4588-A547-9A7498AC3817}"/>
                </a:ext>
              </a:extLst>
            </p:cNvPr>
            <p:cNvGrpSpPr>
              <a:grpSpLocks/>
            </p:cNvGrpSpPr>
            <p:nvPr/>
          </p:nvGrpSpPr>
          <p:grpSpPr bwMode="auto">
            <a:xfrm rot="10800000" flipH="1">
              <a:off x="2" y="40"/>
              <a:ext cx="6756167" cy="1327314"/>
              <a:chOff x="-2168137" y="330075"/>
              <a:chExt cx="8650662" cy="1699506"/>
            </a:xfrm>
          </p:grpSpPr>
          <p:sp>
            <p:nvSpPr>
              <p:cNvPr id="11" name="Shape 85">
                <a:extLst>
                  <a:ext uri="{FF2B5EF4-FFF2-40B4-BE49-F238E27FC236}">
                    <a16:creationId xmlns:a16="http://schemas.microsoft.com/office/drawing/2014/main" xmlns="" id="{566CC620-9276-44B8-B690-FBD3E99D67C5}"/>
                  </a:ext>
                </a:extLst>
              </p:cNvPr>
              <p:cNvSpPr>
                <a:spLocks noChangeArrowheads="1"/>
              </p:cNvSpPr>
              <p:nvPr/>
            </p:nvSpPr>
            <p:spPr bwMode="auto">
              <a:xfrm>
                <a:off x="-2168143" y="363608"/>
                <a:ext cx="6957770" cy="1699506"/>
              </a:xfrm>
              <a:prstGeom prst="rect">
                <a:avLst/>
              </a:prstGeom>
              <a:solidFill>
                <a:srgbClr val="C7D3E6"/>
              </a:solidFill>
              <a:ln>
                <a:noFill/>
              </a:ln>
            </p:spPr>
            <p:txBody>
              <a:bodyPr rot="10800000" lIns="203287" tIns="203287" rIns="203287" bIns="203287"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latin typeface="Arvo"/>
                  <a:ea typeface="Arvo"/>
                  <a:cs typeface="Arvo"/>
                  <a:sym typeface="Arvo"/>
                </a:endParaRPr>
              </a:p>
            </p:txBody>
          </p:sp>
          <p:sp>
            <p:nvSpPr>
              <p:cNvPr id="12" name="Shape 86">
                <a:extLst>
                  <a:ext uri="{FF2B5EF4-FFF2-40B4-BE49-F238E27FC236}">
                    <a16:creationId xmlns:a16="http://schemas.microsoft.com/office/drawing/2014/main" xmlns="" id="{87D3D544-423E-4357-BD76-284FD729CB18}"/>
                  </a:ext>
                </a:extLst>
              </p:cNvPr>
              <p:cNvSpPr>
                <a:spLocks noChangeArrowheads="1"/>
              </p:cNvSpPr>
              <p:nvPr/>
            </p:nvSpPr>
            <p:spPr bwMode="auto">
              <a:xfrm>
                <a:off x="4782121" y="330075"/>
                <a:ext cx="1700038" cy="1699506"/>
              </a:xfrm>
              <a:prstGeom prst="rtTriangle">
                <a:avLst/>
              </a:prstGeom>
              <a:solidFill>
                <a:srgbClr val="C7D3E6"/>
              </a:solidFill>
              <a:ln>
                <a:noFill/>
              </a:ln>
            </p:spPr>
            <p:txBody>
              <a:bodyPr rot="10800000" lIns="203287" tIns="203287" rIns="203287" bIns="203287"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latin typeface="Arvo"/>
                  <a:ea typeface="Arvo"/>
                  <a:cs typeface="Arvo"/>
                  <a:sym typeface="Arvo"/>
                </a:endParaRPr>
              </a:p>
            </p:txBody>
          </p:sp>
        </p:grpSp>
        <p:grpSp>
          <p:nvGrpSpPr>
            <p:cNvPr id="8" name="Shape 87">
              <a:extLst>
                <a:ext uri="{FF2B5EF4-FFF2-40B4-BE49-F238E27FC236}">
                  <a16:creationId xmlns:a16="http://schemas.microsoft.com/office/drawing/2014/main" xmlns="" id="{7B246219-E17A-4C92-A05D-056CF07E3148}"/>
                </a:ext>
              </a:extLst>
            </p:cNvPr>
            <p:cNvGrpSpPr>
              <a:grpSpLocks/>
            </p:cNvGrpSpPr>
            <p:nvPr/>
          </p:nvGrpSpPr>
          <p:grpSpPr bwMode="auto">
            <a:xfrm rot="10800000" flipH="1">
              <a:off x="-3" y="381007"/>
              <a:ext cx="7072430" cy="771743"/>
              <a:chOff x="-9092084" y="330075"/>
              <a:chExt cx="15574609" cy="1699501"/>
            </a:xfrm>
          </p:grpSpPr>
          <p:sp>
            <p:nvSpPr>
              <p:cNvPr id="9" name="Shape 88">
                <a:extLst>
                  <a:ext uri="{FF2B5EF4-FFF2-40B4-BE49-F238E27FC236}">
                    <a16:creationId xmlns:a16="http://schemas.microsoft.com/office/drawing/2014/main" xmlns="" id="{2AF95714-1AAB-4F79-AE93-073B663E021E}"/>
                  </a:ext>
                </a:extLst>
              </p:cNvPr>
              <p:cNvSpPr>
                <a:spLocks noChangeArrowheads="1"/>
              </p:cNvSpPr>
              <p:nvPr/>
            </p:nvSpPr>
            <p:spPr bwMode="auto">
              <a:xfrm>
                <a:off x="-9092084" y="330927"/>
                <a:ext cx="13883541" cy="1698723"/>
              </a:xfrm>
              <a:prstGeom prst="rect">
                <a:avLst/>
              </a:prstGeom>
              <a:solidFill>
                <a:srgbClr val="3F5378"/>
              </a:solidFill>
              <a:ln>
                <a:noFill/>
              </a:ln>
            </p:spPr>
            <p:txBody>
              <a:bodyPr rot="10800000" lIns="203287" tIns="203287" rIns="203287" bIns="203287"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latin typeface="Arvo"/>
                  <a:ea typeface="Arvo"/>
                  <a:cs typeface="Arvo"/>
                  <a:sym typeface="Arvo"/>
                </a:endParaRPr>
              </a:p>
            </p:txBody>
          </p:sp>
          <p:sp>
            <p:nvSpPr>
              <p:cNvPr id="10" name="Shape 89">
                <a:extLst>
                  <a:ext uri="{FF2B5EF4-FFF2-40B4-BE49-F238E27FC236}">
                    <a16:creationId xmlns:a16="http://schemas.microsoft.com/office/drawing/2014/main" xmlns="" id="{7006AA6F-9D55-49CD-9A14-C10F095B9BFE}"/>
                  </a:ext>
                </a:extLst>
              </p:cNvPr>
              <p:cNvSpPr>
                <a:spLocks noChangeArrowheads="1"/>
              </p:cNvSpPr>
              <p:nvPr/>
            </p:nvSpPr>
            <p:spPr bwMode="auto">
              <a:xfrm>
                <a:off x="4710777" y="330927"/>
                <a:ext cx="1700749" cy="1698723"/>
              </a:xfrm>
              <a:prstGeom prst="rtTriangle">
                <a:avLst/>
              </a:prstGeom>
              <a:solidFill>
                <a:srgbClr val="3F5378"/>
              </a:solidFill>
              <a:ln>
                <a:noFill/>
              </a:ln>
            </p:spPr>
            <p:txBody>
              <a:bodyPr rot="10800000" lIns="203287" tIns="203287" rIns="203287" bIns="203287"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latin typeface="Arvo"/>
                  <a:ea typeface="Arvo"/>
                  <a:cs typeface="Arvo"/>
                  <a:sym typeface="Arvo"/>
                </a:endParaRPr>
              </a:p>
            </p:txBody>
          </p:sp>
        </p:grpSp>
      </p:grpSp>
      <p:grpSp>
        <p:nvGrpSpPr>
          <p:cNvPr id="13" name="Shape 90">
            <a:extLst>
              <a:ext uri="{FF2B5EF4-FFF2-40B4-BE49-F238E27FC236}">
                <a16:creationId xmlns:a16="http://schemas.microsoft.com/office/drawing/2014/main" xmlns="" id="{43961308-2127-4F9D-B52F-9D483A4AB290}"/>
              </a:ext>
            </a:extLst>
          </p:cNvPr>
          <p:cNvGrpSpPr>
            <a:grpSpLocks/>
          </p:cNvGrpSpPr>
          <p:nvPr/>
        </p:nvGrpSpPr>
        <p:grpSpPr bwMode="auto">
          <a:xfrm>
            <a:off x="9263185" y="5962650"/>
            <a:ext cx="2936630" cy="895350"/>
            <a:chOff x="5575241" y="4472722"/>
            <a:chExt cx="2202829" cy="670794"/>
          </a:xfrm>
        </p:grpSpPr>
        <p:sp>
          <p:nvSpPr>
            <p:cNvPr id="14" name="Shape 91">
              <a:extLst>
                <a:ext uri="{FF2B5EF4-FFF2-40B4-BE49-F238E27FC236}">
                  <a16:creationId xmlns:a16="http://schemas.microsoft.com/office/drawing/2014/main" xmlns="" id="{087B41CE-E0C9-40B9-B649-144F9B662CA5}"/>
                </a:ext>
              </a:extLst>
            </p:cNvPr>
            <p:cNvSpPr>
              <a:spLocks noChangeArrowheads="1"/>
            </p:cNvSpPr>
            <p:nvPr/>
          </p:nvSpPr>
          <p:spPr bwMode="auto">
            <a:xfrm rot="10800000">
              <a:off x="5575241" y="4948462"/>
              <a:ext cx="394252" cy="130829"/>
            </a:xfrm>
            <a:prstGeom prst="triangle">
              <a:avLst>
                <a:gd name="adj" fmla="val 32426"/>
              </a:avLst>
            </a:prstGeom>
            <a:solidFill>
              <a:srgbClr val="D26F00"/>
            </a:solidFill>
            <a:ln>
              <a:noFill/>
            </a:ln>
          </p:spPr>
          <p:txBody>
            <a:bodyPr rot="10800000" lIns="203287" tIns="203287" rIns="203287" bIns="203287"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p>
          </p:txBody>
        </p:sp>
        <p:grpSp>
          <p:nvGrpSpPr>
            <p:cNvPr id="15" name="Shape 92">
              <a:extLst>
                <a:ext uri="{FF2B5EF4-FFF2-40B4-BE49-F238E27FC236}">
                  <a16:creationId xmlns:a16="http://schemas.microsoft.com/office/drawing/2014/main" xmlns="" id="{ADC5D8C7-CD98-424F-8465-61CCB9D714D1}"/>
                </a:ext>
              </a:extLst>
            </p:cNvPr>
            <p:cNvGrpSpPr>
              <a:grpSpLocks/>
            </p:cNvGrpSpPr>
            <p:nvPr/>
          </p:nvGrpSpPr>
          <p:grpSpPr bwMode="auto">
            <a:xfrm flipH="1">
              <a:off x="5734850" y="4472722"/>
              <a:ext cx="2040836" cy="670794"/>
              <a:chOff x="1297953" y="330075"/>
              <a:chExt cx="5169293" cy="1699505"/>
            </a:xfrm>
          </p:grpSpPr>
          <p:sp>
            <p:nvSpPr>
              <p:cNvPr id="19" name="Shape 93">
                <a:extLst>
                  <a:ext uri="{FF2B5EF4-FFF2-40B4-BE49-F238E27FC236}">
                    <a16:creationId xmlns:a16="http://schemas.microsoft.com/office/drawing/2014/main" xmlns="" id="{96457C21-040D-4BBB-B7F3-9204D88EECDE}"/>
                  </a:ext>
                </a:extLst>
              </p:cNvPr>
              <p:cNvSpPr>
                <a:spLocks noChangeArrowheads="1"/>
              </p:cNvSpPr>
              <p:nvPr/>
            </p:nvSpPr>
            <p:spPr bwMode="auto">
              <a:xfrm>
                <a:off x="1299340" y="330075"/>
                <a:ext cx="3474728" cy="1699505"/>
              </a:xfrm>
              <a:prstGeom prst="rect">
                <a:avLst/>
              </a:prstGeom>
              <a:solidFill>
                <a:srgbClr val="C7D3E6"/>
              </a:solidFill>
              <a:ln>
                <a:noFill/>
              </a:ln>
            </p:spPr>
            <p:txBody>
              <a:bodyPr lIns="203287" tIns="203287" rIns="203287" bIns="203287"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p>
            </p:txBody>
          </p:sp>
          <p:sp>
            <p:nvSpPr>
              <p:cNvPr id="20" name="Shape 94">
                <a:extLst>
                  <a:ext uri="{FF2B5EF4-FFF2-40B4-BE49-F238E27FC236}">
                    <a16:creationId xmlns:a16="http://schemas.microsoft.com/office/drawing/2014/main" xmlns="" id="{21C9354C-F0B6-4E2D-8D33-159C6F5AB54E}"/>
                  </a:ext>
                </a:extLst>
              </p:cNvPr>
              <p:cNvSpPr>
                <a:spLocks noChangeArrowheads="1"/>
              </p:cNvSpPr>
              <p:nvPr/>
            </p:nvSpPr>
            <p:spPr bwMode="auto">
              <a:xfrm>
                <a:off x="4766643" y="330075"/>
                <a:ext cx="1700241" cy="1699505"/>
              </a:xfrm>
              <a:prstGeom prst="rtTriangle">
                <a:avLst/>
              </a:prstGeom>
              <a:solidFill>
                <a:srgbClr val="C7D3E6"/>
              </a:solidFill>
              <a:ln>
                <a:noFill/>
              </a:ln>
            </p:spPr>
            <p:txBody>
              <a:bodyPr lIns="203287" tIns="203287" rIns="203287" bIns="203287"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p>
            </p:txBody>
          </p:sp>
        </p:grpSp>
        <p:grpSp>
          <p:nvGrpSpPr>
            <p:cNvPr id="16" name="Shape 95">
              <a:extLst>
                <a:ext uri="{FF2B5EF4-FFF2-40B4-BE49-F238E27FC236}">
                  <a16:creationId xmlns:a16="http://schemas.microsoft.com/office/drawing/2014/main" xmlns="" id="{AEA50E11-5DAF-4B72-8782-E0325E87E43E}"/>
                </a:ext>
              </a:extLst>
            </p:cNvPr>
            <p:cNvGrpSpPr>
              <a:grpSpLocks/>
            </p:cNvGrpSpPr>
            <p:nvPr/>
          </p:nvGrpSpPr>
          <p:grpSpPr bwMode="auto">
            <a:xfrm flipH="1">
              <a:off x="5578208" y="4646737"/>
              <a:ext cx="2199862" cy="304562"/>
              <a:chOff x="-5827152" y="330075"/>
              <a:chExt cx="12276018" cy="1699568"/>
            </a:xfrm>
          </p:grpSpPr>
          <p:sp>
            <p:nvSpPr>
              <p:cNvPr id="17" name="Shape 96">
                <a:extLst>
                  <a:ext uri="{FF2B5EF4-FFF2-40B4-BE49-F238E27FC236}">
                    <a16:creationId xmlns:a16="http://schemas.microsoft.com/office/drawing/2014/main" xmlns="" id="{E50CFA3B-F56C-4A02-97ED-BC28A0C2F664}"/>
                  </a:ext>
                </a:extLst>
              </p:cNvPr>
              <p:cNvSpPr>
                <a:spLocks noChangeArrowheads="1"/>
              </p:cNvSpPr>
              <p:nvPr/>
            </p:nvSpPr>
            <p:spPr bwMode="auto">
              <a:xfrm>
                <a:off x="-5827152" y="328010"/>
                <a:ext cx="10615946" cy="1699075"/>
              </a:xfrm>
              <a:prstGeom prst="rect">
                <a:avLst/>
              </a:prstGeom>
              <a:solidFill>
                <a:srgbClr val="FF9800"/>
              </a:solidFill>
              <a:ln>
                <a:noFill/>
              </a:ln>
            </p:spPr>
            <p:txBody>
              <a:bodyPr lIns="203287" tIns="203287" rIns="203287" bIns="203287"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p>
            </p:txBody>
          </p:sp>
          <p:sp>
            <p:nvSpPr>
              <p:cNvPr id="18" name="Shape 97">
                <a:extLst>
                  <a:ext uri="{FF2B5EF4-FFF2-40B4-BE49-F238E27FC236}">
                    <a16:creationId xmlns:a16="http://schemas.microsoft.com/office/drawing/2014/main" xmlns="" id="{9AE42D94-63E6-4D45-A82D-F56998AF458B}"/>
                  </a:ext>
                </a:extLst>
              </p:cNvPr>
              <p:cNvSpPr>
                <a:spLocks noChangeArrowheads="1"/>
              </p:cNvSpPr>
              <p:nvPr/>
            </p:nvSpPr>
            <p:spPr bwMode="auto">
              <a:xfrm>
                <a:off x="4747898" y="328010"/>
                <a:ext cx="1701169" cy="1699075"/>
              </a:xfrm>
              <a:prstGeom prst="rtTriangle">
                <a:avLst/>
              </a:prstGeom>
              <a:solidFill>
                <a:srgbClr val="FF9800"/>
              </a:solidFill>
              <a:ln>
                <a:noFill/>
              </a:ln>
            </p:spPr>
            <p:txBody>
              <a:bodyPr lIns="203287" tIns="203287" rIns="203287" bIns="203287" anchor="ctr"/>
              <a:lstStyle>
                <a:lvl1pPr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ru-RU" sz="1600"/>
              </a:p>
            </p:txBody>
          </p:sp>
        </p:grpSp>
      </p:grpSp>
      <p:sp>
        <p:nvSpPr>
          <p:cNvPr id="98" name="Shape 98"/>
          <p:cNvSpPr txBox="1">
            <a:spLocks noGrp="1"/>
          </p:cNvSpPr>
          <p:nvPr>
            <p:ph type="title"/>
          </p:nvPr>
        </p:nvSpPr>
        <p:spPr>
          <a:xfrm>
            <a:off x="1002185" y="392575"/>
            <a:ext cx="6471877" cy="766200"/>
          </a:xfrm>
          <a:prstGeom prst="rect">
            <a:avLst/>
          </a:prstGeom>
        </p:spPr>
        <p:txBody>
          <a:bodyPr lIns="91425" tIns="91425" rIns="91425" b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1002184" y="1537987"/>
            <a:ext cx="4157908" cy="2724300"/>
          </a:xfrm>
          <a:prstGeom prst="rect">
            <a:avLst/>
          </a:prstGeom>
        </p:spPr>
        <p:txBody>
          <a:bodyPr lIns="91425" tIns="91425" rIns="91425" bIns="91425" anchor="t"/>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0" name="Shape 100"/>
          <p:cNvSpPr txBox="1">
            <a:spLocks noGrp="1"/>
          </p:cNvSpPr>
          <p:nvPr>
            <p:ph type="body" idx="2"/>
          </p:nvPr>
        </p:nvSpPr>
        <p:spPr>
          <a:xfrm>
            <a:off x="5410614" y="1537987"/>
            <a:ext cx="4157906" cy="2724300"/>
          </a:xfrm>
          <a:prstGeom prst="rect">
            <a:avLst/>
          </a:prstGeom>
        </p:spPr>
        <p:txBody>
          <a:bodyPr lIns="91425" tIns="91425" rIns="91425" bIns="91425" anchor="t"/>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21" name="Shape 101">
            <a:extLst>
              <a:ext uri="{FF2B5EF4-FFF2-40B4-BE49-F238E27FC236}">
                <a16:creationId xmlns:a16="http://schemas.microsoft.com/office/drawing/2014/main" xmlns="" id="{99EB2D13-F8BD-4CD0-BEAE-F4C5873D014A}"/>
              </a:ext>
            </a:extLst>
          </p:cNvPr>
          <p:cNvSpPr txBox="1">
            <a:spLocks noGrp="1"/>
          </p:cNvSpPr>
          <p:nvPr>
            <p:ph type="sldNum" idx="10"/>
          </p:nvPr>
        </p:nvSpPr>
        <p:spPr/>
        <p:txBody>
          <a:bodyPr/>
          <a:lstStyle>
            <a:lvl1pPr defTabSz="1073150" eaLnBrk="1" hangingPunct="1">
              <a:defRPr sz="1600"/>
            </a:lvl1pPr>
          </a:lstStyle>
          <a:p>
            <a:pPr>
              <a:defRPr/>
            </a:pPr>
            <a:fld id="{3BCA4545-910E-45B5-AE76-3DD503FEFAF7}" type="slidenum">
              <a:rPr lang="ru-RU" altLang="ru-RU"/>
              <a:pPr>
                <a:defRPr/>
              </a:pPr>
              <a:t>‹#›</a:t>
            </a:fld>
            <a:endParaRPr lang="ru-RU" altLang="ru-RU"/>
          </a:p>
        </p:txBody>
      </p:sp>
    </p:spTree>
    <p:extLst>
      <p:ext uri="{BB962C8B-B14F-4D97-AF65-F5344CB8AC3E}">
        <p14:creationId xmlns:p14="http://schemas.microsoft.com/office/powerpoint/2010/main" val="4201140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D31475-DDE0-4C49-A9F5-24A9BA34510D}" type="datetimeFigureOut">
              <a:rPr lang="en-IN" smtClean="0"/>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37DFF-A608-4E71-9B45-4CE7F11152B9}" type="slidenum">
              <a:rPr lang="en-IN" smtClean="0"/>
              <a:t>‹#›</a:t>
            </a:fld>
            <a:endParaRPr lang="en-IN"/>
          </a:p>
        </p:txBody>
      </p:sp>
    </p:spTree>
    <p:extLst>
      <p:ext uri="{BB962C8B-B14F-4D97-AF65-F5344CB8AC3E}">
        <p14:creationId xmlns:p14="http://schemas.microsoft.com/office/powerpoint/2010/main" val="419292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31475-DDE0-4C49-A9F5-24A9BA34510D}" type="datetimeFigureOut">
              <a:rPr lang="en-IN" smtClean="0"/>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37DFF-A608-4E71-9B45-4CE7F11152B9}" type="slidenum">
              <a:rPr lang="en-IN" smtClean="0"/>
              <a:t>‹#›</a:t>
            </a:fld>
            <a:endParaRPr lang="en-IN"/>
          </a:p>
        </p:txBody>
      </p:sp>
    </p:spTree>
    <p:extLst>
      <p:ext uri="{BB962C8B-B14F-4D97-AF65-F5344CB8AC3E}">
        <p14:creationId xmlns:p14="http://schemas.microsoft.com/office/powerpoint/2010/main" val="2888546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D31475-DDE0-4C49-A9F5-24A9BA34510D}" type="datetimeFigureOut">
              <a:rPr lang="en-IN" smtClean="0"/>
              <a:t>12-04-2020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737DFF-A608-4E71-9B45-4CE7F11152B9}" type="slidenum">
              <a:rPr lang="en-IN" smtClean="0"/>
              <a:t>‹#›</a:t>
            </a:fld>
            <a:endParaRPr lang="en-IN"/>
          </a:p>
        </p:txBody>
      </p:sp>
    </p:spTree>
    <p:extLst>
      <p:ext uri="{BB962C8B-B14F-4D97-AF65-F5344CB8AC3E}">
        <p14:creationId xmlns:p14="http://schemas.microsoft.com/office/powerpoint/2010/main" val="106729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D31475-DDE0-4C49-A9F5-24A9BA34510D}" type="datetimeFigureOut">
              <a:rPr lang="en-IN" smtClean="0"/>
              <a:t>12-04-2020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737DFF-A608-4E71-9B45-4CE7F11152B9}" type="slidenum">
              <a:rPr lang="en-IN" smtClean="0"/>
              <a:t>‹#›</a:t>
            </a:fld>
            <a:endParaRPr lang="en-IN"/>
          </a:p>
        </p:txBody>
      </p:sp>
    </p:spTree>
    <p:extLst>
      <p:ext uri="{BB962C8B-B14F-4D97-AF65-F5344CB8AC3E}">
        <p14:creationId xmlns:p14="http://schemas.microsoft.com/office/powerpoint/2010/main" val="200256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D31475-DDE0-4C49-A9F5-24A9BA34510D}" type="datetimeFigureOut">
              <a:rPr lang="en-IN" smtClean="0"/>
              <a:t>12-04-2020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737DFF-A608-4E71-9B45-4CE7F11152B9}" type="slidenum">
              <a:rPr lang="en-IN" smtClean="0"/>
              <a:t>‹#›</a:t>
            </a:fld>
            <a:endParaRPr lang="en-IN"/>
          </a:p>
        </p:txBody>
      </p:sp>
    </p:spTree>
    <p:extLst>
      <p:ext uri="{BB962C8B-B14F-4D97-AF65-F5344CB8AC3E}">
        <p14:creationId xmlns:p14="http://schemas.microsoft.com/office/powerpoint/2010/main" val="125675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31475-DDE0-4C49-A9F5-24A9BA34510D}" type="datetimeFigureOut">
              <a:rPr lang="en-IN" smtClean="0"/>
              <a:t>12-04-2020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737DFF-A608-4E71-9B45-4CE7F11152B9}" type="slidenum">
              <a:rPr lang="en-IN" smtClean="0"/>
              <a:t>‹#›</a:t>
            </a:fld>
            <a:endParaRPr lang="en-IN"/>
          </a:p>
        </p:txBody>
      </p:sp>
    </p:spTree>
    <p:extLst>
      <p:ext uri="{BB962C8B-B14F-4D97-AF65-F5344CB8AC3E}">
        <p14:creationId xmlns:p14="http://schemas.microsoft.com/office/powerpoint/2010/main" val="34831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31475-DDE0-4C49-A9F5-24A9BA34510D}" type="datetimeFigureOut">
              <a:rPr lang="en-IN" smtClean="0"/>
              <a:t>12-04-2020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737DFF-A608-4E71-9B45-4CE7F11152B9}" type="slidenum">
              <a:rPr lang="en-IN" smtClean="0"/>
              <a:t>‹#›</a:t>
            </a:fld>
            <a:endParaRPr lang="en-IN"/>
          </a:p>
        </p:txBody>
      </p:sp>
    </p:spTree>
    <p:extLst>
      <p:ext uri="{BB962C8B-B14F-4D97-AF65-F5344CB8AC3E}">
        <p14:creationId xmlns:p14="http://schemas.microsoft.com/office/powerpoint/2010/main" val="41257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31475-DDE0-4C49-A9F5-24A9BA34510D}" type="datetimeFigureOut">
              <a:rPr lang="en-IN" smtClean="0"/>
              <a:t>12-04-2020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737DFF-A608-4E71-9B45-4CE7F11152B9}" type="slidenum">
              <a:rPr lang="en-IN" smtClean="0"/>
              <a:t>‹#›</a:t>
            </a:fld>
            <a:endParaRPr lang="en-IN"/>
          </a:p>
        </p:txBody>
      </p:sp>
    </p:spTree>
    <p:extLst>
      <p:ext uri="{BB962C8B-B14F-4D97-AF65-F5344CB8AC3E}">
        <p14:creationId xmlns:p14="http://schemas.microsoft.com/office/powerpoint/2010/main" val="149377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31475-DDE0-4C49-A9F5-24A9BA34510D}" type="datetimeFigureOut">
              <a:rPr lang="en-IN" smtClean="0"/>
              <a:t>12-04-2020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37DFF-A608-4E71-9B45-4CE7F11152B9}" type="slidenum">
              <a:rPr lang="en-IN" smtClean="0"/>
              <a:t>‹#›</a:t>
            </a:fld>
            <a:endParaRPr lang="en-IN"/>
          </a:p>
        </p:txBody>
      </p:sp>
    </p:spTree>
    <p:extLst>
      <p:ext uri="{BB962C8B-B14F-4D97-AF65-F5344CB8AC3E}">
        <p14:creationId xmlns:p14="http://schemas.microsoft.com/office/powerpoint/2010/main" val="3535186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t.co/1UoZnI5FiZ?amp=1"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lfd.uci.edu/~gohlke/pythonlibs/#ta-lib"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lokchoudhary01/ta"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hyperlink" Target="https://en.wikipedia.org/wiki/Technical_analysi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mailto:alokchoudhary01@gmail.com"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hape 184">
            <a:extLst>
              <a:ext uri="{FF2B5EF4-FFF2-40B4-BE49-F238E27FC236}">
                <a16:creationId xmlns:a16="http://schemas.microsoft.com/office/drawing/2014/main" xmlns="" id="{C8DAEEF7-F7EF-49FD-B92A-06B869A873F8}"/>
              </a:ext>
            </a:extLst>
          </p:cNvPr>
          <p:cNvSpPr txBox="1">
            <a:spLocks noGrp="1"/>
          </p:cNvSpPr>
          <p:nvPr>
            <p:ph type="ctrTitle" idx="4294967295"/>
          </p:nvPr>
        </p:nvSpPr>
        <p:spPr>
          <a:xfrm>
            <a:off x="1409701" y="1454150"/>
            <a:ext cx="7745413" cy="3949700"/>
          </a:xfrm>
        </p:spPr>
        <p:txBody>
          <a:bodyPr/>
          <a:lstStyle/>
          <a:p>
            <a:pPr algn="ctr" eaLnBrk="1" hangingPunct="1">
              <a:buClr>
                <a:srgbClr val="FFFFFF"/>
              </a:buClr>
              <a:buFont typeface="Roboto Condensed" pitchFamily="2" charset="0"/>
              <a:buNone/>
            </a:pPr>
            <a:r>
              <a:rPr lang="en-US" altLang="ru-RU" sz="5600" b="1" dirty="0" smtClean="0">
                <a:solidFill>
                  <a:schemeClr val="bg1"/>
                </a:solidFill>
                <a:latin typeface="Roboto Condensed" pitchFamily="2" charset="0"/>
                <a:cs typeface="Arial" panose="020B0604020202020204" pitchFamily="34" charset="0"/>
                <a:sym typeface="Roboto Condensed" pitchFamily="2" charset="0"/>
              </a:rPr>
              <a:t>Intro to </a:t>
            </a:r>
            <a:r>
              <a:rPr lang="en-US" altLang="ru-RU" sz="5600" b="1" dirty="0" err="1" smtClean="0">
                <a:solidFill>
                  <a:schemeClr val="bg1"/>
                </a:solidFill>
                <a:latin typeface="Roboto Condensed" pitchFamily="2" charset="0"/>
                <a:cs typeface="Arial" panose="020B0604020202020204" pitchFamily="34" charset="0"/>
                <a:sym typeface="Roboto Condensed" pitchFamily="2" charset="0"/>
              </a:rPr>
              <a:t>Algo</a:t>
            </a:r>
            <a:r>
              <a:rPr lang="en-US" altLang="ru-RU" sz="5600" b="1" dirty="0" smtClean="0">
                <a:solidFill>
                  <a:schemeClr val="bg1"/>
                </a:solidFill>
                <a:latin typeface="Roboto Condensed" pitchFamily="2" charset="0"/>
                <a:cs typeface="Arial" panose="020B0604020202020204" pitchFamily="34" charset="0"/>
                <a:sym typeface="Roboto Condensed" pitchFamily="2" charset="0"/>
              </a:rPr>
              <a:t> Trading System</a:t>
            </a:r>
            <a:endParaRPr lang="ru-RU" altLang="ru-RU" sz="5600" b="1" dirty="0">
              <a:solidFill>
                <a:schemeClr val="bg1"/>
              </a:solidFill>
              <a:latin typeface="Roboto Condensed" pitchFamily="2" charset="0"/>
              <a:cs typeface="Arial" panose="020B0604020202020204" pitchFamily="34" charset="0"/>
              <a:sym typeface="Roboto Condensed" pitchFamily="2" charset="0"/>
            </a:endParaRPr>
          </a:p>
        </p:txBody>
      </p:sp>
      <p:sp>
        <p:nvSpPr>
          <p:cNvPr id="13317" name="Text Box 3">
            <a:extLst>
              <a:ext uri="{FF2B5EF4-FFF2-40B4-BE49-F238E27FC236}">
                <a16:creationId xmlns:a16="http://schemas.microsoft.com/office/drawing/2014/main" xmlns="" id="{82397D69-6D17-4182-8F58-06351AFC4849}"/>
              </a:ext>
            </a:extLst>
          </p:cNvPr>
          <p:cNvSpPr txBox="1">
            <a:spLocks noChangeArrowheads="1"/>
          </p:cNvSpPr>
          <p:nvPr/>
        </p:nvSpPr>
        <p:spPr bwMode="auto">
          <a:xfrm>
            <a:off x="1143000" y="287338"/>
            <a:ext cx="8648700" cy="823912"/>
          </a:xfrm>
          <a:prstGeom prst="rect">
            <a:avLst/>
          </a:prstGeom>
          <a:noFill/>
          <a:ln>
            <a:noFill/>
          </a:ln>
          <a:effec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50000"/>
              </a:spcBef>
              <a:defRPr/>
            </a:pPr>
            <a:r>
              <a:rPr lang="en-US" altLang="ru-RU" sz="4800" b="1" dirty="0" err="1"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Roboto Condensed" pitchFamily="2" charset="0"/>
              </a:rPr>
              <a:t>Algo</a:t>
            </a:r>
            <a:r>
              <a:rPr lang="en-US" altLang="ru-RU" sz="4800" b="1"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Roboto Condensed" pitchFamily="2" charset="0"/>
              </a:rPr>
              <a:t> Trading System</a:t>
            </a:r>
            <a:endParaRPr lang="en-US" altLang="ru-RU" sz="4800"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Roboto Condensed" pitchFamily="2" charset="0"/>
            </a:endParaRPr>
          </a:p>
        </p:txBody>
      </p:sp>
      <p:sp>
        <p:nvSpPr>
          <p:cNvPr id="3" name="Rectangle 2"/>
          <p:cNvSpPr/>
          <p:nvPr/>
        </p:nvSpPr>
        <p:spPr>
          <a:xfrm>
            <a:off x="8943063" y="4592122"/>
            <a:ext cx="2750954" cy="738664"/>
          </a:xfrm>
          <a:prstGeom prst="rect">
            <a:avLst/>
          </a:prstGeom>
        </p:spPr>
        <p:txBody>
          <a:bodyPr wrap="square">
            <a:spAutoFit/>
          </a:bodyPr>
          <a:lstStyle/>
          <a:p>
            <a:r>
              <a:rPr lang="en-US" sz="2400" dirty="0" smtClean="0">
                <a:ln w="0"/>
                <a:effectLst>
                  <a:outerShdw blurRad="38100" dist="19050" dir="2700000" algn="tl" rotWithShape="0">
                    <a:schemeClr val="dk1">
                      <a:alpha val="40000"/>
                    </a:schemeClr>
                  </a:outerShdw>
                </a:effectLst>
              </a:rPr>
              <a:t>Alok </a:t>
            </a:r>
            <a:r>
              <a:rPr lang="en-US" sz="2400" dirty="0" err="1" smtClean="0">
                <a:ln w="0"/>
                <a:effectLst>
                  <a:outerShdw blurRad="38100" dist="19050" dir="2700000" algn="tl" rotWithShape="0">
                    <a:schemeClr val="dk1">
                      <a:alpha val="40000"/>
                    </a:schemeClr>
                  </a:outerShdw>
                </a:effectLst>
              </a:rPr>
              <a:t>Choudhary</a:t>
            </a:r>
            <a:endParaRPr lang="en-US" sz="2400" dirty="0" smtClean="0">
              <a:ln w="0"/>
              <a:effectLst>
                <a:outerShdw blurRad="38100" dist="19050" dir="2700000" algn="tl" rotWithShape="0">
                  <a:schemeClr val="dk1">
                    <a:alpha val="40000"/>
                  </a:schemeClr>
                </a:outerShdw>
              </a:effectLst>
            </a:endParaRPr>
          </a:p>
          <a:p>
            <a:r>
              <a:rPr lang="en-US" dirty="0" smtClean="0">
                <a:ln w="0"/>
                <a:solidFill>
                  <a:srgbClr val="00B0F0"/>
                </a:solidFill>
                <a:effectLst>
                  <a:outerShdw blurRad="38100" dist="19050" dir="2700000" algn="tl" rotWithShape="0">
                    <a:schemeClr val="dk1">
                      <a:alpha val="40000"/>
                    </a:schemeClr>
                  </a:outerShdw>
                </a:effectLst>
              </a:rPr>
              <a:t>@</a:t>
            </a:r>
            <a:r>
              <a:rPr lang="en-US" dirty="0" err="1" smtClean="0">
                <a:ln w="0"/>
                <a:solidFill>
                  <a:srgbClr val="00B0F0"/>
                </a:solidFill>
                <a:effectLst>
                  <a:outerShdw blurRad="38100" dist="19050" dir="2700000" algn="tl" rotWithShape="0">
                    <a:schemeClr val="dk1">
                      <a:alpha val="40000"/>
                    </a:schemeClr>
                  </a:outerShdw>
                </a:effectLst>
              </a:rPr>
              <a:t>AlokChoudhory</a:t>
            </a:r>
            <a:endParaRPr lang="en-US" dirty="0">
              <a:ln w="0"/>
              <a:solidFill>
                <a:srgbClr val="00B0F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14768753"/>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400" b="1" dirty="0">
                <a:solidFill>
                  <a:srgbClr val="FFFFFF"/>
                </a:solidFill>
                <a:latin typeface="Roboto Condensed" pitchFamily="2" charset="0"/>
                <a:cs typeface="Arial" panose="020B0604020202020204" pitchFamily="34" charset="0"/>
                <a:sym typeface="Roboto Condensed" pitchFamily="2" charset="0"/>
              </a:rPr>
              <a:t>5.2 Importing Data From Data </a:t>
            </a:r>
            <a:r>
              <a:rPr lang="en-US" altLang="ru-RU" sz="2400" b="1" dirty="0" smtClean="0">
                <a:solidFill>
                  <a:srgbClr val="FFFFFF"/>
                </a:solidFill>
                <a:latin typeface="Roboto Condensed" pitchFamily="2" charset="0"/>
                <a:cs typeface="Arial" panose="020B0604020202020204" pitchFamily="34" charset="0"/>
                <a:sym typeface="Roboto Condensed" pitchFamily="2" charset="0"/>
              </a:rPr>
              <a:t>Sources </a:t>
            </a:r>
            <a:r>
              <a:rPr lang="en-US" altLang="ru-RU" sz="2400" b="1" dirty="0" err="1" smtClean="0">
                <a:solidFill>
                  <a:srgbClr val="FFFFFF"/>
                </a:solidFill>
                <a:latin typeface="Roboto Condensed" pitchFamily="2" charset="0"/>
                <a:cs typeface="Arial" panose="020B0604020202020204" pitchFamily="34" charset="0"/>
                <a:sym typeface="Roboto Condensed" pitchFamily="2" charset="0"/>
              </a:rPr>
              <a:t>Contd</a:t>
            </a:r>
            <a:r>
              <a:rPr lang="en-US" altLang="ru-RU" sz="2400" b="1" dirty="0" smtClean="0">
                <a:solidFill>
                  <a:srgbClr val="FFFFFF"/>
                </a:solidFill>
                <a:latin typeface="Roboto Condensed" pitchFamily="2" charset="0"/>
                <a:cs typeface="Arial" panose="020B0604020202020204" pitchFamily="34" charset="0"/>
                <a:sym typeface="Roboto Condensed" pitchFamily="2" charset="0"/>
              </a:rPr>
              <a:t>…</a:t>
            </a:r>
            <a:endParaRPr lang="ru-RU" altLang="ru-RU" sz="26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10</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431061"/>
            <a:ext cx="8975501" cy="394891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IN" sz="2400" dirty="0"/>
          </a:p>
        </p:txBody>
      </p:sp>
      <p:pic>
        <p:nvPicPr>
          <p:cNvPr id="2" name="Picture 1"/>
          <p:cNvPicPr>
            <a:picLocks noChangeAspect="1"/>
          </p:cNvPicPr>
          <p:nvPr/>
        </p:nvPicPr>
        <p:blipFill>
          <a:blip r:embed="rId3"/>
          <a:stretch>
            <a:fillRect/>
          </a:stretch>
        </p:blipFill>
        <p:spPr>
          <a:xfrm>
            <a:off x="740982" y="1709089"/>
            <a:ext cx="6453194" cy="5248275"/>
          </a:xfrm>
          <a:prstGeom prst="rect">
            <a:avLst/>
          </a:prstGeom>
        </p:spPr>
      </p:pic>
    </p:spTree>
    <p:extLst>
      <p:ext uri="{BB962C8B-B14F-4D97-AF65-F5344CB8AC3E}">
        <p14:creationId xmlns:p14="http://schemas.microsoft.com/office/powerpoint/2010/main" val="3552819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5.3 Pandas | Python Data Analysis Library</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11</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228045"/>
            <a:ext cx="8975501" cy="394891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800" dirty="0"/>
              <a:t>Pandas is an open source library providing high-performance, easy-to-use data structures and data analysis tools for the Python programming language. It enables to carry out entire data analysis workflow in Python without using R.</a:t>
            </a:r>
            <a:endParaRPr lang="en-IN" sz="2800" dirty="0"/>
          </a:p>
        </p:txBody>
      </p:sp>
    </p:spTree>
    <p:extLst>
      <p:ext uri="{BB962C8B-B14F-4D97-AF65-F5344CB8AC3E}">
        <p14:creationId xmlns:p14="http://schemas.microsoft.com/office/powerpoint/2010/main" val="391591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Pandas And the </a:t>
            </a:r>
            <a:r>
              <a:rPr lang="en-US" altLang="ru-RU" sz="2800" b="1" dirty="0" err="1" smtClean="0">
                <a:solidFill>
                  <a:srgbClr val="FFFFFF"/>
                </a:solidFill>
                <a:latin typeface="Roboto Condensed" pitchFamily="2" charset="0"/>
                <a:cs typeface="Arial" panose="020B0604020202020204" pitchFamily="34" charset="0"/>
                <a:sym typeface="Roboto Condensed" pitchFamily="2" charset="0"/>
              </a:rPr>
              <a:t>DataFrame</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12</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228045"/>
            <a:ext cx="8975501" cy="394891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
            </a:pPr>
            <a:r>
              <a:rPr lang="en-IN" sz="2800" dirty="0" err="1"/>
              <a:t>DataFrame</a:t>
            </a:r>
            <a:r>
              <a:rPr lang="en-IN" sz="2800" dirty="0"/>
              <a:t> = </a:t>
            </a:r>
            <a:r>
              <a:rPr lang="en-IN" sz="2800" dirty="0" err="1"/>
              <a:t>pythonic</a:t>
            </a:r>
            <a:r>
              <a:rPr lang="en-IN" sz="2800" dirty="0"/>
              <a:t> </a:t>
            </a:r>
            <a:r>
              <a:rPr lang="en-IN" sz="2800" dirty="0" err="1"/>
              <a:t>analog</a:t>
            </a:r>
            <a:r>
              <a:rPr lang="en-IN" sz="2800" dirty="0"/>
              <a:t> of R's data frame </a:t>
            </a:r>
          </a:p>
          <a:p>
            <a:pPr marL="457200" indent="-457200">
              <a:buFont typeface="Wingdings" panose="05000000000000000000" pitchFamily="2" charset="2"/>
              <a:buChar char="§"/>
            </a:pPr>
            <a:r>
              <a:rPr lang="en-IN" sz="2800" dirty="0"/>
              <a:t>Manipulating pandas </a:t>
            </a:r>
            <a:r>
              <a:rPr lang="en-IN" sz="2800" dirty="0" err="1"/>
              <a:t>DataFrames</a:t>
            </a:r>
            <a:r>
              <a:rPr lang="en-IN" sz="2800" dirty="0"/>
              <a:t> </a:t>
            </a:r>
          </a:p>
          <a:p>
            <a:pPr marL="457200" indent="-457200">
              <a:buFont typeface="Wingdings" panose="05000000000000000000" pitchFamily="2" charset="2"/>
              <a:buChar char="§"/>
            </a:pPr>
            <a:r>
              <a:rPr lang="en-IN" sz="2800" dirty="0"/>
              <a:t>Exploratory data analysis </a:t>
            </a:r>
          </a:p>
          <a:p>
            <a:pPr marL="457200" indent="-457200">
              <a:buFont typeface="Wingdings" panose="05000000000000000000" pitchFamily="2" charset="2"/>
              <a:buChar char="§"/>
            </a:pPr>
            <a:r>
              <a:rPr lang="en-IN" sz="2800" dirty="0"/>
              <a:t>Data wrangling Data </a:t>
            </a:r>
            <a:r>
              <a:rPr lang="en-IN" sz="2800" dirty="0" err="1"/>
              <a:t>preprocessing</a:t>
            </a:r>
            <a:r>
              <a:rPr lang="en-IN" sz="2800" dirty="0"/>
              <a:t> </a:t>
            </a:r>
          </a:p>
          <a:p>
            <a:pPr marL="457200" indent="-457200">
              <a:buFont typeface="Wingdings" panose="05000000000000000000" pitchFamily="2" charset="2"/>
              <a:buChar char="§"/>
            </a:pPr>
            <a:r>
              <a:rPr lang="en-IN" sz="2800" dirty="0"/>
              <a:t>Building models Visualization</a:t>
            </a:r>
          </a:p>
        </p:txBody>
      </p:sp>
    </p:spTree>
    <p:extLst>
      <p:ext uri="{BB962C8B-B14F-4D97-AF65-F5344CB8AC3E}">
        <p14:creationId xmlns:p14="http://schemas.microsoft.com/office/powerpoint/2010/main" val="2599572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Importing using Pandas</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13</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pic>
        <p:nvPicPr>
          <p:cNvPr id="2" name="Picture 1"/>
          <p:cNvPicPr>
            <a:picLocks noChangeAspect="1"/>
          </p:cNvPicPr>
          <p:nvPr/>
        </p:nvPicPr>
        <p:blipFill>
          <a:blip r:embed="rId3"/>
          <a:stretch>
            <a:fillRect/>
          </a:stretch>
        </p:blipFill>
        <p:spPr>
          <a:xfrm>
            <a:off x="194421" y="1796857"/>
            <a:ext cx="7793132" cy="4648201"/>
          </a:xfrm>
          <a:prstGeom prst="rect">
            <a:avLst/>
          </a:prstGeom>
        </p:spPr>
      </p:pic>
    </p:spTree>
    <p:extLst>
      <p:ext uri="{BB962C8B-B14F-4D97-AF65-F5344CB8AC3E}">
        <p14:creationId xmlns:p14="http://schemas.microsoft.com/office/powerpoint/2010/main" val="2331751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800" b="1" dirty="0" err="1" smtClean="0">
                <a:solidFill>
                  <a:srgbClr val="FFFFFF"/>
                </a:solidFill>
                <a:latin typeface="Roboto Condensed" pitchFamily="2" charset="0"/>
                <a:cs typeface="Arial" panose="020B0604020202020204" pitchFamily="34" charset="0"/>
                <a:sym typeface="Roboto Condensed" pitchFamily="2" charset="0"/>
              </a:rPr>
              <a:t>Matplotlib</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14</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228045"/>
            <a:ext cx="8975501" cy="394891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800" dirty="0" err="1"/>
              <a:t>Matplotlib</a:t>
            </a:r>
            <a:r>
              <a:rPr lang="en-IN" sz="2800" dirty="0"/>
              <a:t> is a plotting library for the Python programming language and its numerical mathematics extension </a:t>
            </a:r>
            <a:r>
              <a:rPr lang="en-IN" sz="2800" dirty="0" err="1"/>
              <a:t>NumPy</a:t>
            </a:r>
            <a:r>
              <a:rPr lang="en-IN" sz="2800" dirty="0"/>
              <a:t>. It provides an object-oriented API for embedding plots into applications using general-purpose GUI toolkits like </a:t>
            </a:r>
            <a:r>
              <a:rPr lang="en-IN" sz="2800" dirty="0" err="1"/>
              <a:t>Tkinter</a:t>
            </a:r>
            <a:r>
              <a:rPr lang="en-IN" sz="2800" dirty="0"/>
              <a:t>, </a:t>
            </a:r>
            <a:r>
              <a:rPr lang="en-IN" sz="2800" dirty="0" err="1"/>
              <a:t>wxPython</a:t>
            </a:r>
            <a:r>
              <a:rPr lang="en-IN" sz="2800" dirty="0"/>
              <a:t>, </a:t>
            </a:r>
            <a:r>
              <a:rPr lang="en-IN" sz="2800" dirty="0" err="1"/>
              <a:t>Qt</a:t>
            </a:r>
            <a:r>
              <a:rPr lang="en-IN" sz="2800" dirty="0"/>
              <a:t>, or GTK+</a:t>
            </a:r>
          </a:p>
          <a:p>
            <a:endParaRPr lang="en-IN" sz="2800" dirty="0"/>
          </a:p>
          <a:p>
            <a:pPr marL="0" indent="0">
              <a:buNone/>
            </a:pPr>
            <a:r>
              <a:rPr lang="en-IN" sz="2800" dirty="0">
                <a:hlinkClick r:id="rId3" tooltip="https://en.wikipedia.org/wiki/Matplotlib"/>
              </a:rPr>
              <a:t>en.wikipedia.org/wiki/</a:t>
            </a:r>
            <a:r>
              <a:rPr lang="en-IN" sz="2800" dirty="0" err="1">
                <a:hlinkClick r:id="rId3" tooltip="https://en.wikipedia.org/wiki/Matplotlib"/>
              </a:rPr>
              <a:t>Matplotlib</a:t>
            </a:r>
            <a:endParaRPr lang="en-IN" sz="2800" dirty="0"/>
          </a:p>
        </p:txBody>
      </p:sp>
    </p:spTree>
    <p:extLst>
      <p:ext uri="{BB962C8B-B14F-4D97-AF65-F5344CB8AC3E}">
        <p14:creationId xmlns:p14="http://schemas.microsoft.com/office/powerpoint/2010/main" val="1223006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800" b="1" dirty="0" err="1" smtClean="0">
                <a:solidFill>
                  <a:srgbClr val="FFFFFF"/>
                </a:solidFill>
                <a:latin typeface="Roboto Condensed" pitchFamily="2" charset="0"/>
                <a:cs typeface="Arial" panose="020B0604020202020204" pitchFamily="34" charset="0"/>
                <a:sym typeface="Roboto Condensed" pitchFamily="2" charset="0"/>
              </a:rPr>
              <a:t>Matplotlib</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15</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228045"/>
            <a:ext cx="8975501" cy="394891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IN" sz="2800" dirty="0"/>
          </a:p>
        </p:txBody>
      </p:sp>
      <p:pic>
        <p:nvPicPr>
          <p:cNvPr id="21"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32" y="2050423"/>
            <a:ext cx="8718998" cy="4807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748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5.4 Technical Analysis in Python</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16</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228045"/>
            <a:ext cx="8975501" cy="4374368"/>
          </a:xfrm>
          <a:prstGeom prst="rect">
            <a:avLst/>
          </a:prstGeom>
        </p:spPr>
        <p:txBody>
          <a:bodyPr vert="horz" lIns="91425" tIns="91425" rIns="91425" bIns="91425" rtlCol="0" anchor="t">
            <a:normAutofit lnSpcReduction="10000"/>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800" dirty="0"/>
              <a:t>Technical analysis packages are used for performing numerical and statistical operations, reading or downloading data, charting data and performing stock technical analysis operations</a:t>
            </a:r>
          </a:p>
          <a:p>
            <a:endParaRPr lang="en-GB" sz="2800" dirty="0"/>
          </a:p>
          <a:p>
            <a:pPr marL="0" indent="0">
              <a:buNone/>
            </a:pPr>
            <a:r>
              <a:rPr lang="en-GB" sz="2800" b="1" dirty="0"/>
              <a:t>Below python packages to </a:t>
            </a:r>
            <a:r>
              <a:rPr lang="en-GB" sz="2800" b="1" dirty="0" smtClean="0"/>
              <a:t>install</a:t>
            </a:r>
            <a:endParaRPr lang="en-GB" sz="2800" b="1" dirty="0"/>
          </a:p>
          <a:p>
            <a:r>
              <a:rPr lang="en-GB" sz="2800" dirty="0" err="1" smtClean="0"/>
              <a:t>numpy</a:t>
            </a:r>
            <a:r>
              <a:rPr lang="en-GB" sz="2800" dirty="0" smtClean="0"/>
              <a:t> </a:t>
            </a:r>
            <a:r>
              <a:rPr lang="en-GB" sz="2800" dirty="0"/>
              <a:t>        </a:t>
            </a:r>
            <a:r>
              <a:rPr lang="en-GB" sz="2800" dirty="0" smtClean="0"/>
              <a:t>|| </a:t>
            </a:r>
            <a:r>
              <a:rPr lang="en-GB" sz="2800" dirty="0"/>
              <a:t>pip </a:t>
            </a:r>
            <a:r>
              <a:rPr lang="en-GB" sz="2800" dirty="0" smtClean="0"/>
              <a:t>install </a:t>
            </a:r>
            <a:r>
              <a:rPr lang="en-GB" sz="2800" dirty="0" err="1" smtClean="0"/>
              <a:t>numpy</a:t>
            </a:r>
            <a:endParaRPr lang="en-GB" sz="2800" dirty="0"/>
          </a:p>
          <a:p>
            <a:r>
              <a:rPr lang="en-GB" sz="2800" dirty="0" smtClean="0"/>
              <a:t>pandas </a:t>
            </a:r>
            <a:r>
              <a:rPr lang="en-GB" sz="2800" dirty="0"/>
              <a:t>       </a:t>
            </a:r>
            <a:r>
              <a:rPr lang="en-GB" sz="2800" dirty="0" smtClean="0"/>
              <a:t> || </a:t>
            </a:r>
            <a:r>
              <a:rPr lang="en-GB" sz="2800" dirty="0"/>
              <a:t>pip install </a:t>
            </a:r>
            <a:r>
              <a:rPr lang="en-GB" sz="2800" dirty="0" smtClean="0"/>
              <a:t>pandas</a:t>
            </a:r>
            <a:endParaRPr lang="en-GB" sz="2800" dirty="0"/>
          </a:p>
          <a:p>
            <a:r>
              <a:rPr lang="en-GB" sz="2800" dirty="0" err="1" smtClean="0"/>
              <a:t>matplotlib</a:t>
            </a:r>
            <a:r>
              <a:rPr lang="en-GB" sz="2800" dirty="0" smtClean="0"/>
              <a:t> </a:t>
            </a:r>
            <a:r>
              <a:rPr lang="en-GB" sz="2800" dirty="0"/>
              <a:t>  </a:t>
            </a:r>
            <a:r>
              <a:rPr lang="en-GB" sz="2800" dirty="0" smtClean="0"/>
              <a:t>|| </a:t>
            </a:r>
            <a:r>
              <a:rPr lang="en-GB" sz="2800" dirty="0"/>
              <a:t>pip install </a:t>
            </a:r>
            <a:r>
              <a:rPr lang="en-GB" sz="2800" dirty="0" err="1"/>
              <a:t>matplotlib</a:t>
            </a:r>
            <a:endParaRPr lang="en-GB" sz="2800" dirty="0"/>
          </a:p>
          <a:p>
            <a:r>
              <a:rPr lang="en-GB" sz="2800" dirty="0" err="1" smtClean="0"/>
              <a:t>nsetools</a:t>
            </a:r>
            <a:r>
              <a:rPr lang="en-GB" sz="2800" dirty="0" smtClean="0"/>
              <a:t>       || pip install </a:t>
            </a:r>
            <a:r>
              <a:rPr lang="en-GB" sz="2800" dirty="0" err="1" smtClean="0"/>
              <a:t>nsetools</a:t>
            </a:r>
            <a:endParaRPr lang="en-GB" sz="2800" dirty="0" smtClean="0"/>
          </a:p>
          <a:p>
            <a:endParaRPr lang="en-GB" sz="2800" dirty="0" smtClean="0"/>
          </a:p>
          <a:p>
            <a:r>
              <a:rPr lang="en-GB" sz="2800" dirty="0" smtClean="0"/>
              <a:t>TA-Lib            Steps in next slide..      </a:t>
            </a:r>
            <a:endParaRPr lang="en-IN" sz="2800" dirty="0"/>
          </a:p>
          <a:p>
            <a:pPr marL="0" indent="0">
              <a:buNone/>
            </a:pPr>
            <a:endParaRPr lang="en-IN" sz="2800" dirty="0"/>
          </a:p>
        </p:txBody>
      </p:sp>
    </p:spTree>
    <p:extLst>
      <p:ext uri="{BB962C8B-B14F-4D97-AF65-F5344CB8AC3E}">
        <p14:creationId xmlns:p14="http://schemas.microsoft.com/office/powerpoint/2010/main" val="4049844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5.5 TA-Lib </a:t>
            </a:r>
            <a:r>
              <a:rPr lang="en-US" altLang="ru-RU" sz="2800" b="1" dirty="0">
                <a:solidFill>
                  <a:srgbClr val="FFFFFF"/>
                </a:solidFill>
                <a:latin typeface="Roboto Condensed" pitchFamily="2" charset="0"/>
                <a:cs typeface="Arial" panose="020B0604020202020204" pitchFamily="34" charset="0"/>
                <a:sym typeface="Roboto Condensed" pitchFamily="2" charset="0"/>
              </a:rPr>
              <a:t>Installation and Usage</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17</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034862"/>
            <a:ext cx="10752786" cy="4486275"/>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800" dirty="0" smtClean="0"/>
              <a:t>Steps to install </a:t>
            </a:r>
            <a:r>
              <a:rPr lang="en-IN" sz="2800" dirty="0" err="1" smtClean="0"/>
              <a:t>TALib</a:t>
            </a:r>
            <a:r>
              <a:rPr lang="en-IN" sz="2800" dirty="0" smtClean="0"/>
              <a:t> on Windows</a:t>
            </a:r>
          </a:p>
          <a:p>
            <a:pPr marL="0" indent="0">
              <a:buNone/>
            </a:pPr>
            <a:endParaRPr lang="en-IN" sz="2800" dirty="0" smtClean="0"/>
          </a:p>
          <a:p>
            <a:pPr marL="0" indent="0">
              <a:buNone/>
            </a:pPr>
            <a:r>
              <a:rPr lang="en-IN" sz="2800" b="1" dirty="0" smtClean="0"/>
              <a:t>Step 1:</a:t>
            </a:r>
            <a:r>
              <a:rPr lang="en-IN" sz="2800" dirty="0" smtClean="0"/>
              <a:t> Download TA_Lib‑0.4.17‑cp37‑cp37m‑win_amd64.whl from</a:t>
            </a:r>
          </a:p>
          <a:p>
            <a:pPr marL="0" indent="0">
              <a:buNone/>
            </a:pPr>
            <a:r>
              <a:rPr lang="en-IN" sz="2800" dirty="0">
                <a:hlinkClick r:id="rId3"/>
              </a:rPr>
              <a:t>https://www.lfd.uci.edu/~gohlke/pythonlibs/#ta-lib</a:t>
            </a:r>
            <a:endParaRPr lang="en-IN" sz="2800" dirty="0"/>
          </a:p>
          <a:p>
            <a:pPr marL="0" indent="0">
              <a:buNone/>
            </a:pPr>
            <a:endParaRPr lang="en-IN" sz="2800" dirty="0" smtClean="0"/>
          </a:p>
          <a:p>
            <a:pPr marL="0" indent="0">
              <a:buNone/>
            </a:pPr>
            <a:r>
              <a:rPr lang="en-IN" sz="2800" b="1" dirty="0" smtClean="0"/>
              <a:t>Step2:</a:t>
            </a:r>
            <a:r>
              <a:rPr lang="en-IN" sz="2800" dirty="0" smtClean="0"/>
              <a:t> Open Anaconda Power Shell Prompt and type below command</a:t>
            </a:r>
          </a:p>
          <a:p>
            <a:pPr marL="0" indent="0">
              <a:buNone/>
            </a:pPr>
            <a:r>
              <a:rPr lang="en-IN" sz="2800" dirty="0"/>
              <a:t>pip install TA_Lib-0.4.17-cp37-cp37m-win_amd64.whl</a:t>
            </a:r>
          </a:p>
          <a:p>
            <a:pPr marL="0" indent="0">
              <a:buNone/>
            </a:pPr>
            <a:endParaRPr lang="en-IN" sz="2800" dirty="0" smtClean="0"/>
          </a:p>
          <a:p>
            <a:pPr marL="0" indent="0">
              <a:buNone/>
            </a:pPr>
            <a:endParaRPr lang="en-IN" sz="2800" dirty="0"/>
          </a:p>
        </p:txBody>
      </p:sp>
      <p:pic>
        <p:nvPicPr>
          <p:cNvPr id="2" name="Picture 1"/>
          <p:cNvPicPr>
            <a:picLocks noChangeAspect="1"/>
          </p:cNvPicPr>
          <p:nvPr/>
        </p:nvPicPr>
        <p:blipFill>
          <a:blip r:embed="rId4"/>
          <a:stretch>
            <a:fillRect/>
          </a:stretch>
        </p:blipFill>
        <p:spPr>
          <a:xfrm>
            <a:off x="954111" y="4825687"/>
            <a:ext cx="7924800" cy="1695450"/>
          </a:xfrm>
          <a:prstGeom prst="rect">
            <a:avLst/>
          </a:prstGeom>
        </p:spPr>
      </p:pic>
    </p:spTree>
    <p:extLst>
      <p:ext uri="{BB962C8B-B14F-4D97-AF65-F5344CB8AC3E}">
        <p14:creationId xmlns:p14="http://schemas.microsoft.com/office/powerpoint/2010/main" val="3071902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800" b="1" dirty="0">
                <a:solidFill>
                  <a:srgbClr val="FFFFFF"/>
                </a:solidFill>
                <a:latin typeface="Roboto Condensed" pitchFamily="2" charset="0"/>
                <a:cs typeface="Arial" panose="020B0604020202020204" pitchFamily="34" charset="0"/>
                <a:sym typeface="Roboto Condensed" pitchFamily="2" charset="0"/>
              </a:rPr>
              <a:t>TA-Lib Installation and </a:t>
            </a: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Usage </a:t>
            </a:r>
            <a:r>
              <a:rPr lang="en-US" altLang="ru-RU" sz="2800" b="1" dirty="0" err="1" smtClean="0">
                <a:solidFill>
                  <a:srgbClr val="FFFFFF"/>
                </a:solidFill>
                <a:latin typeface="Roboto Condensed" pitchFamily="2" charset="0"/>
                <a:cs typeface="Arial" panose="020B0604020202020204" pitchFamily="34" charset="0"/>
                <a:sym typeface="Roboto Condensed" pitchFamily="2" charset="0"/>
              </a:rPr>
              <a:t>Contd</a:t>
            </a: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18</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034862"/>
            <a:ext cx="10752786" cy="4486275"/>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IN" sz="2800" dirty="0"/>
          </a:p>
        </p:txBody>
      </p:sp>
      <p:pic>
        <p:nvPicPr>
          <p:cNvPr id="6" name="Picture 5"/>
          <p:cNvPicPr>
            <a:picLocks noChangeAspect="1"/>
          </p:cNvPicPr>
          <p:nvPr/>
        </p:nvPicPr>
        <p:blipFill>
          <a:blip r:embed="rId3"/>
          <a:stretch>
            <a:fillRect/>
          </a:stretch>
        </p:blipFill>
        <p:spPr>
          <a:xfrm>
            <a:off x="159067" y="1796858"/>
            <a:ext cx="10296525" cy="5019675"/>
          </a:xfrm>
          <a:prstGeom prst="rect">
            <a:avLst/>
          </a:prstGeom>
        </p:spPr>
      </p:pic>
    </p:spTree>
    <p:extLst>
      <p:ext uri="{BB962C8B-B14F-4D97-AF65-F5344CB8AC3E}">
        <p14:creationId xmlns:p14="http://schemas.microsoft.com/office/powerpoint/2010/main" val="2212581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800" b="1" dirty="0">
                <a:solidFill>
                  <a:srgbClr val="FFFFFF"/>
                </a:solidFill>
                <a:latin typeface="Roboto Condensed" pitchFamily="2" charset="0"/>
                <a:cs typeface="Arial" panose="020B0604020202020204" pitchFamily="34" charset="0"/>
                <a:sym typeface="Roboto Condensed" pitchFamily="2" charset="0"/>
              </a:rPr>
              <a:t>TA-Lib Installation and </a:t>
            </a: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Usage </a:t>
            </a:r>
            <a:r>
              <a:rPr lang="en-US" altLang="ru-RU" sz="2800" b="1" dirty="0" err="1" smtClean="0">
                <a:solidFill>
                  <a:srgbClr val="FFFFFF"/>
                </a:solidFill>
                <a:latin typeface="Roboto Condensed" pitchFamily="2" charset="0"/>
                <a:cs typeface="Arial" panose="020B0604020202020204" pitchFamily="34" charset="0"/>
                <a:sym typeface="Roboto Condensed" pitchFamily="2" charset="0"/>
              </a:rPr>
              <a:t>Contd</a:t>
            </a: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19</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034862"/>
            <a:ext cx="10752786" cy="4486275"/>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IN" sz="2800" dirty="0"/>
          </a:p>
        </p:txBody>
      </p:sp>
      <p:pic>
        <p:nvPicPr>
          <p:cNvPr id="2" name="Picture 1"/>
          <p:cNvPicPr>
            <a:picLocks noChangeAspect="1"/>
          </p:cNvPicPr>
          <p:nvPr/>
        </p:nvPicPr>
        <p:blipFill>
          <a:blip r:embed="rId3"/>
          <a:stretch>
            <a:fillRect/>
          </a:stretch>
        </p:blipFill>
        <p:spPr>
          <a:xfrm>
            <a:off x="180414" y="1730615"/>
            <a:ext cx="9410700" cy="5076825"/>
          </a:xfrm>
          <a:prstGeom prst="rect">
            <a:avLst/>
          </a:prstGeom>
        </p:spPr>
      </p:pic>
    </p:spTree>
    <p:extLst>
      <p:ext uri="{BB962C8B-B14F-4D97-AF65-F5344CB8AC3E}">
        <p14:creationId xmlns:p14="http://schemas.microsoft.com/office/powerpoint/2010/main" val="277445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a:xfrm>
            <a:off x="492125" y="350367"/>
            <a:ext cx="10515600" cy="1325563"/>
          </a:xfrm>
        </p:spPr>
        <p:txBody>
          <a:bodyPr/>
          <a:lstStyle/>
          <a:p>
            <a:pPr eaLnBrk="1" hangingPunct="1">
              <a:buClr>
                <a:srgbClr val="FFFFFF"/>
              </a:buClr>
              <a:buFont typeface="Roboto Condensed" pitchFamily="2" charset="0"/>
              <a:buNone/>
            </a:pPr>
            <a:r>
              <a:rPr lang="en-US" altLang="ru-RU" sz="2300" b="1" dirty="0" smtClean="0">
                <a:solidFill>
                  <a:srgbClr val="FFFFFF"/>
                </a:solidFill>
                <a:latin typeface="Roboto Condensed" pitchFamily="2" charset="0"/>
                <a:cs typeface="Arial" panose="020B0604020202020204" pitchFamily="34" charset="0"/>
                <a:sym typeface="Roboto Condensed" pitchFamily="2" charset="0"/>
              </a:rPr>
              <a:t>Who am I ?</a:t>
            </a:r>
            <a:endParaRPr lang="ru-RU" altLang="ru-RU" sz="23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2</a:t>
            </a:fld>
            <a:endParaRPr lang="ru-RU" altLang="ru-RU"/>
          </a:p>
        </p:txBody>
      </p:sp>
      <p:sp>
        <p:nvSpPr>
          <p:cNvPr id="11269" name="Text Box 22">
            <a:extLst>
              <a:ext uri="{FF2B5EF4-FFF2-40B4-BE49-F238E27FC236}">
                <a16:creationId xmlns:a16="http://schemas.microsoft.com/office/drawing/2014/main" xmlns="" id="{855B0791-EBAD-4FF1-AC1B-F4C21CFF2009}"/>
              </a:ext>
            </a:extLst>
          </p:cNvPr>
          <p:cNvSpPr txBox="1">
            <a:spLocks noChangeArrowheads="1"/>
          </p:cNvSpPr>
          <p:nvPr/>
        </p:nvSpPr>
        <p:spPr bwMode="auto">
          <a:xfrm>
            <a:off x="1803400" y="2286000"/>
            <a:ext cx="7272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50000"/>
              </a:spcBef>
            </a:pPr>
            <a:endParaRPr lang="en-US" altLang="ru-RU"/>
          </a:p>
        </p:txBody>
      </p:sp>
      <p:sp>
        <p:nvSpPr>
          <p:cNvPr id="22" name="Subtitle 2"/>
          <p:cNvSpPr txBox="1">
            <a:spLocks/>
          </p:cNvSpPr>
          <p:nvPr/>
        </p:nvSpPr>
        <p:spPr>
          <a:xfrm>
            <a:off x="1253544" y="2391423"/>
            <a:ext cx="9144000" cy="411240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IN" sz="2800" dirty="0" smtClean="0"/>
              <a:t>Alok </a:t>
            </a:r>
            <a:r>
              <a:rPr lang="en-IN" sz="2800" dirty="0" err="1" smtClean="0"/>
              <a:t>Choudhary</a:t>
            </a:r>
            <a:r>
              <a:rPr lang="en-IN" sz="2800" dirty="0" smtClean="0"/>
              <a:t> – Software Consultant</a:t>
            </a:r>
          </a:p>
          <a:p>
            <a:pPr marL="0" indent="0">
              <a:lnSpc>
                <a:spcPct val="150000"/>
              </a:lnSpc>
              <a:buNone/>
            </a:pPr>
            <a:r>
              <a:rPr lang="en-IN" sz="2800" dirty="0"/>
              <a:t>Programming </a:t>
            </a:r>
            <a:r>
              <a:rPr lang="en-IN" sz="2800" dirty="0" smtClean="0"/>
              <a:t>Experience – 9 Years</a:t>
            </a:r>
          </a:p>
          <a:p>
            <a:pPr marL="0" indent="0">
              <a:lnSpc>
                <a:spcPct val="150000"/>
              </a:lnSpc>
              <a:buNone/>
            </a:pPr>
            <a:r>
              <a:rPr lang="en-IN" sz="2800" dirty="0" smtClean="0"/>
              <a:t>Trading </a:t>
            </a:r>
            <a:r>
              <a:rPr lang="en-IN" sz="2800" dirty="0"/>
              <a:t>Experience </a:t>
            </a:r>
            <a:r>
              <a:rPr lang="en-IN" sz="2800" dirty="0" smtClean="0"/>
              <a:t>- 5 Years</a:t>
            </a:r>
          </a:p>
          <a:p>
            <a:pPr marL="0" indent="0">
              <a:lnSpc>
                <a:spcPct val="150000"/>
              </a:lnSpc>
              <a:buNone/>
            </a:pPr>
            <a:r>
              <a:rPr lang="en-IN" sz="2800" dirty="0" smtClean="0"/>
              <a:t>Developed &amp; Delivered </a:t>
            </a:r>
            <a:r>
              <a:rPr lang="en-IN" sz="2800" dirty="0" smtClean="0"/>
              <a:t>Enterprise </a:t>
            </a:r>
            <a:r>
              <a:rPr lang="en-IN" sz="2800" dirty="0" smtClean="0"/>
              <a:t>Applications</a:t>
            </a:r>
            <a:endParaRPr lang="en-IN" sz="2800" dirty="0" smtClean="0"/>
          </a:p>
          <a:p>
            <a:pPr marL="0" indent="0">
              <a:lnSpc>
                <a:spcPct val="150000"/>
              </a:lnSpc>
              <a:buNone/>
            </a:pPr>
            <a:r>
              <a:rPr lang="en-IN" sz="2800" dirty="0" smtClean="0"/>
              <a:t>Applications written in different language</a:t>
            </a:r>
          </a:p>
          <a:p>
            <a:pPr marL="0" indent="0">
              <a:lnSpc>
                <a:spcPct val="150000"/>
              </a:lnSpc>
              <a:buNone/>
            </a:pPr>
            <a:r>
              <a:rPr lang="en-IN" sz="2800" dirty="0" smtClean="0"/>
              <a:t>Student forever</a:t>
            </a:r>
          </a:p>
          <a:p>
            <a:pPr marL="0" indent="0">
              <a:buNone/>
            </a:pPr>
            <a:endParaRPr lang="en-IN" sz="2800" dirty="0"/>
          </a:p>
          <a:p>
            <a:pPr marL="0" indent="0">
              <a:buNone/>
            </a:pPr>
            <a:endParaRPr lang="en-IN" sz="2800" dirty="0"/>
          </a:p>
        </p:txBody>
      </p:sp>
    </p:spTree>
    <p:extLst>
      <p:ext uri="{BB962C8B-B14F-4D97-AF65-F5344CB8AC3E}">
        <p14:creationId xmlns:p14="http://schemas.microsoft.com/office/powerpoint/2010/main" val="3408129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800" b="1" smtClean="0">
                <a:solidFill>
                  <a:srgbClr val="FFFFFF"/>
                </a:solidFill>
                <a:latin typeface="Roboto Condensed" pitchFamily="2" charset="0"/>
                <a:cs typeface="Arial" panose="020B0604020202020204" pitchFamily="34" charset="0"/>
                <a:sym typeface="Roboto Condensed" pitchFamily="2" charset="0"/>
              </a:rPr>
              <a:t>Technical </a:t>
            </a: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Analysis in Python</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20</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228045"/>
            <a:ext cx="8975501" cy="394891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r>
              <a:rPr lang="en-GB" sz="2800" dirty="0"/>
              <a:t>Types of Technical Analysis </a:t>
            </a:r>
          </a:p>
          <a:p>
            <a:r>
              <a:rPr lang="en-GB" sz="2800" dirty="0" smtClean="0"/>
              <a:t>Volume </a:t>
            </a:r>
            <a:r>
              <a:rPr lang="en-GB" sz="2800" dirty="0"/>
              <a:t>Indicators </a:t>
            </a:r>
          </a:p>
          <a:p>
            <a:r>
              <a:rPr lang="en-GB" sz="2800" dirty="0" smtClean="0"/>
              <a:t>Volatility </a:t>
            </a:r>
            <a:r>
              <a:rPr lang="en-GB" sz="2800" dirty="0"/>
              <a:t>Indicators </a:t>
            </a:r>
          </a:p>
          <a:p>
            <a:r>
              <a:rPr lang="en-GB" sz="2800" dirty="0" smtClean="0"/>
              <a:t>Trend </a:t>
            </a:r>
            <a:r>
              <a:rPr lang="en-GB" sz="2800" dirty="0"/>
              <a:t>Indicators </a:t>
            </a:r>
          </a:p>
          <a:p>
            <a:r>
              <a:rPr lang="en-GB" sz="2800" dirty="0" smtClean="0"/>
              <a:t>Momentum </a:t>
            </a:r>
            <a:r>
              <a:rPr lang="en-GB" sz="2800" dirty="0"/>
              <a:t>Indicators </a:t>
            </a:r>
          </a:p>
          <a:p>
            <a:r>
              <a:rPr lang="en-GB" sz="2800" dirty="0" smtClean="0"/>
              <a:t>Others </a:t>
            </a:r>
            <a:r>
              <a:rPr lang="en-GB" sz="2800" dirty="0"/>
              <a:t>Indicators</a:t>
            </a:r>
          </a:p>
          <a:p>
            <a:endParaRPr lang="en-GB" sz="2800" dirty="0"/>
          </a:p>
          <a:p>
            <a:r>
              <a:rPr lang="en-IN" sz="2800" dirty="0">
                <a:hlinkClick r:id="rId3"/>
              </a:rPr>
              <a:t>https://github.com/alokchoudhary01/ta</a:t>
            </a:r>
            <a:endParaRPr lang="en-IN" sz="2800" dirty="0"/>
          </a:p>
          <a:p>
            <a:r>
              <a:rPr lang="en-IN" sz="2800" dirty="0">
                <a:hlinkClick r:id="rId4"/>
              </a:rPr>
              <a:t>https://en.wikipedia.org/wiki/Technical_analysis</a:t>
            </a:r>
            <a:endParaRPr lang="en-IN" sz="2800" dirty="0"/>
          </a:p>
          <a:p>
            <a:pPr marL="0" indent="0">
              <a:buNone/>
            </a:pPr>
            <a:endParaRPr lang="en-IN" sz="2800" dirty="0"/>
          </a:p>
        </p:txBody>
      </p:sp>
    </p:spTree>
    <p:extLst>
      <p:ext uri="{BB962C8B-B14F-4D97-AF65-F5344CB8AC3E}">
        <p14:creationId xmlns:p14="http://schemas.microsoft.com/office/powerpoint/2010/main" val="510479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800" b="1" dirty="0" err="1" smtClean="0">
                <a:solidFill>
                  <a:srgbClr val="FFFFFF"/>
                </a:solidFill>
                <a:latin typeface="Roboto Condensed" pitchFamily="2" charset="0"/>
                <a:cs typeface="Arial" panose="020B0604020202020204" pitchFamily="34" charset="0"/>
                <a:sym typeface="Roboto Condensed" pitchFamily="2" charset="0"/>
              </a:rPr>
              <a:t>Volatality</a:t>
            </a: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 Indicators</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21</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1" name="Subtitle 2"/>
          <p:cNvSpPr txBox="1">
            <a:spLocks/>
          </p:cNvSpPr>
          <p:nvPr/>
        </p:nvSpPr>
        <p:spPr>
          <a:xfrm>
            <a:off x="404432" y="1796858"/>
            <a:ext cx="9113055" cy="528033"/>
          </a:xfrm>
          <a:prstGeom prst="rect">
            <a:avLst/>
          </a:prstGeom>
        </p:spPr>
        <p:txBody>
          <a:bodyPr vert="horz" lIns="91425" tIns="91425" rIns="91425" bIns="91425" rtlCol="0" anchor="t">
            <a:normAutofit lnSpcReduction="10000"/>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r>
              <a:rPr lang="en-GB" sz="2800" dirty="0" smtClean="0"/>
              <a:t>Bollinger Bands (BB) 30 day Facebook Python Code</a:t>
            </a:r>
          </a:p>
          <a:p>
            <a:endParaRPr lang="en-GB" sz="2800" dirty="0" smtClean="0"/>
          </a:p>
        </p:txBody>
      </p:sp>
      <p:pic>
        <p:nvPicPr>
          <p:cNvPr id="22"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85" y="2431060"/>
            <a:ext cx="10005856" cy="416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870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800" b="1" dirty="0" err="1" smtClean="0">
                <a:solidFill>
                  <a:srgbClr val="FFFFFF"/>
                </a:solidFill>
                <a:latin typeface="Roboto Condensed" pitchFamily="2" charset="0"/>
                <a:cs typeface="Arial" panose="020B0604020202020204" pitchFamily="34" charset="0"/>
                <a:sym typeface="Roboto Condensed" pitchFamily="2" charset="0"/>
              </a:rPr>
              <a:t>Volatality</a:t>
            </a: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 Indicators</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22</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1" name="Subtitle 2"/>
          <p:cNvSpPr txBox="1">
            <a:spLocks/>
          </p:cNvSpPr>
          <p:nvPr/>
        </p:nvSpPr>
        <p:spPr>
          <a:xfrm>
            <a:off x="506393" y="1743772"/>
            <a:ext cx="9113055" cy="528033"/>
          </a:xfrm>
          <a:prstGeom prst="rect">
            <a:avLst/>
          </a:prstGeom>
        </p:spPr>
        <p:txBody>
          <a:bodyPr vert="horz" lIns="91425" tIns="91425" rIns="91425" bIns="91425" rtlCol="0" anchor="t">
            <a:normAutofit fontScale="55000" lnSpcReduction="20000"/>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800" dirty="0" smtClean="0"/>
              <a:t>Shading </a:t>
            </a:r>
            <a:r>
              <a:rPr lang="en-GB" sz="2800" dirty="0"/>
              <a:t>the critical areas between the upper and lower bands. </a:t>
            </a:r>
            <a:r>
              <a:rPr lang="en-GB" sz="2800" dirty="0" err="1"/>
              <a:t>Matplotlib</a:t>
            </a:r>
            <a:r>
              <a:rPr lang="en-GB" sz="2800" dirty="0"/>
              <a:t> can handle plot shading as well.</a:t>
            </a:r>
            <a:endParaRPr lang="en-GB" sz="2800" dirty="0" smtClean="0"/>
          </a:p>
        </p:txBody>
      </p:sp>
      <p:pic>
        <p:nvPicPr>
          <p:cNvPr id="23"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85" y="2324890"/>
            <a:ext cx="9805116" cy="436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7014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GB" altLang="ru-RU" sz="2800" b="1" dirty="0" smtClean="0">
                <a:solidFill>
                  <a:srgbClr val="FFFFFF"/>
                </a:solidFill>
                <a:latin typeface="Roboto Condensed" pitchFamily="2" charset="0"/>
                <a:cs typeface="Arial" panose="020B0604020202020204" pitchFamily="34" charset="0"/>
                <a:sym typeface="Roboto Condensed" pitchFamily="2" charset="0"/>
              </a:rPr>
              <a:t>5.6 Building Trading Algorithms with Python</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23</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593299" y="2431061"/>
            <a:ext cx="8975501" cy="3948918"/>
          </a:xfrm>
          <a:prstGeom prst="rect">
            <a:avLst/>
          </a:prstGeom>
        </p:spPr>
        <p:txBody>
          <a:bodyPr vert="horz" lIns="91425" tIns="91425" rIns="91425" bIns="91425" rtlCol="0" anchor="t">
            <a:normAutofit lnSpcReduction="10000"/>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400" b="1" dirty="0" smtClean="0"/>
              <a:t>Design and Development:</a:t>
            </a:r>
            <a:endParaRPr lang="en-GB" sz="2400" b="1" dirty="0"/>
          </a:p>
          <a:p>
            <a:r>
              <a:rPr lang="en-GB" sz="2800" dirty="0"/>
              <a:t>Implementing stock market analysis </a:t>
            </a:r>
          </a:p>
          <a:p>
            <a:r>
              <a:rPr lang="en-GB" sz="2800" dirty="0"/>
              <a:t>Designing a trading algorithm for selling and buying Structuring a trading bot </a:t>
            </a:r>
          </a:p>
          <a:p>
            <a:r>
              <a:rPr lang="en-GB" sz="2800" dirty="0" smtClean="0"/>
              <a:t>Run </a:t>
            </a:r>
            <a:r>
              <a:rPr lang="en-GB" sz="2800" dirty="0"/>
              <a:t>trial trades</a:t>
            </a:r>
          </a:p>
          <a:p>
            <a:endParaRPr lang="en-GB" sz="2800" dirty="0"/>
          </a:p>
          <a:p>
            <a:pPr marL="0" indent="0">
              <a:buNone/>
            </a:pPr>
            <a:r>
              <a:rPr lang="en-GB" sz="2400" b="1" dirty="0"/>
              <a:t>Implementing Stock Market Analysis in Python includes</a:t>
            </a:r>
            <a:r>
              <a:rPr lang="en-GB" sz="2800" b="1" dirty="0"/>
              <a:t> </a:t>
            </a:r>
          </a:p>
          <a:p>
            <a:r>
              <a:rPr lang="en-GB" sz="2800" dirty="0" smtClean="0"/>
              <a:t>Financial </a:t>
            </a:r>
            <a:r>
              <a:rPr lang="en-GB" sz="2800" dirty="0"/>
              <a:t>analysis on stock market data </a:t>
            </a:r>
          </a:p>
          <a:p>
            <a:r>
              <a:rPr lang="en-GB" sz="2800" dirty="0" smtClean="0"/>
              <a:t>Learning </a:t>
            </a:r>
            <a:r>
              <a:rPr lang="en-GB" sz="2800" dirty="0"/>
              <a:t>about returns and moving averages </a:t>
            </a:r>
          </a:p>
          <a:p>
            <a:r>
              <a:rPr lang="en-GB" sz="2800" dirty="0" smtClean="0"/>
              <a:t>Coding </a:t>
            </a:r>
            <a:r>
              <a:rPr lang="en-GB" sz="2800" dirty="0"/>
              <a:t>the strategy</a:t>
            </a:r>
            <a:endParaRPr lang="en-IN" sz="2800" dirty="0"/>
          </a:p>
          <a:p>
            <a:endParaRPr lang="en-IN" sz="2800" dirty="0"/>
          </a:p>
        </p:txBody>
      </p:sp>
      <p:sp>
        <p:nvSpPr>
          <p:cNvPr id="21" name="Subtitle 2"/>
          <p:cNvSpPr txBox="1">
            <a:spLocks/>
          </p:cNvSpPr>
          <p:nvPr/>
        </p:nvSpPr>
        <p:spPr>
          <a:xfrm>
            <a:off x="404432" y="1796858"/>
            <a:ext cx="9113055" cy="528033"/>
          </a:xfrm>
          <a:prstGeom prst="rect">
            <a:avLst/>
          </a:prstGeom>
        </p:spPr>
        <p:txBody>
          <a:bodyPr vert="horz" lIns="91425" tIns="91425" rIns="91425" bIns="91425" rtlCol="0" anchor="t">
            <a:normAutofit lnSpcReduction="10000"/>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800" b="1" dirty="0" smtClean="0"/>
              <a:t>Time for Coding and Debugging</a:t>
            </a:r>
          </a:p>
          <a:p>
            <a:endParaRPr lang="en-GB" sz="2800" dirty="0" smtClean="0"/>
          </a:p>
        </p:txBody>
      </p:sp>
    </p:spTree>
    <p:extLst>
      <p:ext uri="{BB962C8B-B14F-4D97-AF65-F5344CB8AC3E}">
        <p14:creationId xmlns:p14="http://schemas.microsoft.com/office/powerpoint/2010/main" val="3773288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GB" altLang="ru-RU" sz="2600" b="1" dirty="0" smtClean="0">
                <a:solidFill>
                  <a:srgbClr val="FFFFFF"/>
                </a:solidFill>
                <a:latin typeface="Roboto Condensed" pitchFamily="2" charset="0"/>
                <a:cs typeface="Arial" panose="020B0604020202020204" pitchFamily="34" charset="0"/>
                <a:sym typeface="Roboto Condensed" pitchFamily="2" charset="0"/>
              </a:rPr>
              <a:t>Design </a:t>
            </a:r>
            <a:r>
              <a:rPr lang="en-GB" altLang="ru-RU" sz="2600" b="1" dirty="0" err="1" smtClean="0">
                <a:solidFill>
                  <a:srgbClr val="FFFFFF"/>
                </a:solidFill>
                <a:latin typeface="Roboto Condensed" pitchFamily="2" charset="0"/>
                <a:cs typeface="Arial" panose="020B0604020202020204" pitchFamily="34" charset="0"/>
                <a:sym typeface="Roboto Condensed" pitchFamily="2" charset="0"/>
              </a:rPr>
              <a:t>Backtest</a:t>
            </a:r>
            <a:r>
              <a:rPr lang="en-GB" altLang="ru-RU" sz="2600" b="1" dirty="0" smtClean="0">
                <a:solidFill>
                  <a:srgbClr val="FFFFFF"/>
                </a:solidFill>
                <a:latin typeface="Roboto Condensed" pitchFamily="2" charset="0"/>
                <a:cs typeface="Arial" panose="020B0604020202020204" pitchFamily="34" charset="0"/>
                <a:sym typeface="Roboto Condensed" pitchFamily="2" charset="0"/>
              </a:rPr>
              <a:t> Optimize Automate Performance</a:t>
            </a:r>
            <a:endParaRPr lang="ru-RU" altLang="ru-RU" sz="26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24</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431061"/>
            <a:ext cx="8975501" cy="394891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400" b="1" dirty="0"/>
              <a:t>Preliminary Research: </a:t>
            </a:r>
          </a:p>
          <a:p>
            <a:r>
              <a:rPr lang="en-GB" sz="2400" dirty="0" smtClean="0"/>
              <a:t>Develop </a:t>
            </a:r>
            <a:r>
              <a:rPr lang="en-GB" sz="2400" dirty="0"/>
              <a:t>a strategy that suits personal needs </a:t>
            </a:r>
          </a:p>
          <a:p>
            <a:r>
              <a:rPr lang="en-GB" sz="2400" dirty="0" smtClean="0"/>
              <a:t>Example </a:t>
            </a:r>
            <a:r>
              <a:rPr lang="en-GB" sz="2400" dirty="0"/>
              <a:t>- risk profile, time commitment, trading capital </a:t>
            </a:r>
          </a:p>
          <a:p>
            <a:r>
              <a:rPr lang="en-GB" sz="2400" dirty="0" smtClean="0"/>
              <a:t>Identify </a:t>
            </a:r>
            <a:r>
              <a:rPr lang="en-GB" sz="2400" dirty="0"/>
              <a:t>persistent marketing efficiency</a:t>
            </a:r>
            <a:endParaRPr lang="en-IN" sz="2400" dirty="0"/>
          </a:p>
        </p:txBody>
      </p:sp>
    </p:spTree>
    <p:extLst>
      <p:ext uri="{BB962C8B-B14F-4D97-AF65-F5344CB8AC3E}">
        <p14:creationId xmlns:p14="http://schemas.microsoft.com/office/powerpoint/2010/main" val="1733746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GB" altLang="ru-RU" sz="2600" b="1" dirty="0" smtClean="0">
                <a:solidFill>
                  <a:srgbClr val="FFFFFF"/>
                </a:solidFill>
                <a:latin typeface="Roboto Condensed" pitchFamily="2" charset="0"/>
                <a:cs typeface="Arial" panose="020B0604020202020204" pitchFamily="34" charset="0"/>
                <a:sym typeface="Roboto Condensed" pitchFamily="2" charset="0"/>
              </a:rPr>
              <a:t>5.7 </a:t>
            </a:r>
            <a:r>
              <a:rPr lang="en-GB" altLang="ru-RU" sz="2600" b="1" dirty="0" err="1" smtClean="0">
                <a:solidFill>
                  <a:srgbClr val="FFFFFF"/>
                </a:solidFill>
                <a:latin typeface="Roboto Condensed" pitchFamily="2" charset="0"/>
                <a:cs typeface="Arial" panose="020B0604020202020204" pitchFamily="34" charset="0"/>
                <a:sym typeface="Roboto Condensed" pitchFamily="2" charset="0"/>
              </a:rPr>
              <a:t>Backtesting</a:t>
            </a:r>
            <a:endParaRPr lang="ru-RU" altLang="ru-RU" sz="26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25</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431061"/>
            <a:ext cx="8975501" cy="394891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r>
              <a:rPr lang="en-IN" sz="2400" dirty="0" smtClean="0"/>
              <a:t>Focus </a:t>
            </a:r>
            <a:r>
              <a:rPr lang="en-IN" sz="2400" dirty="0"/>
              <a:t>on validating the trading bot </a:t>
            </a:r>
          </a:p>
          <a:p>
            <a:r>
              <a:rPr lang="en-IN" sz="2400" dirty="0" smtClean="0"/>
              <a:t>Check </a:t>
            </a:r>
            <a:r>
              <a:rPr lang="en-IN" sz="2400" dirty="0"/>
              <a:t>code </a:t>
            </a:r>
          </a:p>
          <a:p>
            <a:r>
              <a:rPr lang="en-IN" sz="2400" dirty="0" smtClean="0"/>
              <a:t>Understand </a:t>
            </a:r>
            <a:r>
              <a:rPr lang="en-IN" sz="2400" dirty="0"/>
              <a:t>performance over different time frame and asset classes </a:t>
            </a:r>
          </a:p>
          <a:p>
            <a:endParaRPr lang="en-IN" sz="2400" dirty="0"/>
          </a:p>
          <a:p>
            <a:pPr marL="0" indent="0">
              <a:buNone/>
            </a:pPr>
            <a:r>
              <a:rPr lang="en-IN" sz="2400" b="1" dirty="0"/>
              <a:t>Optimization: </a:t>
            </a:r>
          </a:p>
          <a:p>
            <a:r>
              <a:rPr lang="en-IN" sz="2400" dirty="0" smtClean="0"/>
              <a:t>Maximize </a:t>
            </a:r>
            <a:r>
              <a:rPr lang="en-IN" sz="2400" dirty="0"/>
              <a:t>performance by minimizing the overfitting price </a:t>
            </a:r>
          </a:p>
          <a:p>
            <a:r>
              <a:rPr lang="en-IN" sz="2400" dirty="0" smtClean="0"/>
              <a:t>Select </a:t>
            </a:r>
            <a:r>
              <a:rPr lang="en-IN" sz="2400" dirty="0"/>
              <a:t>good performance measures </a:t>
            </a:r>
          </a:p>
          <a:p>
            <a:r>
              <a:rPr lang="en-IN" sz="2400" dirty="0" smtClean="0"/>
              <a:t>Avoid </a:t>
            </a:r>
            <a:r>
              <a:rPr lang="en-IN" sz="2400" dirty="0"/>
              <a:t>overfitting bias</a:t>
            </a:r>
          </a:p>
        </p:txBody>
      </p:sp>
    </p:spTree>
    <p:extLst>
      <p:ext uri="{BB962C8B-B14F-4D97-AF65-F5344CB8AC3E}">
        <p14:creationId xmlns:p14="http://schemas.microsoft.com/office/powerpoint/2010/main" val="42022980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GB" altLang="ru-RU" sz="2600" b="1" dirty="0" smtClean="0">
                <a:solidFill>
                  <a:srgbClr val="FFFFFF"/>
                </a:solidFill>
                <a:latin typeface="Roboto Condensed" pitchFamily="2" charset="0"/>
                <a:cs typeface="Arial" panose="020B0604020202020204" pitchFamily="34" charset="0"/>
                <a:sym typeface="Roboto Condensed" pitchFamily="2" charset="0"/>
              </a:rPr>
              <a:t>Live Execution</a:t>
            </a:r>
            <a:endParaRPr lang="ru-RU" altLang="ru-RU" sz="26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26</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431061"/>
            <a:ext cx="8975501" cy="394891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r>
              <a:rPr lang="en-GB" sz="2400" dirty="0" smtClean="0"/>
              <a:t>Select </a:t>
            </a:r>
            <a:r>
              <a:rPr lang="en-GB" sz="2400" dirty="0"/>
              <a:t>the appropriate broker </a:t>
            </a:r>
          </a:p>
          <a:p>
            <a:r>
              <a:rPr lang="en-GB" sz="2400" dirty="0" smtClean="0"/>
              <a:t>Implement </a:t>
            </a:r>
            <a:r>
              <a:rPr lang="en-GB" sz="2400" dirty="0"/>
              <a:t>mechanism to manage market and operation risk </a:t>
            </a:r>
          </a:p>
          <a:p>
            <a:r>
              <a:rPr lang="en-GB" sz="2400" dirty="0" smtClean="0"/>
              <a:t>Verify </a:t>
            </a:r>
            <a:r>
              <a:rPr lang="en-GB" sz="2400" dirty="0"/>
              <a:t>the bot's performance </a:t>
            </a:r>
          </a:p>
          <a:p>
            <a:r>
              <a:rPr lang="en-GB" sz="2400" dirty="0" smtClean="0"/>
              <a:t>Continuous </a:t>
            </a:r>
            <a:r>
              <a:rPr lang="en-GB" sz="2400" dirty="0"/>
              <a:t>monitoring</a:t>
            </a:r>
            <a:endParaRPr lang="en-IN" sz="2400" dirty="0"/>
          </a:p>
        </p:txBody>
      </p:sp>
    </p:spTree>
    <p:extLst>
      <p:ext uri="{BB962C8B-B14F-4D97-AF65-F5344CB8AC3E}">
        <p14:creationId xmlns:p14="http://schemas.microsoft.com/office/powerpoint/2010/main" val="42575029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GB" altLang="ru-RU" sz="2600" b="1" dirty="0">
                <a:solidFill>
                  <a:srgbClr val="FFFFFF"/>
                </a:solidFill>
                <a:latin typeface="Roboto Condensed" pitchFamily="2" charset="0"/>
                <a:cs typeface="Arial" panose="020B0604020202020204" pitchFamily="34" charset="0"/>
                <a:sym typeface="Roboto Condensed" pitchFamily="2" charset="0"/>
              </a:rPr>
              <a:t>6</a:t>
            </a:r>
            <a:r>
              <a:rPr lang="en-GB" altLang="ru-RU" sz="2600" b="1" dirty="0" smtClean="0">
                <a:solidFill>
                  <a:srgbClr val="FFFFFF"/>
                </a:solidFill>
                <a:latin typeface="Roboto Condensed" pitchFamily="2" charset="0"/>
                <a:cs typeface="Arial" panose="020B0604020202020204" pitchFamily="34" charset="0"/>
                <a:sym typeface="Roboto Condensed" pitchFamily="2" charset="0"/>
              </a:rPr>
              <a:t> Strategies</a:t>
            </a:r>
            <a:endParaRPr lang="ru-RU" altLang="ru-RU" sz="26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27</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431061"/>
            <a:ext cx="8975501" cy="394891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r>
              <a:rPr lang="en-GB" sz="2400" dirty="0"/>
              <a:t>Pairs trading</a:t>
            </a:r>
          </a:p>
          <a:p>
            <a:r>
              <a:rPr lang="en-GB" sz="2400" dirty="0"/>
              <a:t>Delta-neutral strategies</a:t>
            </a:r>
          </a:p>
          <a:p>
            <a:r>
              <a:rPr lang="en-GB" sz="2400" dirty="0"/>
              <a:t>Arbitrage</a:t>
            </a:r>
          </a:p>
          <a:p>
            <a:r>
              <a:rPr lang="en-GB" sz="2400" dirty="0"/>
              <a:t>Mean reversion</a:t>
            </a:r>
          </a:p>
          <a:p>
            <a:r>
              <a:rPr lang="en-GB" sz="2400" dirty="0" smtClean="0"/>
              <a:t>Scalping</a:t>
            </a:r>
            <a:endParaRPr lang="en-IN" sz="2400" dirty="0"/>
          </a:p>
        </p:txBody>
      </p:sp>
    </p:spTree>
    <p:extLst>
      <p:ext uri="{BB962C8B-B14F-4D97-AF65-F5344CB8AC3E}">
        <p14:creationId xmlns:p14="http://schemas.microsoft.com/office/powerpoint/2010/main" val="19178640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GB" altLang="ru-RU" sz="2600" b="1" dirty="0" smtClean="0">
                <a:solidFill>
                  <a:srgbClr val="FFFFFF"/>
                </a:solidFill>
                <a:latin typeface="Roboto Condensed" pitchFamily="2" charset="0"/>
                <a:cs typeface="Arial" panose="020B0604020202020204" pitchFamily="34" charset="0"/>
                <a:sym typeface="Roboto Condensed" pitchFamily="2" charset="0"/>
              </a:rPr>
              <a:t>Get Nifty &amp; </a:t>
            </a:r>
            <a:r>
              <a:rPr lang="en-GB" altLang="ru-RU" sz="2600" b="1" dirty="0" err="1" smtClean="0">
                <a:solidFill>
                  <a:srgbClr val="FFFFFF"/>
                </a:solidFill>
                <a:latin typeface="Roboto Condensed" pitchFamily="2" charset="0"/>
                <a:cs typeface="Arial" panose="020B0604020202020204" pitchFamily="34" charset="0"/>
                <a:sym typeface="Roboto Condensed" pitchFamily="2" charset="0"/>
              </a:rPr>
              <a:t>Banknifty</a:t>
            </a:r>
            <a:r>
              <a:rPr lang="en-GB" altLang="ru-RU" sz="2600" b="1" dirty="0" smtClean="0">
                <a:solidFill>
                  <a:srgbClr val="FFFFFF"/>
                </a:solidFill>
                <a:latin typeface="Roboto Condensed" pitchFamily="2" charset="0"/>
                <a:cs typeface="Arial" panose="020B0604020202020204" pitchFamily="34" charset="0"/>
                <a:sym typeface="Roboto Condensed" pitchFamily="2" charset="0"/>
              </a:rPr>
              <a:t> Index Quote</a:t>
            </a:r>
            <a:endParaRPr lang="ru-RU" altLang="ru-RU" sz="26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28</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431061"/>
            <a:ext cx="8975501" cy="394891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IN" sz="2400" dirty="0"/>
          </a:p>
        </p:txBody>
      </p:sp>
      <p:pic>
        <p:nvPicPr>
          <p:cNvPr id="2" name="Picture 1"/>
          <p:cNvPicPr>
            <a:picLocks noChangeAspect="1"/>
          </p:cNvPicPr>
          <p:nvPr/>
        </p:nvPicPr>
        <p:blipFill>
          <a:blip r:embed="rId3"/>
          <a:stretch>
            <a:fillRect/>
          </a:stretch>
        </p:blipFill>
        <p:spPr>
          <a:xfrm>
            <a:off x="740982" y="1709089"/>
            <a:ext cx="6453194" cy="5248275"/>
          </a:xfrm>
          <a:prstGeom prst="rect">
            <a:avLst/>
          </a:prstGeom>
        </p:spPr>
      </p:pic>
    </p:spTree>
    <p:extLst>
      <p:ext uri="{BB962C8B-B14F-4D97-AF65-F5344CB8AC3E}">
        <p14:creationId xmlns:p14="http://schemas.microsoft.com/office/powerpoint/2010/main" val="2267018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3995" y="167425"/>
            <a:ext cx="10350320" cy="6593983"/>
          </a:xfrm>
        </p:spPr>
        <p:txBody>
          <a:bodyPr>
            <a:noAutofit/>
          </a:bodyPr>
          <a:lstStyle/>
          <a:p>
            <a:pPr algn="l"/>
            <a:r>
              <a:rPr lang="en-IN" sz="1200" dirty="0" smtClean="0"/>
              <a:t>from </a:t>
            </a:r>
            <a:r>
              <a:rPr lang="en-IN" sz="1200" dirty="0" err="1" smtClean="0"/>
              <a:t>upstox_api.api</a:t>
            </a:r>
            <a:r>
              <a:rPr lang="en-IN" sz="1200" dirty="0" smtClean="0"/>
              <a:t> import *</a:t>
            </a:r>
          </a:p>
          <a:p>
            <a:pPr algn="l"/>
            <a:endParaRPr lang="en-IN" sz="1200" dirty="0" smtClean="0"/>
          </a:p>
          <a:p>
            <a:pPr algn="l"/>
            <a:r>
              <a:rPr lang="en-IN" sz="1200" dirty="0" smtClean="0"/>
              <a:t>s = Session ('QDJlD2Dmya512lyyUcety8aYlSUDZtJA9Bx66pvk')</a:t>
            </a:r>
          </a:p>
          <a:p>
            <a:pPr algn="l"/>
            <a:r>
              <a:rPr lang="en-IN" sz="1200" dirty="0" err="1" smtClean="0"/>
              <a:t>s.set_redirect_uri</a:t>
            </a:r>
            <a:r>
              <a:rPr lang="en-IN" sz="1200" dirty="0" smtClean="0"/>
              <a:t> ("http://localhost:7001/</a:t>
            </a:r>
            <a:r>
              <a:rPr lang="en-IN" sz="1200" dirty="0" err="1" smtClean="0"/>
              <a:t>TWeb</a:t>
            </a:r>
            <a:r>
              <a:rPr lang="en-IN" sz="1200" dirty="0" smtClean="0"/>
              <a:t>/Login")</a:t>
            </a:r>
          </a:p>
          <a:p>
            <a:pPr algn="l"/>
            <a:r>
              <a:rPr lang="en-IN" sz="1200" dirty="0" err="1" smtClean="0"/>
              <a:t>s.set_api_secret</a:t>
            </a:r>
            <a:r>
              <a:rPr lang="en-IN" sz="1200" dirty="0" smtClean="0"/>
              <a:t> ('w91y81at37')</a:t>
            </a:r>
          </a:p>
          <a:p>
            <a:pPr algn="l"/>
            <a:endParaRPr lang="en-IN" sz="1200" dirty="0" smtClean="0"/>
          </a:p>
          <a:p>
            <a:pPr algn="l"/>
            <a:r>
              <a:rPr lang="en-IN" sz="1200" dirty="0" err="1" smtClean="0"/>
              <a:t>s.set_code</a:t>
            </a:r>
            <a:r>
              <a:rPr lang="en-IN" sz="1200" dirty="0" smtClean="0"/>
              <a:t> ('4b4324a3cc41aaa308710029b93a01e0dc6b6cf4')</a:t>
            </a:r>
          </a:p>
          <a:p>
            <a:pPr algn="l"/>
            <a:r>
              <a:rPr lang="en-IN" sz="1200" dirty="0" err="1" smtClean="0"/>
              <a:t>access_token</a:t>
            </a:r>
            <a:r>
              <a:rPr lang="en-IN" sz="1200" dirty="0" smtClean="0"/>
              <a:t> = </a:t>
            </a:r>
            <a:r>
              <a:rPr lang="en-IN" sz="1200" dirty="0" err="1" smtClean="0"/>
              <a:t>s.retrieve_access_token</a:t>
            </a:r>
            <a:r>
              <a:rPr lang="en-IN" sz="1200" dirty="0" smtClean="0"/>
              <a:t>()</a:t>
            </a:r>
          </a:p>
          <a:p>
            <a:pPr algn="l"/>
            <a:r>
              <a:rPr lang="en-IN" sz="1200" dirty="0" smtClean="0"/>
              <a:t>#print ('Received </a:t>
            </a:r>
            <a:r>
              <a:rPr lang="en-IN" sz="1200" dirty="0" err="1" smtClean="0"/>
              <a:t>access_token</a:t>
            </a:r>
            <a:r>
              <a:rPr lang="en-IN" sz="1200" dirty="0" smtClean="0"/>
              <a:t>: %s' % </a:t>
            </a:r>
            <a:r>
              <a:rPr lang="en-IN" sz="1200" dirty="0" err="1" smtClean="0"/>
              <a:t>access_token</a:t>
            </a:r>
            <a:r>
              <a:rPr lang="en-IN" sz="1200" dirty="0" smtClean="0"/>
              <a:t>)</a:t>
            </a:r>
          </a:p>
          <a:p>
            <a:pPr algn="l"/>
            <a:r>
              <a:rPr lang="en-IN" sz="1200" dirty="0" smtClean="0"/>
              <a:t>u = </a:t>
            </a:r>
            <a:r>
              <a:rPr lang="en-IN" sz="1200" dirty="0" err="1" smtClean="0"/>
              <a:t>Upstox</a:t>
            </a:r>
            <a:r>
              <a:rPr lang="en-IN" sz="1200" dirty="0" smtClean="0"/>
              <a:t> ('QDJlD2Dmya512lyyUcety8aYlSUDZtJA9Bx66pvk', </a:t>
            </a:r>
            <a:r>
              <a:rPr lang="en-IN" sz="1200" dirty="0" err="1" smtClean="0"/>
              <a:t>access_token</a:t>
            </a:r>
            <a:r>
              <a:rPr lang="en-IN" sz="1200" dirty="0" smtClean="0"/>
              <a:t>)</a:t>
            </a:r>
          </a:p>
          <a:p>
            <a:pPr algn="l"/>
            <a:r>
              <a:rPr lang="en-IN" sz="1200" dirty="0" smtClean="0"/>
              <a:t>print("Instance Initialized...")</a:t>
            </a:r>
          </a:p>
          <a:p>
            <a:pPr algn="l"/>
            <a:r>
              <a:rPr lang="en-IN" sz="1200" dirty="0" smtClean="0"/>
              <a:t>#print (</a:t>
            </a:r>
            <a:r>
              <a:rPr lang="en-IN" sz="1200" dirty="0" err="1" smtClean="0"/>
              <a:t>u.get_profile</a:t>
            </a:r>
            <a:r>
              <a:rPr lang="en-IN" sz="1200" dirty="0" smtClean="0"/>
              <a:t>())</a:t>
            </a:r>
          </a:p>
          <a:p>
            <a:pPr algn="l"/>
            <a:endParaRPr lang="en-IN" sz="1200" dirty="0" smtClean="0"/>
          </a:p>
          <a:p>
            <a:pPr algn="l"/>
            <a:r>
              <a:rPr lang="en-IN" sz="1200" dirty="0" smtClean="0"/>
              <a:t>#</a:t>
            </a:r>
            <a:r>
              <a:rPr lang="en-IN" sz="1200" dirty="0" err="1" smtClean="0"/>
              <a:t>u.get_master_contract</a:t>
            </a:r>
            <a:r>
              <a:rPr lang="en-IN" sz="1200" dirty="0" smtClean="0"/>
              <a:t>('</a:t>
            </a:r>
            <a:r>
              <a:rPr lang="en-IN" sz="1200" dirty="0" err="1" smtClean="0"/>
              <a:t>nse_eq</a:t>
            </a:r>
            <a:r>
              <a:rPr lang="en-IN" sz="1200" dirty="0" smtClean="0"/>
              <a:t>')</a:t>
            </a:r>
          </a:p>
          <a:p>
            <a:pPr algn="l"/>
            <a:r>
              <a:rPr lang="en-IN" sz="1200" dirty="0" smtClean="0"/>
              <a:t>print("Calling New Order")</a:t>
            </a:r>
          </a:p>
          <a:p>
            <a:pPr algn="l"/>
            <a:r>
              <a:rPr lang="en-IN" sz="1200" dirty="0" smtClean="0"/>
              <a:t>print(</a:t>
            </a:r>
            <a:r>
              <a:rPr lang="en-IN" sz="1200" dirty="0" err="1" smtClean="0"/>
              <a:t>u.get_master_contract</a:t>
            </a:r>
            <a:r>
              <a:rPr lang="en-IN" sz="1200" dirty="0" smtClean="0"/>
              <a:t>('NSE_FO'))</a:t>
            </a:r>
          </a:p>
          <a:p>
            <a:pPr algn="l"/>
            <a:r>
              <a:rPr lang="en-IN" sz="1200" dirty="0" err="1" smtClean="0"/>
              <a:t>u.place_order</a:t>
            </a:r>
            <a:r>
              <a:rPr lang="en-IN" sz="1200" dirty="0" smtClean="0"/>
              <a:t>(</a:t>
            </a:r>
            <a:r>
              <a:rPr lang="en-IN" sz="1200" dirty="0" err="1" smtClean="0"/>
              <a:t>TransactionType.Buy,u.get_instrument_by_symbol</a:t>
            </a:r>
            <a:r>
              <a:rPr lang="en-IN" sz="1200" dirty="0" smtClean="0"/>
              <a:t>('NSE_FO', 'NIFTY 50'),1,OrderType.Limit,ProductType.Intraday,10000.0,None,0,DurationType.DAY,None,None,None )</a:t>
            </a:r>
          </a:p>
          <a:p>
            <a:pPr algn="l"/>
            <a:r>
              <a:rPr lang="en-IN" sz="1200" dirty="0" smtClean="0"/>
              <a:t>            </a:t>
            </a:r>
          </a:p>
          <a:p>
            <a:pPr algn="l"/>
            <a:r>
              <a:rPr lang="en-IN" sz="1200" dirty="0" smtClean="0"/>
              <a:t>#</a:t>
            </a:r>
            <a:r>
              <a:rPr lang="en-IN" sz="1200" dirty="0" err="1" smtClean="0"/>
              <a:t>u.cancel_all_orders</a:t>
            </a:r>
            <a:r>
              <a:rPr lang="en-IN" sz="1200" dirty="0" smtClean="0"/>
              <a:t>() #Cancel all open orders</a:t>
            </a:r>
          </a:p>
          <a:p>
            <a:pPr algn="l"/>
            <a:endParaRPr lang="en-IN" sz="1200" dirty="0" smtClean="0"/>
          </a:p>
          <a:p>
            <a:pPr algn="l"/>
            <a:r>
              <a:rPr lang="en-IN" sz="1200" dirty="0" smtClean="0"/>
              <a:t>print("Order placed")</a:t>
            </a:r>
          </a:p>
          <a:p>
            <a:pPr algn="l"/>
            <a:r>
              <a:rPr lang="en-IN" sz="1200" dirty="0" smtClean="0"/>
              <a:t>print("Order Status: Success: Your order has been placed and forward to exchange..")</a:t>
            </a:r>
          </a:p>
          <a:p>
            <a:pPr algn="l"/>
            <a:endParaRPr lang="en-IN" sz="1200" dirty="0"/>
          </a:p>
        </p:txBody>
      </p:sp>
    </p:spTree>
    <p:extLst>
      <p:ext uri="{BB962C8B-B14F-4D97-AF65-F5344CB8AC3E}">
        <p14:creationId xmlns:p14="http://schemas.microsoft.com/office/powerpoint/2010/main" val="1788131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lstStyle/>
          <a:p>
            <a:pPr eaLnBrk="1" hangingPunct="1">
              <a:buClr>
                <a:srgbClr val="FFFFFF"/>
              </a:buClr>
              <a:buFont typeface="Roboto Condensed" pitchFamily="2" charset="0"/>
              <a:buNone/>
            </a:pPr>
            <a:r>
              <a:rPr lang="en-US" altLang="ru-RU" sz="2300" b="1" dirty="0" smtClean="0">
                <a:solidFill>
                  <a:srgbClr val="FFFFFF"/>
                </a:solidFill>
                <a:latin typeface="Roboto Condensed" pitchFamily="2" charset="0"/>
                <a:cs typeface="Arial" panose="020B0604020202020204" pitchFamily="34" charset="0"/>
                <a:sym typeface="Roboto Condensed" pitchFamily="2" charset="0"/>
              </a:rPr>
              <a:t>AGENDA</a:t>
            </a:r>
            <a:endParaRPr lang="ru-RU" altLang="ru-RU" sz="23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3</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11269" name="Text Box 22">
            <a:extLst>
              <a:ext uri="{FF2B5EF4-FFF2-40B4-BE49-F238E27FC236}">
                <a16:creationId xmlns:a16="http://schemas.microsoft.com/office/drawing/2014/main" xmlns="" id="{855B0791-EBAD-4FF1-AC1B-F4C21CFF2009}"/>
              </a:ext>
            </a:extLst>
          </p:cNvPr>
          <p:cNvSpPr txBox="1">
            <a:spLocks noChangeArrowheads="1"/>
          </p:cNvSpPr>
          <p:nvPr/>
        </p:nvSpPr>
        <p:spPr bwMode="auto">
          <a:xfrm>
            <a:off x="1803400" y="2286000"/>
            <a:ext cx="7272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50000"/>
              </a:spcBef>
            </a:pPr>
            <a:endParaRPr lang="en-US" altLang="ru-RU"/>
          </a:p>
        </p:txBody>
      </p:sp>
      <p:sp>
        <p:nvSpPr>
          <p:cNvPr id="22" name="Subtitle 2"/>
          <p:cNvSpPr txBox="1">
            <a:spLocks/>
          </p:cNvSpPr>
          <p:nvPr/>
        </p:nvSpPr>
        <p:spPr>
          <a:xfrm>
            <a:off x="1253544" y="2391423"/>
            <a:ext cx="9144000" cy="3791890"/>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800" dirty="0" smtClean="0"/>
              <a:t>1) Introduction</a:t>
            </a:r>
          </a:p>
          <a:p>
            <a:pPr marL="0" indent="0">
              <a:buNone/>
            </a:pPr>
            <a:r>
              <a:rPr lang="en-IN" sz="2800" dirty="0" smtClean="0"/>
              <a:t>2) Pros of </a:t>
            </a:r>
            <a:r>
              <a:rPr lang="en-IN" sz="2800" dirty="0" err="1" smtClean="0"/>
              <a:t>Algo</a:t>
            </a:r>
            <a:r>
              <a:rPr lang="en-IN" sz="2800" dirty="0" smtClean="0"/>
              <a:t> Trading </a:t>
            </a:r>
          </a:p>
          <a:p>
            <a:pPr marL="0" indent="0">
              <a:buNone/>
            </a:pPr>
            <a:r>
              <a:rPr lang="en-IN" sz="2800" dirty="0" smtClean="0"/>
              <a:t>3) Cons of Trading System</a:t>
            </a:r>
          </a:p>
          <a:p>
            <a:pPr marL="0" indent="0">
              <a:buNone/>
            </a:pPr>
            <a:r>
              <a:rPr lang="en-IN" sz="2800" dirty="0" smtClean="0"/>
              <a:t>4) Tools &amp; Technology required</a:t>
            </a:r>
          </a:p>
          <a:p>
            <a:pPr marL="0" indent="0">
              <a:buNone/>
            </a:pPr>
            <a:r>
              <a:rPr lang="en-IN" sz="2800" dirty="0" smtClean="0"/>
              <a:t>5) Basic Roadmap to </a:t>
            </a:r>
            <a:r>
              <a:rPr lang="en-IN" sz="2800" dirty="0" err="1" smtClean="0"/>
              <a:t>Algo</a:t>
            </a:r>
            <a:r>
              <a:rPr lang="en-IN" sz="2800" dirty="0" smtClean="0"/>
              <a:t> Trading</a:t>
            </a:r>
          </a:p>
          <a:p>
            <a:pPr marL="0" indent="0">
              <a:buNone/>
            </a:pPr>
            <a:r>
              <a:rPr lang="en-IN" sz="2800" dirty="0" smtClean="0"/>
              <a:t>6) Strategies</a:t>
            </a:r>
            <a:endParaRPr lang="en-IN" sz="2800" dirty="0"/>
          </a:p>
          <a:p>
            <a:pPr marL="0" indent="0">
              <a:buNone/>
            </a:pPr>
            <a:r>
              <a:rPr lang="en-IN" sz="2800" dirty="0" smtClean="0"/>
              <a:t>7) Order (New &amp; Cancel) Python Code</a:t>
            </a:r>
          </a:p>
          <a:p>
            <a:pPr marL="0" indent="0">
              <a:buNone/>
            </a:pPr>
            <a:r>
              <a:rPr lang="en-IN" sz="2800" dirty="0" smtClean="0"/>
              <a:t>8) Get Nifty &amp; </a:t>
            </a:r>
            <a:r>
              <a:rPr lang="en-IN" sz="2800" dirty="0" err="1" smtClean="0"/>
              <a:t>Banknifty</a:t>
            </a:r>
            <a:r>
              <a:rPr lang="en-IN" sz="2800" dirty="0" smtClean="0"/>
              <a:t> index quote</a:t>
            </a:r>
          </a:p>
          <a:p>
            <a:pPr marL="0" indent="0">
              <a:buNone/>
            </a:pPr>
            <a:r>
              <a:rPr lang="en-IN" sz="2800" dirty="0" smtClean="0"/>
              <a:t>9) Links to my work</a:t>
            </a:r>
            <a:endParaRPr lang="en-IN" sz="2800" dirty="0"/>
          </a:p>
          <a:p>
            <a:pPr marL="0" indent="0">
              <a:buNone/>
            </a:pPr>
            <a:endParaRPr lang="en-IN" sz="2800" dirty="0"/>
          </a:p>
        </p:txBody>
      </p:sp>
    </p:spTree>
    <p:extLst>
      <p:ext uri="{BB962C8B-B14F-4D97-AF65-F5344CB8AC3E}">
        <p14:creationId xmlns:p14="http://schemas.microsoft.com/office/powerpoint/2010/main" val="40795826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GB" altLang="ru-RU" sz="2600" b="1" dirty="0" smtClean="0">
                <a:solidFill>
                  <a:srgbClr val="FFFFFF"/>
                </a:solidFill>
                <a:latin typeface="Roboto Condensed" pitchFamily="2" charset="0"/>
                <a:cs typeface="Arial" panose="020B0604020202020204" pitchFamily="34" charset="0"/>
                <a:sym typeface="Roboto Condensed" pitchFamily="2" charset="0"/>
              </a:rPr>
              <a:t>9 Links to my work</a:t>
            </a:r>
            <a:endParaRPr lang="ru-RU" altLang="ru-RU" sz="26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30</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1867437"/>
            <a:ext cx="9670961" cy="4512542"/>
          </a:xfrm>
          <a:prstGeom prst="rect">
            <a:avLst/>
          </a:prstGeom>
        </p:spPr>
        <p:txBody>
          <a:bodyPr vert="horz" lIns="91425" tIns="91425" rIns="91425" bIns="91425" rtlCol="0" anchor="t">
            <a:normAutofit fontScale="85000" lnSpcReduction="20000"/>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400" b="1" dirty="0"/>
              <a:t>Algorithmic Trading?</a:t>
            </a:r>
          </a:p>
          <a:p>
            <a:pPr marL="0" indent="0">
              <a:buNone/>
            </a:pPr>
            <a:r>
              <a:rPr lang="en-GB" sz="2400" dirty="0"/>
              <a:t>https://twitter.com/AlokChoudhory/status/1172324686111232001?s=20</a:t>
            </a:r>
          </a:p>
          <a:p>
            <a:pPr marL="0" indent="0">
              <a:buNone/>
            </a:pPr>
            <a:endParaRPr lang="en-GB" sz="2400" dirty="0"/>
          </a:p>
          <a:p>
            <a:pPr marL="0" indent="0">
              <a:buNone/>
            </a:pPr>
            <a:r>
              <a:rPr lang="en-GB" sz="2400" b="1" dirty="0"/>
              <a:t>What is an Algorithm?</a:t>
            </a:r>
          </a:p>
          <a:p>
            <a:pPr marL="0" indent="0">
              <a:buNone/>
            </a:pPr>
            <a:r>
              <a:rPr lang="en-GB" sz="2400" dirty="0"/>
              <a:t>https://twitter.com/AlokChoudhory/status/1172322186926817280?s=20</a:t>
            </a:r>
          </a:p>
          <a:p>
            <a:pPr marL="0" indent="0">
              <a:buNone/>
            </a:pPr>
            <a:endParaRPr lang="en-GB" sz="2400" dirty="0"/>
          </a:p>
          <a:p>
            <a:pPr marL="0" indent="0">
              <a:buNone/>
            </a:pPr>
            <a:r>
              <a:rPr lang="en-GB" sz="2400" b="1" dirty="0"/>
              <a:t>Anaconda Navigator is good tool for Data Science work</a:t>
            </a:r>
          </a:p>
          <a:p>
            <a:pPr marL="0" indent="0">
              <a:buNone/>
            </a:pPr>
            <a:r>
              <a:rPr lang="en-GB" sz="2400" dirty="0"/>
              <a:t>https://twitter.com/AlokChoudhory/status/1160431175116050432?s=20</a:t>
            </a:r>
          </a:p>
          <a:p>
            <a:pPr marL="0" indent="0">
              <a:buNone/>
            </a:pPr>
            <a:endParaRPr lang="en-GB" sz="2400" dirty="0"/>
          </a:p>
          <a:p>
            <a:pPr marL="0" indent="0">
              <a:buNone/>
            </a:pPr>
            <a:r>
              <a:rPr lang="en-GB" sz="2400" b="1" dirty="0"/>
              <a:t>Python coding to see OHLC:</a:t>
            </a:r>
          </a:p>
          <a:p>
            <a:pPr marL="0" indent="0">
              <a:buNone/>
            </a:pPr>
            <a:r>
              <a:rPr lang="en-GB" sz="2400" dirty="0"/>
              <a:t>https://twitter.com/AlokChoudhory/status/1168551079283322882?s=20</a:t>
            </a:r>
          </a:p>
          <a:p>
            <a:pPr marL="0" indent="0">
              <a:buNone/>
            </a:pPr>
            <a:endParaRPr lang="en-GB" sz="2400" dirty="0"/>
          </a:p>
          <a:p>
            <a:pPr marL="0" indent="0">
              <a:buNone/>
            </a:pPr>
            <a:r>
              <a:rPr lang="en-GB" sz="2400" b="1" dirty="0"/>
              <a:t>Read Nifty/</a:t>
            </a:r>
            <a:r>
              <a:rPr lang="en-GB" sz="2400" b="1" dirty="0" err="1"/>
              <a:t>Banknifty</a:t>
            </a:r>
            <a:r>
              <a:rPr lang="en-GB" sz="2400" b="1" dirty="0"/>
              <a:t> csv in Python | </a:t>
            </a:r>
            <a:r>
              <a:rPr lang="en-GB" sz="2400" b="1" dirty="0" err="1"/>
              <a:t>Kaggle</a:t>
            </a:r>
            <a:r>
              <a:rPr lang="en-GB" sz="2400" b="1" dirty="0"/>
              <a:t>:</a:t>
            </a:r>
          </a:p>
          <a:p>
            <a:pPr marL="0" indent="0">
              <a:buNone/>
            </a:pPr>
            <a:r>
              <a:rPr lang="en-GB" sz="2400" dirty="0"/>
              <a:t>https://twitter.com/AlokChoudhory/status/1164162435445452800?s=20</a:t>
            </a:r>
          </a:p>
          <a:p>
            <a:pPr marL="0" indent="0">
              <a:buNone/>
            </a:pPr>
            <a:endParaRPr lang="en-GB" sz="2400" dirty="0"/>
          </a:p>
          <a:p>
            <a:pPr marL="0" indent="0">
              <a:buNone/>
            </a:pPr>
            <a:r>
              <a:rPr lang="en-GB" sz="2400" b="1" dirty="0"/>
              <a:t>How to read Nifty data and plot basic chart</a:t>
            </a:r>
          </a:p>
          <a:p>
            <a:pPr marL="0" indent="0">
              <a:buNone/>
            </a:pPr>
            <a:r>
              <a:rPr lang="en-GB" sz="2400" dirty="0"/>
              <a:t>https://twitter.com/AlokChoudhory/status/1161902922331906050?s=20</a:t>
            </a:r>
          </a:p>
          <a:p>
            <a:pPr marL="0" indent="0">
              <a:buNone/>
            </a:pPr>
            <a:endParaRPr lang="en-GB" sz="2400" dirty="0"/>
          </a:p>
          <a:p>
            <a:pPr marL="0" indent="0">
              <a:buNone/>
            </a:pPr>
            <a:r>
              <a:rPr lang="en-GB" sz="2400" b="1" dirty="0"/>
              <a:t>How to get </a:t>
            </a:r>
            <a:r>
              <a:rPr lang="en-GB" sz="2400" b="1" dirty="0" err="1"/>
              <a:t>Banknifty</a:t>
            </a:r>
            <a:r>
              <a:rPr lang="en-GB" sz="2400" b="1" dirty="0"/>
              <a:t> Index quote in python</a:t>
            </a:r>
          </a:p>
          <a:p>
            <a:pPr marL="0" indent="0">
              <a:buNone/>
            </a:pPr>
            <a:r>
              <a:rPr lang="en-GB" sz="2400" dirty="0"/>
              <a:t>https://twitter.com/AlokChoudhory/status/1161581964517752833?s=20</a:t>
            </a:r>
            <a:endParaRPr lang="en-IN" sz="2400" dirty="0"/>
          </a:p>
        </p:txBody>
      </p:sp>
    </p:spTree>
    <p:extLst>
      <p:ext uri="{BB962C8B-B14F-4D97-AF65-F5344CB8AC3E}">
        <p14:creationId xmlns:p14="http://schemas.microsoft.com/office/powerpoint/2010/main" val="24382507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GB" altLang="ru-RU" sz="2600" b="1" dirty="0" smtClean="0">
                <a:solidFill>
                  <a:srgbClr val="FFFFFF"/>
                </a:solidFill>
                <a:latin typeface="Roboto Condensed" pitchFamily="2" charset="0"/>
                <a:cs typeface="Arial" panose="020B0604020202020204" pitchFamily="34" charset="0"/>
                <a:sym typeface="Roboto Condensed" pitchFamily="2" charset="0"/>
              </a:rPr>
              <a:t>9 Links to my work </a:t>
            </a:r>
            <a:r>
              <a:rPr lang="en-GB" altLang="ru-RU" sz="2600" b="1" dirty="0" err="1" smtClean="0">
                <a:solidFill>
                  <a:srgbClr val="FFFFFF"/>
                </a:solidFill>
                <a:latin typeface="Roboto Condensed" pitchFamily="2" charset="0"/>
                <a:cs typeface="Arial" panose="020B0604020202020204" pitchFamily="34" charset="0"/>
                <a:sym typeface="Roboto Condensed" pitchFamily="2" charset="0"/>
              </a:rPr>
              <a:t>contd</a:t>
            </a:r>
            <a:r>
              <a:rPr lang="en-GB" altLang="ru-RU" sz="2600" b="1" dirty="0" smtClean="0">
                <a:solidFill>
                  <a:srgbClr val="FFFFFF"/>
                </a:solidFill>
                <a:latin typeface="Roboto Condensed" pitchFamily="2" charset="0"/>
                <a:cs typeface="Arial" panose="020B0604020202020204" pitchFamily="34" charset="0"/>
                <a:sym typeface="Roboto Condensed" pitchFamily="2" charset="0"/>
              </a:rPr>
              <a:t>…</a:t>
            </a:r>
            <a:endParaRPr lang="ru-RU" altLang="ru-RU" sz="26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31</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1867437"/>
            <a:ext cx="9670961" cy="4512542"/>
          </a:xfrm>
          <a:prstGeom prst="rect">
            <a:avLst/>
          </a:prstGeom>
        </p:spPr>
        <p:txBody>
          <a:bodyPr vert="horz" lIns="91425" tIns="91425" rIns="91425" bIns="91425" rtlCol="0" anchor="t">
            <a:normAutofit fontScale="85000" lnSpcReduction="20000"/>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400" b="1" dirty="0"/>
              <a:t>Yes Bank Order Placed:</a:t>
            </a:r>
          </a:p>
          <a:p>
            <a:pPr marL="0" indent="0">
              <a:buNone/>
            </a:pPr>
            <a:r>
              <a:rPr lang="en-GB" sz="2400" dirty="0"/>
              <a:t>https://twitter.com/AlokChoudhory/status/1177590128484601858?s=20</a:t>
            </a:r>
          </a:p>
          <a:p>
            <a:pPr marL="0" indent="0">
              <a:buNone/>
            </a:pPr>
            <a:endParaRPr lang="en-GB" sz="2400" dirty="0"/>
          </a:p>
          <a:p>
            <a:pPr marL="0" indent="0">
              <a:buNone/>
            </a:pPr>
            <a:r>
              <a:rPr lang="en-GB" sz="2400" b="1" dirty="0" err="1"/>
              <a:t>Backtesting</a:t>
            </a:r>
            <a:r>
              <a:rPr lang="en-GB" sz="2400" b="1" dirty="0"/>
              <a:t> Hello World:</a:t>
            </a:r>
          </a:p>
          <a:p>
            <a:pPr marL="0" indent="0">
              <a:buNone/>
            </a:pPr>
            <a:r>
              <a:rPr lang="en-GB" sz="2400" dirty="0"/>
              <a:t>https://twitter.com/AlokChoudhory/status/1164951263726804992?s=20</a:t>
            </a:r>
          </a:p>
          <a:p>
            <a:pPr marL="0" indent="0">
              <a:buNone/>
            </a:pPr>
            <a:endParaRPr lang="en-GB" sz="2400" dirty="0"/>
          </a:p>
          <a:p>
            <a:pPr marL="0" indent="0">
              <a:buNone/>
            </a:pPr>
            <a:r>
              <a:rPr lang="en-GB" sz="2400" b="1" dirty="0" err="1"/>
              <a:t>Backtesting</a:t>
            </a:r>
            <a:r>
              <a:rPr lang="en-GB" sz="2400" b="1" dirty="0"/>
              <a:t> in </a:t>
            </a:r>
            <a:r>
              <a:rPr lang="en-GB" sz="2400" b="1" dirty="0" err="1"/>
              <a:t>Jupyter's</a:t>
            </a:r>
            <a:r>
              <a:rPr lang="en-GB" sz="2400" b="1" dirty="0"/>
              <a:t> </a:t>
            </a:r>
            <a:r>
              <a:rPr lang="en-GB" sz="2400" b="1" dirty="0" err="1"/>
              <a:t>VPython</a:t>
            </a:r>
            <a:r>
              <a:rPr lang="en-GB" sz="2400" b="1" dirty="0"/>
              <a:t> | Apple Data:</a:t>
            </a:r>
          </a:p>
          <a:p>
            <a:pPr marL="0" indent="0">
              <a:buNone/>
            </a:pPr>
            <a:r>
              <a:rPr lang="en-GB" sz="2400" dirty="0"/>
              <a:t>https://twitter.com/AlokChoudhory/status/1163494296806289408?s=20</a:t>
            </a:r>
          </a:p>
          <a:p>
            <a:pPr marL="0" indent="0">
              <a:buNone/>
            </a:pPr>
            <a:endParaRPr lang="en-GB" sz="2400" dirty="0"/>
          </a:p>
          <a:p>
            <a:pPr marL="0" indent="0">
              <a:buNone/>
            </a:pPr>
            <a:endParaRPr lang="en-GB" sz="2400" dirty="0"/>
          </a:p>
          <a:p>
            <a:pPr marL="0" indent="0">
              <a:buNone/>
            </a:pPr>
            <a:r>
              <a:rPr lang="en-GB" sz="2400" b="1" dirty="0"/>
              <a:t>How to install and setup </a:t>
            </a:r>
            <a:r>
              <a:rPr lang="en-GB" sz="2400" b="1" dirty="0" err="1"/>
              <a:t>Amibroker</a:t>
            </a:r>
            <a:r>
              <a:rPr lang="en-GB" sz="2400" b="1" dirty="0"/>
              <a:t> Database:</a:t>
            </a:r>
          </a:p>
          <a:p>
            <a:pPr marL="0" indent="0">
              <a:buNone/>
            </a:pPr>
            <a:r>
              <a:rPr lang="en-GB" sz="2400" dirty="0"/>
              <a:t>https://twitter.com/AlokChoudhory/status/1170587995981746176?s=20</a:t>
            </a:r>
          </a:p>
          <a:p>
            <a:pPr marL="0" indent="0">
              <a:buNone/>
            </a:pPr>
            <a:endParaRPr lang="en-GB" sz="2400" dirty="0"/>
          </a:p>
          <a:p>
            <a:pPr marL="0" indent="0">
              <a:buNone/>
            </a:pPr>
            <a:r>
              <a:rPr lang="en-GB" sz="2400" b="1" dirty="0"/>
              <a:t>Technical Analysis using </a:t>
            </a:r>
            <a:r>
              <a:rPr lang="en-GB" sz="2400" b="1" dirty="0" err="1"/>
              <a:t>Amibroker</a:t>
            </a:r>
            <a:r>
              <a:rPr lang="en-GB" sz="2400" b="1" dirty="0"/>
              <a:t>:</a:t>
            </a:r>
          </a:p>
          <a:p>
            <a:pPr marL="0" indent="0">
              <a:buNone/>
            </a:pPr>
            <a:r>
              <a:rPr lang="en-GB" sz="2400" dirty="0"/>
              <a:t>https://twitter.com/AlokChoudhory/status/1170653642279407621?s=20</a:t>
            </a:r>
          </a:p>
          <a:p>
            <a:pPr marL="0" indent="0">
              <a:buNone/>
            </a:pPr>
            <a:endParaRPr lang="en-GB" sz="2400" dirty="0"/>
          </a:p>
          <a:p>
            <a:pPr marL="0" indent="0">
              <a:buNone/>
            </a:pPr>
            <a:r>
              <a:rPr lang="en-GB" sz="2400" b="1" dirty="0"/>
              <a:t>Encryption Logic VB.NET codding for 5Paisa API:</a:t>
            </a:r>
          </a:p>
          <a:p>
            <a:pPr marL="0" indent="0">
              <a:buNone/>
            </a:pPr>
            <a:r>
              <a:rPr lang="en-GB" sz="2400" dirty="0"/>
              <a:t>https://twitter.com/AlokChoudhory/status/1169551029920092162?s=20</a:t>
            </a:r>
            <a:endParaRPr lang="en-IN" sz="2400" dirty="0"/>
          </a:p>
        </p:txBody>
      </p:sp>
    </p:spTree>
    <p:extLst>
      <p:ext uri="{BB962C8B-B14F-4D97-AF65-F5344CB8AC3E}">
        <p14:creationId xmlns:p14="http://schemas.microsoft.com/office/powerpoint/2010/main" val="1048097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GB" altLang="ru-RU" sz="2600" b="1" dirty="0" smtClean="0">
                <a:solidFill>
                  <a:srgbClr val="FFFFFF"/>
                </a:solidFill>
                <a:latin typeface="Roboto Condensed" pitchFamily="2" charset="0"/>
                <a:cs typeface="Arial" panose="020B0604020202020204" pitchFamily="34" charset="0"/>
                <a:sym typeface="Roboto Condensed" pitchFamily="2" charset="0"/>
              </a:rPr>
              <a:t>Thank You</a:t>
            </a:r>
            <a:endParaRPr lang="ru-RU" altLang="ru-RU" sz="26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32</a:t>
            </a:fld>
            <a:endParaRPr lang="ru-RU" altLang="ru-RU"/>
          </a:p>
        </p:txBody>
      </p:sp>
      <p:sp>
        <p:nvSpPr>
          <p:cNvPr id="20" name="Content Placeholder 2"/>
          <p:cNvSpPr txBox="1">
            <a:spLocks/>
          </p:cNvSpPr>
          <p:nvPr/>
        </p:nvSpPr>
        <p:spPr>
          <a:xfrm>
            <a:off x="838200" y="2431061"/>
            <a:ext cx="8975501" cy="394891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IN" sz="2400" dirty="0" smtClean="0"/>
              <a:t>Twitter: @</a:t>
            </a:r>
            <a:r>
              <a:rPr lang="en-IN" sz="2400" dirty="0" err="1" smtClean="0"/>
              <a:t>AlokChoudhory</a:t>
            </a:r>
            <a:endParaRPr lang="en-IN" sz="2400" dirty="0" smtClean="0"/>
          </a:p>
          <a:p>
            <a:pPr>
              <a:lnSpc>
                <a:spcPct val="150000"/>
              </a:lnSpc>
              <a:buFont typeface="Wingdings" panose="05000000000000000000" pitchFamily="2" charset="2"/>
              <a:buChar char="Ø"/>
            </a:pPr>
            <a:r>
              <a:rPr lang="en-IN" sz="2400" dirty="0" smtClean="0"/>
              <a:t>Email: </a:t>
            </a:r>
            <a:r>
              <a:rPr lang="en-IN" sz="2400" dirty="0" smtClean="0">
                <a:hlinkClick r:id="rId3"/>
              </a:rPr>
              <a:t>alokser@gmail.com</a:t>
            </a:r>
            <a:endParaRPr lang="en-IN" sz="2400" dirty="0" smtClean="0"/>
          </a:p>
          <a:p>
            <a:pPr marL="0" indent="0">
              <a:lnSpc>
                <a:spcPct val="150000"/>
              </a:lnSpc>
              <a:buNone/>
            </a:pPr>
            <a:endParaRPr lang="en-IN" sz="2400" dirty="0"/>
          </a:p>
        </p:txBody>
      </p:sp>
    </p:spTree>
    <p:extLst>
      <p:ext uri="{BB962C8B-B14F-4D97-AF65-F5344CB8AC3E}">
        <p14:creationId xmlns:p14="http://schemas.microsoft.com/office/powerpoint/2010/main" val="198312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lstStyle/>
          <a:p>
            <a:pPr>
              <a:buClr>
                <a:srgbClr val="FFFFFF"/>
              </a:buClr>
            </a:pPr>
            <a:r>
              <a:rPr lang="en-US" altLang="ru-RU" sz="2300" b="1" dirty="0" smtClean="0">
                <a:solidFill>
                  <a:srgbClr val="FFFFFF"/>
                </a:solidFill>
                <a:latin typeface="Roboto Condensed" pitchFamily="2" charset="0"/>
                <a:cs typeface="Arial" panose="020B0604020202020204" pitchFamily="34" charset="0"/>
                <a:sym typeface="Roboto Condensed" pitchFamily="2" charset="0"/>
              </a:rPr>
              <a:t>1 Introduction</a:t>
            </a:r>
            <a:endParaRPr lang="ru-RU" altLang="ru-RU" sz="23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4</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11269" name="Text Box 22">
            <a:extLst>
              <a:ext uri="{FF2B5EF4-FFF2-40B4-BE49-F238E27FC236}">
                <a16:creationId xmlns:a16="http://schemas.microsoft.com/office/drawing/2014/main" xmlns="" id="{855B0791-EBAD-4FF1-AC1B-F4C21CFF2009}"/>
              </a:ext>
            </a:extLst>
          </p:cNvPr>
          <p:cNvSpPr txBox="1">
            <a:spLocks noChangeArrowheads="1"/>
          </p:cNvSpPr>
          <p:nvPr/>
        </p:nvSpPr>
        <p:spPr bwMode="auto">
          <a:xfrm>
            <a:off x="1803400" y="2286000"/>
            <a:ext cx="7272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50000"/>
              </a:spcBef>
            </a:pPr>
            <a:endParaRPr lang="en-US" altLang="ru-RU"/>
          </a:p>
        </p:txBody>
      </p:sp>
      <p:sp>
        <p:nvSpPr>
          <p:cNvPr id="22" name="Subtitle 2"/>
          <p:cNvSpPr txBox="1">
            <a:spLocks/>
          </p:cNvSpPr>
          <p:nvPr/>
        </p:nvSpPr>
        <p:spPr>
          <a:xfrm>
            <a:off x="838200" y="2391422"/>
            <a:ext cx="10169525" cy="4210991"/>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800" b="1" dirty="0"/>
              <a:t>Algorithmic Trading</a:t>
            </a:r>
            <a:r>
              <a:rPr lang="en-GB" sz="2800" dirty="0"/>
              <a:t> is a method of executing orders using automated pre-programmed trading instructions accounting for variables such as time, price, and volume. This type of trading was developed to make use of the speed and data processing advantages that computers have over human traders. </a:t>
            </a:r>
          </a:p>
          <a:p>
            <a:pPr marL="0" indent="0">
              <a:buNone/>
            </a:pPr>
            <a:r>
              <a:rPr lang="en-GB" sz="2800" dirty="0"/>
              <a:t>It is widely used by investment banks, pension funds, mutual funds, and hedge funds that may need to spread out the execution of a larger order or perform trades too fast for human traders to react to.</a:t>
            </a:r>
            <a:endParaRPr lang="en-IN" sz="2800" dirty="0"/>
          </a:p>
        </p:txBody>
      </p:sp>
    </p:spTree>
    <p:extLst>
      <p:ext uri="{BB962C8B-B14F-4D97-AF65-F5344CB8AC3E}">
        <p14:creationId xmlns:p14="http://schemas.microsoft.com/office/powerpoint/2010/main" val="224642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2 Pros of </a:t>
            </a:r>
            <a:r>
              <a:rPr lang="en-US" altLang="ru-RU" sz="2800" b="1" dirty="0" err="1" smtClean="0">
                <a:solidFill>
                  <a:srgbClr val="FFFFFF"/>
                </a:solidFill>
                <a:latin typeface="Roboto Condensed" pitchFamily="2" charset="0"/>
                <a:cs typeface="Arial" panose="020B0604020202020204" pitchFamily="34" charset="0"/>
                <a:sym typeface="Roboto Condensed" pitchFamily="2" charset="0"/>
              </a:rPr>
              <a:t>Algo</a:t>
            </a: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 Trading</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5</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1" name="Content Placeholder 2"/>
          <p:cNvSpPr txBox="1">
            <a:spLocks/>
          </p:cNvSpPr>
          <p:nvPr/>
        </p:nvSpPr>
        <p:spPr>
          <a:xfrm>
            <a:off x="838200" y="2251075"/>
            <a:ext cx="10515600" cy="435133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IN" sz="2400" dirty="0" smtClean="0"/>
              <a:t> Human Emotions Removed</a:t>
            </a:r>
          </a:p>
          <a:p>
            <a:pPr>
              <a:buFont typeface="Wingdings" panose="05000000000000000000" pitchFamily="2" charset="2"/>
              <a:buChar char="Ø"/>
            </a:pPr>
            <a:r>
              <a:rPr lang="en-IN" sz="2400" dirty="0" smtClean="0"/>
              <a:t> Manual Errors Removed</a:t>
            </a:r>
          </a:p>
          <a:p>
            <a:pPr>
              <a:buFont typeface="Wingdings" panose="05000000000000000000" pitchFamily="2" charset="2"/>
              <a:buChar char="Ø"/>
            </a:pPr>
            <a:r>
              <a:rPr lang="en-IN" sz="2400" dirty="0" smtClean="0"/>
              <a:t> Faster Execution of Orders to avoid price change</a:t>
            </a:r>
          </a:p>
          <a:p>
            <a:pPr>
              <a:buFont typeface="Wingdings" panose="05000000000000000000" pitchFamily="2" charset="2"/>
              <a:buChar char="Ø"/>
            </a:pPr>
            <a:r>
              <a:rPr lang="en-IN" sz="2400" dirty="0" smtClean="0"/>
              <a:t> Can be </a:t>
            </a:r>
            <a:r>
              <a:rPr lang="en-IN" sz="2400" dirty="0" err="1" smtClean="0"/>
              <a:t>Backtested</a:t>
            </a:r>
            <a:r>
              <a:rPr lang="en-IN" sz="2400" dirty="0" smtClean="0"/>
              <a:t> on Historical &amp; real-time data</a:t>
            </a:r>
          </a:p>
          <a:p>
            <a:pPr>
              <a:buFont typeface="Wingdings" panose="05000000000000000000" pitchFamily="2" charset="2"/>
              <a:buChar char="Ø"/>
            </a:pPr>
            <a:r>
              <a:rPr lang="en-IN" sz="2400" dirty="0" smtClean="0"/>
              <a:t> Saving of Time</a:t>
            </a:r>
          </a:p>
          <a:p>
            <a:pPr>
              <a:buFont typeface="Wingdings" panose="05000000000000000000" pitchFamily="2" charset="2"/>
              <a:buChar char="Ø"/>
            </a:pPr>
            <a:r>
              <a:rPr lang="en-IN" sz="2400" dirty="0" smtClean="0"/>
              <a:t> Discipline and Consistency</a:t>
            </a: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4058872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3 Cons of </a:t>
            </a:r>
            <a:r>
              <a:rPr lang="en-US" altLang="ru-RU" sz="2800" b="1" dirty="0" err="1" smtClean="0">
                <a:solidFill>
                  <a:srgbClr val="FFFFFF"/>
                </a:solidFill>
                <a:latin typeface="Roboto Condensed" pitchFamily="2" charset="0"/>
                <a:cs typeface="Arial" panose="020B0604020202020204" pitchFamily="34" charset="0"/>
                <a:sym typeface="Roboto Condensed" pitchFamily="2" charset="0"/>
              </a:rPr>
              <a:t>Algo</a:t>
            </a: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 Trading</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6</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228045"/>
            <a:ext cx="10515600" cy="394891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IN" sz="2400" dirty="0" smtClean="0"/>
              <a:t> Technological Dependency</a:t>
            </a:r>
          </a:p>
          <a:p>
            <a:pPr>
              <a:buFont typeface="Wingdings" panose="05000000000000000000" pitchFamily="2" charset="2"/>
              <a:buChar char="Ø"/>
            </a:pPr>
            <a:r>
              <a:rPr lang="en-IN" sz="2400" dirty="0" smtClean="0"/>
              <a:t> Requires Programming skills</a:t>
            </a:r>
          </a:p>
          <a:p>
            <a:pPr>
              <a:buFont typeface="Wingdings" panose="05000000000000000000" pitchFamily="2" charset="2"/>
              <a:buChar char="Ø"/>
            </a:pPr>
            <a:r>
              <a:rPr lang="en-IN" sz="2400" dirty="0" smtClean="0"/>
              <a:t> Increased Cost and Time</a:t>
            </a:r>
          </a:p>
          <a:p>
            <a:pPr>
              <a:buFont typeface="Wingdings" panose="05000000000000000000" pitchFamily="2" charset="2"/>
              <a:buChar char="Ø"/>
            </a:pPr>
            <a:r>
              <a:rPr lang="en-IN" sz="2400" dirty="0" smtClean="0"/>
              <a:t> Over Optimization Risk</a:t>
            </a:r>
          </a:p>
          <a:p>
            <a:pPr>
              <a:buFont typeface="Wingdings" panose="05000000000000000000" pitchFamily="2" charset="2"/>
              <a:buChar char="Ø"/>
            </a:pPr>
            <a:r>
              <a:rPr lang="en-IN" sz="2400" dirty="0" smtClean="0"/>
              <a:t> Lack of APIs and support</a:t>
            </a:r>
          </a:p>
          <a:p>
            <a:pPr>
              <a:buFont typeface="Wingdings" panose="05000000000000000000" pitchFamily="2" charset="2"/>
              <a:buChar char="Ø"/>
            </a:pPr>
            <a:r>
              <a:rPr lang="en-IN" sz="2400" dirty="0" smtClean="0"/>
              <a:t> Regulations</a:t>
            </a:r>
          </a:p>
          <a:p>
            <a:pPr>
              <a:buFont typeface="Wingdings" panose="05000000000000000000" pitchFamily="2" charset="2"/>
              <a:buChar char="Ø"/>
            </a:pPr>
            <a:r>
              <a:rPr lang="en-IN" sz="2400" dirty="0" smtClean="0"/>
              <a:t> System Monitoring required</a:t>
            </a:r>
            <a:endParaRPr lang="en-IN" sz="2400" dirty="0"/>
          </a:p>
        </p:txBody>
      </p:sp>
    </p:spTree>
    <p:extLst>
      <p:ext uri="{BB962C8B-B14F-4D97-AF65-F5344CB8AC3E}">
        <p14:creationId xmlns:p14="http://schemas.microsoft.com/office/powerpoint/2010/main" val="1808420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4 Tools &amp; Technology Required</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7</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228045"/>
            <a:ext cx="10515600" cy="394891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400" dirty="0"/>
              <a:t>It varies person to person according to his/her skills and needs.</a:t>
            </a:r>
          </a:p>
          <a:p>
            <a:pPr marL="0" indent="0">
              <a:buNone/>
            </a:pPr>
            <a:endParaRPr lang="en-IN" sz="2400" dirty="0"/>
          </a:p>
          <a:p>
            <a:pPr>
              <a:buFont typeface="Wingdings" panose="05000000000000000000" pitchFamily="2" charset="2"/>
              <a:buChar char="Ø"/>
            </a:pPr>
            <a:r>
              <a:rPr lang="en-IN" sz="2400" dirty="0"/>
              <a:t> Python, C#, Java </a:t>
            </a:r>
            <a:r>
              <a:rPr lang="en-IN" sz="2400" dirty="0" err="1"/>
              <a:t>etc</a:t>
            </a:r>
            <a:endParaRPr lang="en-IN" sz="2400" dirty="0"/>
          </a:p>
          <a:p>
            <a:pPr>
              <a:buFont typeface="Wingdings" panose="05000000000000000000" pitchFamily="2" charset="2"/>
              <a:buChar char="Ø"/>
            </a:pPr>
            <a:r>
              <a:rPr lang="en-IN" sz="2400" dirty="0"/>
              <a:t> </a:t>
            </a:r>
            <a:r>
              <a:rPr lang="en-IN" sz="2400" dirty="0" err="1"/>
              <a:t>Amibroker</a:t>
            </a:r>
            <a:r>
              <a:rPr lang="en-IN" sz="2400" dirty="0"/>
              <a:t>, </a:t>
            </a:r>
            <a:r>
              <a:rPr lang="en-IN" sz="2400" dirty="0" err="1"/>
              <a:t>Spyder</a:t>
            </a:r>
            <a:r>
              <a:rPr lang="en-IN" sz="2400" dirty="0"/>
              <a:t>, </a:t>
            </a:r>
            <a:r>
              <a:rPr lang="en-IN" sz="2400" dirty="0" err="1"/>
              <a:t>PyCharm</a:t>
            </a:r>
            <a:r>
              <a:rPr lang="en-IN" sz="2400" dirty="0"/>
              <a:t> </a:t>
            </a:r>
            <a:r>
              <a:rPr lang="en-IN" sz="2400" dirty="0" err="1"/>
              <a:t>etc</a:t>
            </a:r>
            <a:endParaRPr lang="en-IN" sz="2400" dirty="0"/>
          </a:p>
          <a:p>
            <a:pPr>
              <a:buFont typeface="Wingdings" panose="05000000000000000000" pitchFamily="2" charset="2"/>
              <a:buChar char="Ø"/>
            </a:pPr>
            <a:r>
              <a:rPr lang="en-IN" sz="2400" dirty="0"/>
              <a:t> Live &amp; Historical Data Feed</a:t>
            </a:r>
          </a:p>
          <a:p>
            <a:pPr>
              <a:buFont typeface="Wingdings" panose="05000000000000000000" pitchFamily="2" charset="2"/>
              <a:buChar char="Ø"/>
            </a:pPr>
            <a:r>
              <a:rPr lang="en-IN" sz="2400" dirty="0"/>
              <a:t> Global Data Feed / True Data / Any reliable </a:t>
            </a:r>
            <a:r>
              <a:rPr lang="en-IN" sz="2400"/>
              <a:t>data </a:t>
            </a:r>
            <a:r>
              <a:rPr lang="en-IN" sz="2400" smtClean="0"/>
              <a:t>vendor</a:t>
            </a:r>
            <a:endParaRPr lang="en-IN" sz="2400" dirty="0" smtClean="0"/>
          </a:p>
        </p:txBody>
      </p:sp>
    </p:spTree>
    <p:extLst>
      <p:ext uri="{BB962C8B-B14F-4D97-AF65-F5344CB8AC3E}">
        <p14:creationId xmlns:p14="http://schemas.microsoft.com/office/powerpoint/2010/main" val="3906221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5 Basic Roadmap to </a:t>
            </a:r>
            <a:r>
              <a:rPr lang="en-US" altLang="ru-RU" sz="2800" b="1" dirty="0" err="1" smtClean="0">
                <a:solidFill>
                  <a:srgbClr val="FFFFFF"/>
                </a:solidFill>
                <a:latin typeface="Roboto Condensed" pitchFamily="2" charset="0"/>
                <a:cs typeface="Arial" panose="020B0604020202020204" pitchFamily="34" charset="0"/>
                <a:sym typeface="Roboto Condensed" pitchFamily="2" charset="0"/>
              </a:rPr>
              <a:t>Algo</a:t>
            </a: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 Trading</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8</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228045"/>
            <a:ext cx="10515600" cy="394891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400" dirty="0"/>
              <a:t>1) Installation of IDE Software </a:t>
            </a:r>
            <a:r>
              <a:rPr lang="en-IN" sz="2400" dirty="0" err="1"/>
              <a:t>Spyder</a:t>
            </a:r>
            <a:r>
              <a:rPr lang="en-IN" sz="2400" dirty="0"/>
              <a:t> </a:t>
            </a:r>
          </a:p>
          <a:p>
            <a:pPr marL="0" indent="0">
              <a:buNone/>
            </a:pPr>
            <a:r>
              <a:rPr lang="en-IN" sz="2400" dirty="0"/>
              <a:t>2) Importing data from different data sources </a:t>
            </a:r>
          </a:p>
          <a:p>
            <a:pPr marL="0" indent="0">
              <a:buNone/>
            </a:pPr>
            <a:r>
              <a:rPr lang="en-IN" sz="2400" dirty="0"/>
              <a:t>3) Pandas and </a:t>
            </a:r>
            <a:r>
              <a:rPr lang="en-IN" sz="2400" dirty="0" err="1"/>
              <a:t>Matplotlib</a:t>
            </a:r>
            <a:r>
              <a:rPr lang="en-IN" sz="2400" dirty="0"/>
              <a:t> </a:t>
            </a:r>
          </a:p>
          <a:p>
            <a:pPr marL="0" indent="0">
              <a:buNone/>
            </a:pPr>
            <a:r>
              <a:rPr lang="en-IN" sz="2400" dirty="0"/>
              <a:t>4) Technical Analysis in </a:t>
            </a:r>
            <a:r>
              <a:rPr lang="en-IN" sz="2400" dirty="0" smtClean="0"/>
              <a:t>python</a:t>
            </a:r>
          </a:p>
          <a:p>
            <a:pPr marL="0" indent="0">
              <a:buNone/>
            </a:pPr>
            <a:r>
              <a:rPr lang="en-IN" sz="2400" dirty="0" smtClean="0"/>
              <a:t>5) TA-Lib Installation and Usage </a:t>
            </a:r>
            <a:endParaRPr lang="en-IN" sz="2400" dirty="0"/>
          </a:p>
          <a:p>
            <a:pPr marL="0" indent="0">
              <a:buNone/>
            </a:pPr>
            <a:r>
              <a:rPr lang="en-IN" sz="2400" dirty="0" smtClean="0"/>
              <a:t>6) </a:t>
            </a:r>
            <a:r>
              <a:rPr lang="en-IN" sz="2400" dirty="0"/>
              <a:t>Building trading models </a:t>
            </a:r>
          </a:p>
          <a:p>
            <a:pPr marL="0" indent="0">
              <a:buNone/>
            </a:pPr>
            <a:r>
              <a:rPr lang="en-IN" sz="2400" dirty="0" smtClean="0"/>
              <a:t>7) </a:t>
            </a:r>
            <a:r>
              <a:rPr lang="en-IN" sz="2400" dirty="0" err="1"/>
              <a:t>Backtest</a:t>
            </a:r>
            <a:r>
              <a:rPr lang="en-IN" sz="2400" dirty="0"/>
              <a:t>, optimize &amp; automate, performance </a:t>
            </a:r>
          </a:p>
          <a:p>
            <a:pPr marL="0" indent="0">
              <a:buNone/>
            </a:pPr>
            <a:r>
              <a:rPr lang="en-IN" sz="2400" dirty="0" smtClean="0"/>
              <a:t>8) </a:t>
            </a:r>
            <a:r>
              <a:rPr lang="en-IN" sz="2400" dirty="0"/>
              <a:t>Options analysis and strategies</a:t>
            </a:r>
          </a:p>
        </p:txBody>
      </p:sp>
    </p:spTree>
    <p:extLst>
      <p:ext uri="{BB962C8B-B14F-4D97-AF65-F5344CB8AC3E}">
        <p14:creationId xmlns:p14="http://schemas.microsoft.com/office/powerpoint/2010/main" val="2533397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9">
            <a:extLst>
              <a:ext uri="{FF2B5EF4-FFF2-40B4-BE49-F238E27FC236}">
                <a16:creationId xmlns:a16="http://schemas.microsoft.com/office/drawing/2014/main" xmlns="" id="{C7EB9F3C-518A-4A50-9084-FA621C4AE1A7}"/>
              </a:ext>
            </a:extLst>
          </p:cNvPr>
          <p:cNvSpPr txBox="1">
            <a:spLocks noGrp="1"/>
          </p:cNvSpPr>
          <p:nvPr>
            <p:ph type="title" idx="4294967295"/>
          </p:nvPr>
        </p:nvSpPr>
        <p:spPr/>
        <p:txBody>
          <a:bodyPr>
            <a:normAutofit/>
          </a:bodyPr>
          <a:lstStyle/>
          <a:p>
            <a:pPr>
              <a:buClr>
                <a:srgbClr val="FFFFFF"/>
              </a:buClr>
            </a:pPr>
            <a:r>
              <a:rPr lang="en-US" altLang="ru-RU" sz="2800" b="1" dirty="0" smtClean="0">
                <a:solidFill>
                  <a:srgbClr val="FFFFFF"/>
                </a:solidFill>
                <a:latin typeface="Roboto Condensed" pitchFamily="2" charset="0"/>
                <a:cs typeface="Arial" panose="020B0604020202020204" pitchFamily="34" charset="0"/>
                <a:sym typeface="Roboto Condensed" pitchFamily="2" charset="0"/>
              </a:rPr>
              <a:t>5.2 Importing Data From Data Sources</a:t>
            </a:r>
            <a:endParaRPr lang="ru-RU" altLang="ru-RU" sz="2800" b="1" dirty="0">
              <a:solidFill>
                <a:srgbClr val="FFFFFF"/>
              </a:solidFill>
              <a:latin typeface="Roboto Condensed" pitchFamily="2" charset="0"/>
              <a:cs typeface="Arial" panose="020B0604020202020204" pitchFamily="34" charset="0"/>
              <a:sym typeface="Roboto Condensed" pitchFamily="2" charset="0"/>
            </a:endParaRPr>
          </a:p>
        </p:txBody>
      </p:sp>
      <p:sp>
        <p:nvSpPr>
          <p:cNvPr id="11267" name="Shape 192">
            <a:extLst>
              <a:ext uri="{FF2B5EF4-FFF2-40B4-BE49-F238E27FC236}">
                <a16:creationId xmlns:a16="http://schemas.microsoft.com/office/drawing/2014/main" xmlns="" id="{50A542F5-AB4A-496D-AA4A-78ECC04F6C30}"/>
              </a:ext>
            </a:extLst>
          </p:cNvPr>
          <p:cNvSpPr txBox="1">
            <a:spLocks noGrp="1"/>
          </p:cNvSpPr>
          <p:nvPr/>
        </p:nvSpPr>
        <p:spPr bwMode="auto">
          <a:xfrm>
            <a:off x="9396413" y="6183313"/>
            <a:ext cx="16113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69" tIns="107269" rIns="107269" bIns="107269" anchor="ctr"/>
          <a:lstStyle>
            <a:lvl1pPr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71538" indent="-334963"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4143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78013"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414588" indent="-268288" defTabSz="1073150">
              <a:defRPr sz="16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8717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3289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861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43388" indent="-268288" defTabSz="1073150" eaLnBrk="0" fontAlgn="base" hangingPunct="0">
              <a:spcBef>
                <a:spcPct val="0"/>
              </a:spcBef>
              <a:spcAft>
                <a:spcPct val="0"/>
              </a:spcAft>
              <a:defRPr sz="16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20A938D-995B-4F72-B1B3-B7D0AB322036}" type="slidenum">
              <a:rPr lang="ru-RU" altLang="ru-RU"/>
              <a:pPr eaLnBrk="1" hangingPunct="1"/>
              <a:t>9</a:t>
            </a:fld>
            <a:endParaRPr lang="ru-RU" altLang="ru-RU"/>
          </a:p>
        </p:txBody>
      </p:sp>
      <p:grpSp>
        <p:nvGrpSpPr>
          <p:cNvPr id="11268" name="Shape 195">
            <a:extLst>
              <a:ext uri="{FF2B5EF4-FFF2-40B4-BE49-F238E27FC236}">
                <a16:creationId xmlns:a16="http://schemas.microsoft.com/office/drawing/2014/main" xmlns="" id="{ABC49182-9EFC-4994-A0E6-76D74905B292}"/>
              </a:ext>
            </a:extLst>
          </p:cNvPr>
          <p:cNvGrpSpPr>
            <a:grpSpLocks/>
          </p:cNvGrpSpPr>
          <p:nvPr/>
        </p:nvGrpSpPr>
        <p:grpSpPr bwMode="auto">
          <a:xfrm>
            <a:off x="404432" y="759618"/>
            <a:ext cx="336550" cy="536575"/>
            <a:chOff x="590250" y="244200"/>
            <a:chExt cx="407975" cy="532175"/>
          </a:xfrm>
        </p:grpSpPr>
        <p:sp>
          <p:nvSpPr>
            <p:cNvPr id="11272" name="Shape 196">
              <a:extLst>
                <a:ext uri="{FF2B5EF4-FFF2-40B4-BE49-F238E27FC236}">
                  <a16:creationId xmlns:a16="http://schemas.microsoft.com/office/drawing/2014/main" xmlns="" id="{EEE1E30B-95EC-48FD-93E5-DFD87A7BD50C}"/>
                </a:ext>
              </a:extLst>
            </p:cNvPr>
            <p:cNvSpPr>
              <a:spLocks/>
            </p:cNvSpPr>
            <p:nvPr/>
          </p:nvSpPr>
          <p:spPr bwMode="auto">
            <a:xfrm>
              <a:off x="623125" y="313625"/>
              <a:ext cx="375100" cy="462750"/>
            </a:xfrm>
            <a:custGeom>
              <a:avLst/>
              <a:gdLst>
                <a:gd name="T0" fmla="*/ 2147483646 w 15004"/>
                <a:gd name="T1" fmla="*/ 2147483646 h 18510"/>
                <a:gd name="T2" fmla="*/ 2147483646 w 15004"/>
                <a:gd name="T3" fmla="*/ 2147483646 h 18510"/>
                <a:gd name="T4" fmla="*/ 2147483646 w 15004"/>
                <a:gd name="T5" fmla="*/ 2147483646 h 18510"/>
                <a:gd name="T6" fmla="*/ 2147483646 w 15004"/>
                <a:gd name="T7" fmla="*/ 2147483646 h 18510"/>
                <a:gd name="T8" fmla="*/ 2147483646 w 15004"/>
                <a:gd name="T9" fmla="*/ 2147483646 h 18510"/>
                <a:gd name="T10" fmla="*/ 2147483646 w 15004"/>
                <a:gd name="T11" fmla="*/ 2147483646 h 18510"/>
                <a:gd name="T12" fmla="*/ 2147483646 w 15004"/>
                <a:gd name="T13" fmla="*/ 2147483646 h 18510"/>
                <a:gd name="T14" fmla="*/ 2147483646 w 15004"/>
                <a:gd name="T15" fmla="*/ 2147483646 h 18510"/>
                <a:gd name="T16" fmla="*/ 2147483646 w 15004"/>
                <a:gd name="T17" fmla="*/ 2147483646 h 18510"/>
                <a:gd name="T18" fmla="*/ 2147483646 w 15004"/>
                <a:gd name="T19" fmla="*/ 2147483646 h 18510"/>
                <a:gd name="T20" fmla="*/ 2147483646 w 15004"/>
                <a:gd name="T21" fmla="*/ 2147483646 h 18510"/>
                <a:gd name="T22" fmla="*/ 2147483646 w 15004"/>
                <a:gd name="T23" fmla="*/ 2147483646 h 18510"/>
                <a:gd name="T24" fmla="*/ 2147483646 w 15004"/>
                <a:gd name="T25" fmla="*/ 2147483646 h 18510"/>
                <a:gd name="T26" fmla="*/ 2147483646 w 15004"/>
                <a:gd name="T27" fmla="*/ 2147483646 h 18510"/>
                <a:gd name="T28" fmla="*/ 2147483646 w 15004"/>
                <a:gd name="T29" fmla="*/ 2147483646 h 18510"/>
                <a:gd name="T30" fmla="*/ 2147483646 w 15004"/>
                <a:gd name="T31" fmla="*/ 2147483646 h 18510"/>
                <a:gd name="T32" fmla="*/ 2147483646 w 15004"/>
                <a:gd name="T33" fmla="*/ 2147483646 h 18510"/>
                <a:gd name="T34" fmla="*/ 2147483646 w 15004"/>
                <a:gd name="T35" fmla="*/ 2147483646 h 18510"/>
                <a:gd name="T36" fmla="*/ 2147483646 w 15004"/>
                <a:gd name="T37" fmla="*/ 2147483646 h 18510"/>
                <a:gd name="T38" fmla="*/ 2147483646 w 15004"/>
                <a:gd name="T39" fmla="*/ 2147483646 h 18510"/>
                <a:gd name="T40" fmla="*/ 2147483646 w 15004"/>
                <a:gd name="T41" fmla="*/ 2147483646 h 18510"/>
                <a:gd name="T42" fmla="*/ 2147483646 w 15004"/>
                <a:gd name="T43" fmla="*/ 2147483646 h 18510"/>
                <a:gd name="T44" fmla="*/ 2147483646 w 15004"/>
                <a:gd name="T45" fmla="*/ 2147483646 h 18510"/>
                <a:gd name="T46" fmla="*/ 2147483646 w 15004"/>
                <a:gd name="T47" fmla="*/ 2147483646 h 18510"/>
                <a:gd name="T48" fmla="*/ 2147483646 w 15004"/>
                <a:gd name="T49" fmla="*/ 2147483646 h 18510"/>
                <a:gd name="T50" fmla="*/ 2147483646 w 15004"/>
                <a:gd name="T51" fmla="*/ 2147483646 h 18510"/>
                <a:gd name="T52" fmla="*/ 2147483646 w 15004"/>
                <a:gd name="T53" fmla="*/ 2147483646 h 18510"/>
                <a:gd name="T54" fmla="*/ 2147483646 w 15004"/>
                <a:gd name="T55" fmla="*/ 2147483646 h 18510"/>
                <a:gd name="T56" fmla="*/ 2147483646 w 15004"/>
                <a:gd name="T57" fmla="*/ 2147483646 h 18510"/>
                <a:gd name="T58" fmla="*/ 2147483646 w 15004"/>
                <a:gd name="T59" fmla="*/ 2147483646 h 18510"/>
                <a:gd name="T60" fmla="*/ 2147483646 w 15004"/>
                <a:gd name="T61" fmla="*/ 2147483646 h 18510"/>
                <a:gd name="T62" fmla="*/ 2147483646 w 15004"/>
                <a:gd name="T63" fmla="*/ 0 h 185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04"/>
                <a:gd name="T97" fmla="*/ 0 h 18510"/>
                <a:gd name="T98" fmla="*/ 15004 w 15004"/>
                <a:gd name="T99" fmla="*/ 18510 h 185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04" h="18510" fill="none" extrusionOk="0">
                  <a:moveTo>
                    <a:pt x="1" y="17536"/>
                  </a:move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3" name="Shape 197">
              <a:extLst>
                <a:ext uri="{FF2B5EF4-FFF2-40B4-BE49-F238E27FC236}">
                  <a16:creationId xmlns:a16="http://schemas.microsoft.com/office/drawing/2014/main" xmlns="" id="{47E108F8-534E-40DD-96E2-56CDB1AF175B}"/>
                </a:ext>
              </a:extLst>
            </p:cNvPr>
            <p:cNvSpPr>
              <a:spLocks/>
            </p:cNvSpPr>
            <p:nvPr/>
          </p:nvSpPr>
          <p:spPr bwMode="auto">
            <a:xfrm>
              <a:off x="590250" y="269775"/>
              <a:ext cx="377525" cy="462775"/>
            </a:xfrm>
            <a:custGeom>
              <a:avLst/>
              <a:gdLst>
                <a:gd name="T0" fmla="*/ 2147483646 w 15101"/>
                <a:gd name="T1" fmla="*/ 0 h 18511"/>
                <a:gd name="T2" fmla="*/ 2147483646 w 15101"/>
                <a:gd name="T3" fmla="*/ 0 h 18511"/>
                <a:gd name="T4" fmla="*/ 2147483646 w 15101"/>
                <a:gd name="T5" fmla="*/ 0 h 18511"/>
                <a:gd name="T6" fmla="*/ 2147483646 w 15101"/>
                <a:gd name="T7" fmla="*/ 2147483646 h 18511"/>
                <a:gd name="T8" fmla="*/ 2147483646 w 15101"/>
                <a:gd name="T9" fmla="*/ 2147483646 h 18511"/>
                <a:gd name="T10" fmla="*/ 2147483646 w 15101"/>
                <a:gd name="T11" fmla="*/ 2147483646 h 18511"/>
                <a:gd name="T12" fmla="*/ 2147483646 w 15101"/>
                <a:gd name="T13" fmla="*/ 2147483646 h 18511"/>
                <a:gd name="T14" fmla="*/ 2147483646 w 15101"/>
                <a:gd name="T15" fmla="*/ 2147483646 h 18511"/>
                <a:gd name="T16" fmla="*/ 2147483646 w 15101"/>
                <a:gd name="T17" fmla="*/ 2147483646 h 18511"/>
                <a:gd name="T18" fmla="*/ 2147483646 w 15101"/>
                <a:gd name="T19" fmla="*/ 2147483646 h 18511"/>
                <a:gd name="T20" fmla="*/ 2147483646 w 15101"/>
                <a:gd name="T21" fmla="*/ 2147483646 h 18511"/>
                <a:gd name="T22" fmla="*/ 2147483646 w 15101"/>
                <a:gd name="T23" fmla="*/ 2147483646 h 18511"/>
                <a:gd name="T24" fmla="*/ 2147483646 w 15101"/>
                <a:gd name="T25" fmla="*/ 2147483646 h 18511"/>
                <a:gd name="T26" fmla="*/ 2147483646 w 15101"/>
                <a:gd name="T27" fmla="*/ 2147483646 h 18511"/>
                <a:gd name="T28" fmla="*/ 2147483646 w 15101"/>
                <a:gd name="T29" fmla="*/ 2147483646 h 18511"/>
                <a:gd name="T30" fmla="*/ 2147483646 w 15101"/>
                <a:gd name="T31" fmla="*/ 2147483646 h 18511"/>
                <a:gd name="T32" fmla="*/ 2147483646 w 15101"/>
                <a:gd name="T33" fmla="*/ 2147483646 h 18511"/>
                <a:gd name="T34" fmla="*/ 2147483646 w 15101"/>
                <a:gd name="T35" fmla="*/ 2147483646 h 18511"/>
                <a:gd name="T36" fmla="*/ 2147483646 w 15101"/>
                <a:gd name="T37" fmla="*/ 2147483646 h 18511"/>
                <a:gd name="T38" fmla="*/ 2147483646 w 15101"/>
                <a:gd name="T39" fmla="*/ 2147483646 h 18511"/>
                <a:gd name="T40" fmla="*/ 2147483646 w 15101"/>
                <a:gd name="T41" fmla="*/ 2147483646 h 18511"/>
                <a:gd name="T42" fmla="*/ 2147483646 w 15101"/>
                <a:gd name="T43" fmla="*/ 2147483646 h 18511"/>
                <a:gd name="T44" fmla="*/ 2147483646 w 15101"/>
                <a:gd name="T45" fmla="*/ 2147483646 h 18511"/>
                <a:gd name="T46" fmla="*/ 2147483646 w 15101"/>
                <a:gd name="T47" fmla="*/ 2147483646 h 18511"/>
                <a:gd name="T48" fmla="*/ 2147483646 w 15101"/>
                <a:gd name="T49" fmla="*/ 2147483646 h 18511"/>
                <a:gd name="T50" fmla="*/ 2147483646 w 15101"/>
                <a:gd name="T51" fmla="*/ 2147483646 h 18511"/>
                <a:gd name="T52" fmla="*/ 2147483646 w 15101"/>
                <a:gd name="T53" fmla="*/ 2147483646 h 18511"/>
                <a:gd name="T54" fmla="*/ 2147483646 w 15101"/>
                <a:gd name="T55" fmla="*/ 2147483646 h 18511"/>
                <a:gd name="T56" fmla="*/ 2147483646 w 15101"/>
                <a:gd name="T57" fmla="*/ 2147483646 h 18511"/>
                <a:gd name="T58" fmla="*/ 2147483646 w 15101"/>
                <a:gd name="T59" fmla="*/ 2147483646 h 18511"/>
                <a:gd name="T60" fmla="*/ 2147483646 w 15101"/>
                <a:gd name="T61" fmla="*/ 2147483646 h 18511"/>
                <a:gd name="T62" fmla="*/ 2147483646 w 15101"/>
                <a:gd name="T63" fmla="*/ 2147483646 h 18511"/>
                <a:gd name="T64" fmla="*/ 2147483646 w 15101"/>
                <a:gd name="T65" fmla="*/ 2147483646 h 18511"/>
                <a:gd name="T66" fmla="*/ 2147483646 w 15101"/>
                <a:gd name="T67" fmla="*/ 2147483646 h 18511"/>
                <a:gd name="T68" fmla="*/ 2147483646 w 15101"/>
                <a:gd name="T69" fmla="*/ 2147483646 h 18511"/>
                <a:gd name="T70" fmla="*/ 2147483646 w 15101"/>
                <a:gd name="T71" fmla="*/ 2147483646 h 18511"/>
                <a:gd name="T72" fmla="*/ 2147483646 w 15101"/>
                <a:gd name="T73" fmla="*/ 2147483646 h 18511"/>
                <a:gd name="T74" fmla="*/ 2147483646 w 15101"/>
                <a:gd name="T75" fmla="*/ 2147483646 h 18511"/>
                <a:gd name="T76" fmla="*/ 2147483646 w 15101"/>
                <a:gd name="T77" fmla="*/ 2147483646 h 18511"/>
                <a:gd name="T78" fmla="*/ 2147483646 w 15101"/>
                <a:gd name="T79" fmla="*/ 2147483646 h 18511"/>
                <a:gd name="T80" fmla="*/ 2147483646 w 15101"/>
                <a:gd name="T81" fmla="*/ 0 h 18511"/>
                <a:gd name="T82" fmla="*/ 2147483646 w 15101"/>
                <a:gd name="T83" fmla="*/ 0 h 185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101"/>
                <a:gd name="T127" fmla="*/ 0 h 18511"/>
                <a:gd name="T128" fmla="*/ 15101 w 15101"/>
                <a:gd name="T129" fmla="*/ 18511 h 185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101" h="18511" fill="none" extrusionOk="0">
                  <a:moveTo>
                    <a:pt x="14321" y="0"/>
                  </a:moveTo>
                  <a:lnTo>
                    <a:pt x="780" y="0"/>
                  </a:lnTo>
                  <a:lnTo>
                    <a:pt x="634" y="25"/>
                  </a:lnTo>
                  <a:lnTo>
                    <a:pt x="488" y="74"/>
                  </a:lnTo>
                  <a:lnTo>
                    <a:pt x="342" y="122"/>
                  </a:lnTo>
                  <a:lnTo>
                    <a:pt x="220" y="220"/>
                  </a:lnTo>
                  <a:lnTo>
                    <a:pt x="122" y="341"/>
                  </a:lnTo>
                  <a:lnTo>
                    <a:pt x="74" y="488"/>
                  </a:lnTo>
                  <a:lnTo>
                    <a:pt x="25" y="634"/>
                  </a:lnTo>
                  <a:lnTo>
                    <a:pt x="1" y="780"/>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076" y="634"/>
                  </a:lnTo>
                  <a:lnTo>
                    <a:pt x="15028" y="488"/>
                  </a:lnTo>
                  <a:lnTo>
                    <a:pt x="14979" y="341"/>
                  </a:lnTo>
                  <a:lnTo>
                    <a:pt x="14881" y="220"/>
                  </a:lnTo>
                  <a:lnTo>
                    <a:pt x="14760" y="122"/>
                  </a:lnTo>
                  <a:lnTo>
                    <a:pt x="14614" y="74"/>
                  </a:lnTo>
                  <a:lnTo>
                    <a:pt x="14467" y="25"/>
                  </a:lnTo>
                  <a:lnTo>
                    <a:pt x="14321"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4" name="Shape 198">
              <a:extLst>
                <a:ext uri="{FF2B5EF4-FFF2-40B4-BE49-F238E27FC236}">
                  <a16:creationId xmlns:a16="http://schemas.microsoft.com/office/drawing/2014/main" xmlns="" id="{A017DF11-A8C1-4A51-895C-A91EFAB2F60B}"/>
                </a:ext>
              </a:extLst>
            </p:cNvPr>
            <p:cNvSpPr>
              <a:spLocks/>
            </p:cNvSpPr>
            <p:nvPr/>
          </p:nvSpPr>
          <p:spPr bwMode="auto">
            <a:xfrm>
              <a:off x="796650" y="274025"/>
              <a:ext cx="45100" cy="45100"/>
            </a:xfrm>
            <a:custGeom>
              <a:avLst/>
              <a:gdLst>
                <a:gd name="T0" fmla="*/ 2147483646 w 1804"/>
                <a:gd name="T1" fmla="*/ 2147483646 h 1804"/>
                <a:gd name="T2" fmla="*/ 2147483646 w 1804"/>
                <a:gd name="T3" fmla="*/ 2147483646 h 1804"/>
                <a:gd name="T4" fmla="*/ 2147483646 w 1804"/>
                <a:gd name="T5" fmla="*/ 2147483646 h 1804"/>
                <a:gd name="T6" fmla="*/ 2147483646 w 1804"/>
                <a:gd name="T7" fmla="*/ 2147483646 h 1804"/>
                <a:gd name="T8" fmla="*/ 2147483646 w 1804"/>
                <a:gd name="T9" fmla="*/ 2147483646 h 1804"/>
                <a:gd name="T10" fmla="*/ 2147483646 w 1804"/>
                <a:gd name="T11" fmla="*/ 2147483646 h 1804"/>
                <a:gd name="T12" fmla="*/ 2147483646 w 1804"/>
                <a:gd name="T13" fmla="*/ 2147483646 h 1804"/>
                <a:gd name="T14" fmla="*/ 2147483646 w 1804"/>
                <a:gd name="T15" fmla="*/ 2147483646 h 1804"/>
                <a:gd name="T16" fmla="*/ 2147483646 w 1804"/>
                <a:gd name="T17" fmla="*/ 2147483646 h 1804"/>
                <a:gd name="T18" fmla="*/ 2147483646 w 1804"/>
                <a:gd name="T19" fmla="*/ 2147483646 h 1804"/>
                <a:gd name="T20" fmla="*/ 2147483646 w 1804"/>
                <a:gd name="T21" fmla="*/ 2147483646 h 1804"/>
                <a:gd name="T22" fmla="*/ 2147483646 w 1804"/>
                <a:gd name="T23" fmla="*/ 2147483646 h 1804"/>
                <a:gd name="T24" fmla="*/ 2147483646 w 1804"/>
                <a:gd name="T25" fmla="*/ 2147483646 h 1804"/>
                <a:gd name="T26" fmla="*/ 2147483646 w 1804"/>
                <a:gd name="T27" fmla="*/ 2147483646 h 1804"/>
                <a:gd name="T28" fmla="*/ 2147483646 w 1804"/>
                <a:gd name="T29" fmla="*/ 2147483646 h 1804"/>
                <a:gd name="T30" fmla="*/ 2147483646 w 1804"/>
                <a:gd name="T31" fmla="*/ 2147483646 h 1804"/>
                <a:gd name="T32" fmla="*/ 2147483646 w 1804"/>
                <a:gd name="T33" fmla="*/ 2147483646 h 1804"/>
                <a:gd name="T34" fmla="*/ 2147483646 w 1804"/>
                <a:gd name="T35" fmla="*/ 2147483646 h 1804"/>
                <a:gd name="T36" fmla="*/ 2147483646 w 1804"/>
                <a:gd name="T37" fmla="*/ 2147483646 h 1804"/>
                <a:gd name="T38" fmla="*/ 2147483646 w 1804"/>
                <a:gd name="T39" fmla="*/ 2147483646 h 1804"/>
                <a:gd name="T40" fmla="*/ 2147483646 w 1804"/>
                <a:gd name="T41" fmla="*/ 2147483646 h 1804"/>
                <a:gd name="T42" fmla="*/ 2147483646 w 1804"/>
                <a:gd name="T43" fmla="*/ 2147483646 h 1804"/>
                <a:gd name="T44" fmla="*/ 2147483646 w 1804"/>
                <a:gd name="T45" fmla="*/ 2147483646 h 1804"/>
                <a:gd name="T46" fmla="*/ 2147483646 w 1804"/>
                <a:gd name="T47" fmla="*/ 2147483646 h 1804"/>
                <a:gd name="T48" fmla="*/ 2147483646 w 1804"/>
                <a:gd name="T49" fmla="*/ 2147483646 h 1804"/>
                <a:gd name="T50" fmla="*/ 2147483646 w 1804"/>
                <a:gd name="T51" fmla="*/ 2147483646 h 1804"/>
                <a:gd name="T52" fmla="*/ 2147483646 w 1804"/>
                <a:gd name="T53" fmla="*/ 2147483646 h 1804"/>
                <a:gd name="T54" fmla="*/ 2147483646 w 1804"/>
                <a:gd name="T55" fmla="*/ 2147483646 h 1804"/>
                <a:gd name="T56" fmla="*/ 2147483646 w 1804"/>
                <a:gd name="T57" fmla="*/ 2147483646 h 1804"/>
                <a:gd name="T58" fmla="*/ 2147483646 w 1804"/>
                <a:gd name="T59" fmla="*/ 2147483646 h 1804"/>
                <a:gd name="T60" fmla="*/ 2147483646 w 1804"/>
                <a:gd name="T61" fmla="*/ 2147483646 h 1804"/>
                <a:gd name="T62" fmla="*/ 2147483646 w 1804"/>
                <a:gd name="T63" fmla="*/ 2147483646 h 1804"/>
                <a:gd name="T64" fmla="*/ 2147483646 w 1804"/>
                <a:gd name="T65" fmla="*/ 2147483646 h 1804"/>
                <a:gd name="T66" fmla="*/ 2147483646 w 1804"/>
                <a:gd name="T67" fmla="*/ 2147483646 h 1804"/>
                <a:gd name="T68" fmla="*/ 2147483646 w 1804"/>
                <a:gd name="T69" fmla="*/ 2147483646 h 1804"/>
                <a:gd name="T70" fmla="*/ 2147483646 w 1804"/>
                <a:gd name="T71" fmla="*/ 2147483646 h 1804"/>
                <a:gd name="T72" fmla="*/ 2147483646 w 1804"/>
                <a:gd name="T73" fmla="*/ 2147483646 h 1804"/>
                <a:gd name="T74" fmla="*/ 2147483646 w 1804"/>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4"/>
                <a:gd name="T115" fmla="*/ 0 h 1804"/>
                <a:gd name="T116" fmla="*/ 1804 w 1804"/>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779" y="1073"/>
                  </a:lnTo>
                  <a:lnTo>
                    <a:pt x="1730" y="1243"/>
                  </a:lnTo>
                  <a:lnTo>
                    <a:pt x="1657" y="1414"/>
                  </a:lnTo>
                  <a:lnTo>
                    <a:pt x="1535" y="1535"/>
                  </a:lnTo>
                  <a:lnTo>
                    <a:pt x="1414" y="1657"/>
                  </a:lnTo>
                  <a:lnTo>
                    <a:pt x="1243" y="1730"/>
                  </a:lnTo>
                  <a:lnTo>
                    <a:pt x="1073" y="1779"/>
                  </a:lnTo>
                  <a:lnTo>
                    <a:pt x="902" y="1803"/>
                  </a:lnTo>
                  <a:lnTo>
                    <a:pt x="732" y="1779"/>
                  </a:lnTo>
                  <a:lnTo>
                    <a:pt x="561" y="1730"/>
                  </a:lnTo>
                  <a:lnTo>
                    <a:pt x="391" y="1657"/>
                  </a:lnTo>
                  <a:lnTo>
                    <a:pt x="269" y="1535"/>
                  </a:lnTo>
                  <a:lnTo>
                    <a:pt x="147" y="1414"/>
                  </a:lnTo>
                  <a:lnTo>
                    <a:pt x="74" y="1243"/>
                  </a:lnTo>
                  <a:lnTo>
                    <a:pt x="25" y="1073"/>
                  </a:lnTo>
                  <a:lnTo>
                    <a:pt x="1" y="902"/>
                  </a:lnTo>
                  <a:lnTo>
                    <a:pt x="25" y="732"/>
                  </a:lnTo>
                  <a:lnTo>
                    <a:pt x="74" y="561"/>
                  </a:lnTo>
                  <a:lnTo>
                    <a:pt x="147" y="391"/>
                  </a:lnTo>
                  <a:lnTo>
                    <a:pt x="269" y="269"/>
                  </a:lnTo>
                  <a:lnTo>
                    <a:pt x="391" y="147"/>
                  </a:lnTo>
                  <a:lnTo>
                    <a:pt x="561" y="74"/>
                  </a:lnTo>
                  <a:lnTo>
                    <a:pt x="732"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5" name="Shape 199">
              <a:extLst>
                <a:ext uri="{FF2B5EF4-FFF2-40B4-BE49-F238E27FC236}">
                  <a16:creationId xmlns:a16="http://schemas.microsoft.com/office/drawing/2014/main" xmlns="" id="{F918343A-26D5-4A8F-90E2-DDC2EF67466B}"/>
                </a:ext>
              </a:extLst>
            </p:cNvPr>
            <p:cNvSpPr>
              <a:spLocks/>
            </p:cNvSpPr>
            <p:nvPr/>
          </p:nvSpPr>
          <p:spPr bwMode="auto">
            <a:xfrm>
              <a:off x="713850"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779"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9" y="1535"/>
                  </a:lnTo>
                  <a:lnTo>
                    <a:pt x="147" y="1414"/>
                  </a:lnTo>
                  <a:lnTo>
                    <a:pt x="74" y="1243"/>
                  </a:lnTo>
                  <a:lnTo>
                    <a:pt x="25" y="1073"/>
                  </a:lnTo>
                  <a:lnTo>
                    <a:pt x="1" y="902"/>
                  </a:lnTo>
                  <a:lnTo>
                    <a:pt x="25" y="732"/>
                  </a:lnTo>
                  <a:lnTo>
                    <a:pt x="74" y="561"/>
                  </a:lnTo>
                  <a:lnTo>
                    <a:pt x="147" y="391"/>
                  </a:lnTo>
                  <a:lnTo>
                    <a:pt x="269" y="269"/>
                  </a:lnTo>
                  <a:lnTo>
                    <a:pt x="390" y="147"/>
                  </a:lnTo>
                  <a:lnTo>
                    <a:pt x="561" y="74"/>
                  </a:lnTo>
                  <a:lnTo>
                    <a:pt x="731" y="25"/>
                  </a:lnTo>
                  <a:lnTo>
                    <a:pt x="902"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6" name="Shape 200">
              <a:extLst>
                <a:ext uri="{FF2B5EF4-FFF2-40B4-BE49-F238E27FC236}">
                  <a16:creationId xmlns:a16="http://schemas.microsoft.com/office/drawing/2014/main" xmlns="" id="{5D6BFCCC-A77D-45F5-9BE3-117A39FD8606}"/>
                </a:ext>
              </a:extLst>
            </p:cNvPr>
            <p:cNvSpPr>
              <a:spLocks/>
            </p:cNvSpPr>
            <p:nvPr/>
          </p:nvSpPr>
          <p:spPr bwMode="auto">
            <a:xfrm>
              <a:off x="631050" y="274025"/>
              <a:ext cx="45075" cy="45100"/>
            </a:xfrm>
            <a:custGeom>
              <a:avLst/>
              <a:gdLst>
                <a:gd name="T0" fmla="*/ 0 w 1803"/>
                <a:gd name="T1" fmla="*/ 2147483646 h 1804"/>
                <a:gd name="T2" fmla="*/ 0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2147483646 w 1803"/>
                <a:gd name="T19" fmla="*/ 2147483646 h 1804"/>
                <a:gd name="T20" fmla="*/ 2147483646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0 w 1803"/>
                <a:gd name="T73" fmla="*/ 2147483646 h 1804"/>
                <a:gd name="T74" fmla="*/ 0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1072" y="25"/>
                  </a:lnTo>
                  <a:lnTo>
                    <a:pt x="1243" y="74"/>
                  </a:lnTo>
                  <a:lnTo>
                    <a:pt x="1413" y="147"/>
                  </a:lnTo>
                  <a:lnTo>
                    <a:pt x="1535" y="269"/>
                  </a:lnTo>
                  <a:lnTo>
                    <a:pt x="1657" y="391"/>
                  </a:lnTo>
                  <a:lnTo>
                    <a:pt x="1730" y="561"/>
                  </a:lnTo>
                  <a:lnTo>
                    <a:pt x="1778" y="732"/>
                  </a:lnTo>
                  <a:lnTo>
                    <a:pt x="1803" y="902"/>
                  </a:lnTo>
                  <a:lnTo>
                    <a:pt x="1778" y="1073"/>
                  </a:lnTo>
                  <a:lnTo>
                    <a:pt x="1730" y="1243"/>
                  </a:lnTo>
                  <a:lnTo>
                    <a:pt x="1657" y="1414"/>
                  </a:lnTo>
                  <a:lnTo>
                    <a:pt x="1535" y="1535"/>
                  </a:lnTo>
                  <a:lnTo>
                    <a:pt x="1413" y="1657"/>
                  </a:lnTo>
                  <a:lnTo>
                    <a:pt x="1243" y="1730"/>
                  </a:lnTo>
                  <a:lnTo>
                    <a:pt x="1072" y="1779"/>
                  </a:lnTo>
                  <a:lnTo>
                    <a:pt x="902" y="1803"/>
                  </a:lnTo>
                  <a:lnTo>
                    <a:pt x="731" y="1779"/>
                  </a:lnTo>
                  <a:lnTo>
                    <a:pt x="561" y="1730"/>
                  </a:lnTo>
                  <a:lnTo>
                    <a:pt x="390" y="1657"/>
                  </a:lnTo>
                  <a:lnTo>
                    <a:pt x="268" y="1535"/>
                  </a:lnTo>
                  <a:lnTo>
                    <a:pt x="147" y="1414"/>
                  </a:lnTo>
                  <a:lnTo>
                    <a:pt x="73" y="1243"/>
                  </a:lnTo>
                  <a:lnTo>
                    <a:pt x="25" y="1073"/>
                  </a:lnTo>
                  <a:lnTo>
                    <a:pt x="0" y="902"/>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7" name="Shape 201">
              <a:extLst>
                <a:ext uri="{FF2B5EF4-FFF2-40B4-BE49-F238E27FC236}">
                  <a16:creationId xmlns:a16="http://schemas.microsoft.com/office/drawing/2014/main" xmlns="" id="{AC096415-35F8-41C7-83F3-987FB148ECA5}"/>
                </a:ext>
              </a:extLst>
            </p:cNvPr>
            <p:cNvSpPr>
              <a:spLocks/>
            </p:cNvSpPr>
            <p:nvPr/>
          </p:nvSpPr>
          <p:spPr bwMode="auto">
            <a:xfrm>
              <a:off x="649925" y="590050"/>
              <a:ext cx="133975" cy="25"/>
            </a:xfrm>
            <a:custGeom>
              <a:avLst/>
              <a:gdLst>
                <a:gd name="T0" fmla="*/ 2147483646 w 5359"/>
                <a:gd name="T1" fmla="*/ 0 h 1"/>
                <a:gd name="T2" fmla="*/ 0 w 5359"/>
                <a:gd name="T3" fmla="*/ 0 h 1"/>
                <a:gd name="T4" fmla="*/ 0 60000 65536"/>
                <a:gd name="T5" fmla="*/ 0 60000 65536"/>
                <a:gd name="T6" fmla="*/ 0 w 5359"/>
                <a:gd name="T7" fmla="*/ 0 h 1"/>
                <a:gd name="T8" fmla="*/ 5359 w 5359"/>
                <a:gd name="T9" fmla="*/ 1 h 1"/>
              </a:gdLst>
              <a:ahLst/>
              <a:cxnLst>
                <a:cxn ang="T4">
                  <a:pos x="T0" y="T1"/>
                </a:cxn>
                <a:cxn ang="T5">
                  <a:pos x="T2" y="T3"/>
                </a:cxn>
              </a:cxnLst>
              <a:rect l="T6" t="T7" r="T8" b="T9"/>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8" name="Shape 202">
              <a:extLst>
                <a:ext uri="{FF2B5EF4-FFF2-40B4-BE49-F238E27FC236}">
                  <a16:creationId xmlns:a16="http://schemas.microsoft.com/office/drawing/2014/main" xmlns="" id="{F31DB803-360D-49F0-A492-6733A685511C}"/>
                </a:ext>
              </a:extLst>
            </p:cNvPr>
            <p:cNvSpPr>
              <a:spLocks/>
            </p:cNvSpPr>
            <p:nvPr/>
          </p:nvSpPr>
          <p:spPr bwMode="auto">
            <a:xfrm>
              <a:off x="649925" y="5346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79" name="Shape 203">
              <a:extLst>
                <a:ext uri="{FF2B5EF4-FFF2-40B4-BE49-F238E27FC236}">
                  <a16:creationId xmlns:a16="http://schemas.microsoft.com/office/drawing/2014/main" xmlns="" id="{B9664DF9-D938-48EE-9B05-79A87F57D8C6}"/>
                </a:ext>
              </a:extLst>
            </p:cNvPr>
            <p:cNvSpPr>
              <a:spLocks/>
            </p:cNvSpPr>
            <p:nvPr/>
          </p:nvSpPr>
          <p:spPr bwMode="auto">
            <a:xfrm>
              <a:off x="649925" y="4798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0" name="Shape 204">
              <a:extLst>
                <a:ext uri="{FF2B5EF4-FFF2-40B4-BE49-F238E27FC236}">
                  <a16:creationId xmlns:a16="http://schemas.microsoft.com/office/drawing/2014/main" xmlns="" id="{3DCDA99D-5627-4BF1-B798-144CEC13AB9D}"/>
                </a:ext>
              </a:extLst>
            </p:cNvPr>
            <p:cNvSpPr>
              <a:spLocks/>
            </p:cNvSpPr>
            <p:nvPr/>
          </p:nvSpPr>
          <p:spPr bwMode="auto">
            <a:xfrm>
              <a:off x="649925" y="424425"/>
              <a:ext cx="255750" cy="25"/>
            </a:xfrm>
            <a:custGeom>
              <a:avLst/>
              <a:gdLst>
                <a:gd name="T0" fmla="*/ 2147483646 w 10230"/>
                <a:gd name="T1" fmla="*/ 2147483646 h 1"/>
                <a:gd name="T2" fmla="*/ 0 w 10230"/>
                <a:gd name="T3" fmla="*/ 2147483646 h 1"/>
                <a:gd name="T4" fmla="*/ 0 60000 65536"/>
                <a:gd name="T5" fmla="*/ 0 60000 65536"/>
                <a:gd name="T6" fmla="*/ 0 w 10230"/>
                <a:gd name="T7" fmla="*/ 0 h 1"/>
                <a:gd name="T8" fmla="*/ 10230 w 10230"/>
                <a:gd name="T9" fmla="*/ 1 h 1"/>
              </a:gdLst>
              <a:ahLst/>
              <a:cxnLst>
                <a:cxn ang="T4">
                  <a:pos x="T0" y="T1"/>
                </a:cxn>
                <a:cxn ang="T5">
                  <a:pos x="T2" y="T3"/>
                </a:cxn>
              </a:cxnLst>
              <a:rect l="T6" t="T7" r="T8" b="T9"/>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1" name="Shape 205">
              <a:extLst>
                <a:ext uri="{FF2B5EF4-FFF2-40B4-BE49-F238E27FC236}">
                  <a16:creationId xmlns:a16="http://schemas.microsoft.com/office/drawing/2014/main" xmlns="" id="{E944F401-6157-41D9-95A4-998FBC67629B}"/>
                </a:ext>
              </a:extLst>
            </p:cNvPr>
            <p:cNvSpPr>
              <a:spLocks/>
            </p:cNvSpPr>
            <p:nvPr/>
          </p:nvSpPr>
          <p:spPr bwMode="auto">
            <a:xfrm>
              <a:off x="879475" y="274025"/>
              <a:ext cx="45075" cy="45100"/>
            </a:xfrm>
            <a:custGeom>
              <a:avLst/>
              <a:gdLst>
                <a:gd name="T0" fmla="*/ 2147483646 w 1803"/>
                <a:gd name="T1" fmla="*/ 2147483646 h 1804"/>
                <a:gd name="T2" fmla="*/ 2147483646 w 1803"/>
                <a:gd name="T3" fmla="*/ 2147483646 h 1804"/>
                <a:gd name="T4" fmla="*/ 2147483646 w 1803"/>
                <a:gd name="T5" fmla="*/ 2147483646 h 1804"/>
                <a:gd name="T6" fmla="*/ 2147483646 w 1803"/>
                <a:gd name="T7" fmla="*/ 2147483646 h 1804"/>
                <a:gd name="T8" fmla="*/ 2147483646 w 1803"/>
                <a:gd name="T9" fmla="*/ 2147483646 h 1804"/>
                <a:gd name="T10" fmla="*/ 2147483646 w 1803"/>
                <a:gd name="T11" fmla="*/ 2147483646 h 1804"/>
                <a:gd name="T12" fmla="*/ 2147483646 w 1803"/>
                <a:gd name="T13" fmla="*/ 2147483646 h 1804"/>
                <a:gd name="T14" fmla="*/ 2147483646 w 1803"/>
                <a:gd name="T15" fmla="*/ 2147483646 h 1804"/>
                <a:gd name="T16" fmla="*/ 2147483646 w 1803"/>
                <a:gd name="T17" fmla="*/ 2147483646 h 1804"/>
                <a:gd name="T18" fmla="*/ 0 w 1803"/>
                <a:gd name="T19" fmla="*/ 2147483646 h 1804"/>
                <a:gd name="T20" fmla="*/ 0 w 1803"/>
                <a:gd name="T21" fmla="*/ 2147483646 h 1804"/>
                <a:gd name="T22" fmla="*/ 2147483646 w 1803"/>
                <a:gd name="T23" fmla="*/ 2147483646 h 1804"/>
                <a:gd name="T24" fmla="*/ 2147483646 w 1803"/>
                <a:gd name="T25" fmla="*/ 2147483646 h 1804"/>
                <a:gd name="T26" fmla="*/ 2147483646 w 1803"/>
                <a:gd name="T27" fmla="*/ 2147483646 h 1804"/>
                <a:gd name="T28" fmla="*/ 2147483646 w 1803"/>
                <a:gd name="T29" fmla="*/ 2147483646 h 1804"/>
                <a:gd name="T30" fmla="*/ 2147483646 w 1803"/>
                <a:gd name="T31" fmla="*/ 2147483646 h 1804"/>
                <a:gd name="T32" fmla="*/ 2147483646 w 1803"/>
                <a:gd name="T33" fmla="*/ 2147483646 h 1804"/>
                <a:gd name="T34" fmla="*/ 2147483646 w 1803"/>
                <a:gd name="T35" fmla="*/ 2147483646 h 1804"/>
                <a:gd name="T36" fmla="*/ 2147483646 w 1803"/>
                <a:gd name="T37" fmla="*/ 2147483646 h 1804"/>
                <a:gd name="T38" fmla="*/ 2147483646 w 1803"/>
                <a:gd name="T39" fmla="*/ 2147483646 h 1804"/>
                <a:gd name="T40" fmla="*/ 2147483646 w 1803"/>
                <a:gd name="T41" fmla="*/ 2147483646 h 1804"/>
                <a:gd name="T42" fmla="*/ 2147483646 w 1803"/>
                <a:gd name="T43" fmla="*/ 2147483646 h 1804"/>
                <a:gd name="T44" fmla="*/ 2147483646 w 1803"/>
                <a:gd name="T45" fmla="*/ 2147483646 h 1804"/>
                <a:gd name="T46" fmla="*/ 2147483646 w 1803"/>
                <a:gd name="T47" fmla="*/ 2147483646 h 1804"/>
                <a:gd name="T48" fmla="*/ 2147483646 w 1803"/>
                <a:gd name="T49" fmla="*/ 2147483646 h 1804"/>
                <a:gd name="T50" fmla="*/ 2147483646 w 1803"/>
                <a:gd name="T51" fmla="*/ 2147483646 h 1804"/>
                <a:gd name="T52" fmla="*/ 2147483646 w 1803"/>
                <a:gd name="T53" fmla="*/ 2147483646 h 1804"/>
                <a:gd name="T54" fmla="*/ 2147483646 w 1803"/>
                <a:gd name="T55" fmla="*/ 2147483646 h 1804"/>
                <a:gd name="T56" fmla="*/ 2147483646 w 1803"/>
                <a:gd name="T57" fmla="*/ 2147483646 h 1804"/>
                <a:gd name="T58" fmla="*/ 2147483646 w 1803"/>
                <a:gd name="T59" fmla="*/ 2147483646 h 1804"/>
                <a:gd name="T60" fmla="*/ 2147483646 w 1803"/>
                <a:gd name="T61" fmla="*/ 2147483646 h 1804"/>
                <a:gd name="T62" fmla="*/ 2147483646 w 1803"/>
                <a:gd name="T63" fmla="*/ 2147483646 h 1804"/>
                <a:gd name="T64" fmla="*/ 2147483646 w 1803"/>
                <a:gd name="T65" fmla="*/ 2147483646 h 1804"/>
                <a:gd name="T66" fmla="*/ 2147483646 w 1803"/>
                <a:gd name="T67" fmla="*/ 2147483646 h 1804"/>
                <a:gd name="T68" fmla="*/ 2147483646 w 1803"/>
                <a:gd name="T69" fmla="*/ 2147483646 h 1804"/>
                <a:gd name="T70" fmla="*/ 2147483646 w 1803"/>
                <a:gd name="T71" fmla="*/ 2147483646 h 1804"/>
                <a:gd name="T72" fmla="*/ 2147483646 w 1803"/>
                <a:gd name="T73" fmla="*/ 2147483646 h 1804"/>
                <a:gd name="T74" fmla="*/ 2147483646 w 1803"/>
                <a:gd name="T75" fmla="*/ 2147483646 h 18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03"/>
                <a:gd name="T115" fmla="*/ 0 h 1804"/>
                <a:gd name="T116" fmla="*/ 1803 w 1803"/>
                <a:gd name="T117" fmla="*/ 1804 h 18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25" y="732"/>
                  </a:lnTo>
                  <a:lnTo>
                    <a:pt x="73" y="561"/>
                  </a:lnTo>
                  <a:lnTo>
                    <a:pt x="146" y="391"/>
                  </a:lnTo>
                  <a:lnTo>
                    <a:pt x="268" y="269"/>
                  </a:lnTo>
                  <a:lnTo>
                    <a:pt x="390" y="147"/>
                  </a:lnTo>
                  <a:lnTo>
                    <a:pt x="560" y="74"/>
                  </a:lnTo>
                  <a:lnTo>
                    <a:pt x="731" y="25"/>
                  </a:lnTo>
                  <a:lnTo>
                    <a:pt x="901" y="1"/>
                  </a:lnTo>
                  <a:lnTo>
                    <a:pt x="1072" y="25"/>
                  </a:lnTo>
                  <a:lnTo>
                    <a:pt x="1242" y="74"/>
                  </a:lnTo>
                  <a:lnTo>
                    <a:pt x="1413" y="147"/>
                  </a:lnTo>
                  <a:lnTo>
                    <a:pt x="1535" y="269"/>
                  </a:lnTo>
                  <a:lnTo>
                    <a:pt x="1656" y="391"/>
                  </a:lnTo>
                  <a:lnTo>
                    <a:pt x="1729" y="561"/>
                  </a:lnTo>
                  <a:lnTo>
                    <a:pt x="1778" y="732"/>
                  </a:lnTo>
                  <a:lnTo>
                    <a:pt x="1802" y="902"/>
                  </a:lnTo>
                  <a:lnTo>
                    <a:pt x="1778" y="1073"/>
                  </a:lnTo>
                  <a:lnTo>
                    <a:pt x="1729" y="1243"/>
                  </a:lnTo>
                  <a:lnTo>
                    <a:pt x="1656" y="1414"/>
                  </a:lnTo>
                  <a:lnTo>
                    <a:pt x="1535" y="1535"/>
                  </a:lnTo>
                  <a:lnTo>
                    <a:pt x="1413" y="1657"/>
                  </a:lnTo>
                  <a:lnTo>
                    <a:pt x="1242" y="1730"/>
                  </a:lnTo>
                  <a:lnTo>
                    <a:pt x="1072" y="1779"/>
                  </a:lnTo>
                  <a:lnTo>
                    <a:pt x="901" y="1803"/>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2" name="Shape 206">
              <a:extLst>
                <a:ext uri="{FF2B5EF4-FFF2-40B4-BE49-F238E27FC236}">
                  <a16:creationId xmlns:a16="http://schemas.microsoft.com/office/drawing/2014/main" xmlns="" id="{FAC47EEC-E63E-4774-945D-14FEEDAA14DD}"/>
                </a:ext>
              </a:extLst>
            </p:cNvPr>
            <p:cNvSpPr>
              <a:spLocks/>
            </p:cNvSpPr>
            <p:nvPr/>
          </p:nvSpPr>
          <p:spPr bwMode="auto">
            <a:xfrm>
              <a:off x="654800"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3" name="Shape 207">
              <a:extLst>
                <a:ext uri="{FF2B5EF4-FFF2-40B4-BE49-F238E27FC236}">
                  <a16:creationId xmlns:a16="http://schemas.microsoft.com/office/drawing/2014/main" xmlns="" id="{EB978B8D-01F5-4AFE-B0D3-DCE6A8DB8D00}"/>
                </a:ext>
              </a:extLst>
            </p:cNvPr>
            <p:cNvSpPr>
              <a:spLocks/>
            </p:cNvSpPr>
            <p:nvPr/>
          </p:nvSpPr>
          <p:spPr bwMode="auto">
            <a:xfrm>
              <a:off x="7376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4" name="Shape 208">
              <a:extLst>
                <a:ext uri="{FF2B5EF4-FFF2-40B4-BE49-F238E27FC236}">
                  <a16:creationId xmlns:a16="http://schemas.microsoft.com/office/drawing/2014/main" xmlns="" id="{0940CDC4-6F6E-4263-A6A8-E0739FB32E74}"/>
                </a:ext>
              </a:extLst>
            </p:cNvPr>
            <p:cNvSpPr>
              <a:spLocks/>
            </p:cNvSpPr>
            <p:nvPr/>
          </p:nvSpPr>
          <p:spPr bwMode="auto">
            <a:xfrm>
              <a:off x="820400" y="244200"/>
              <a:ext cx="25" cy="51175"/>
            </a:xfrm>
            <a:custGeom>
              <a:avLst/>
              <a:gdLst>
                <a:gd name="T0" fmla="*/ 2147483646 w 1"/>
                <a:gd name="T1" fmla="*/ 2147483646 h 2047"/>
                <a:gd name="T2" fmla="*/ 2147483646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sp>
          <p:nvSpPr>
            <p:cNvPr id="11285" name="Shape 209">
              <a:extLst>
                <a:ext uri="{FF2B5EF4-FFF2-40B4-BE49-F238E27FC236}">
                  <a16:creationId xmlns:a16="http://schemas.microsoft.com/office/drawing/2014/main" xmlns="" id="{ECF8FD1D-D3A0-4896-BC67-4267736996C2}"/>
                </a:ext>
              </a:extLst>
            </p:cNvPr>
            <p:cNvSpPr>
              <a:spLocks/>
            </p:cNvSpPr>
            <p:nvPr/>
          </p:nvSpPr>
          <p:spPr bwMode="auto">
            <a:xfrm>
              <a:off x="903225" y="244200"/>
              <a:ext cx="25" cy="51175"/>
            </a:xfrm>
            <a:custGeom>
              <a:avLst/>
              <a:gdLst>
                <a:gd name="T0" fmla="*/ 0 w 1"/>
                <a:gd name="T1" fmla="*/ 2147483646 h 2047"/>
                <a:gd name="T2" fmla="*/ 0 w 1"/>
                <a:gd name="T3" fmla="*/ 2147483646 h 2047"/>
                <a:gd name="T4" fmla="*/ 0 60000 65536"/>
                <a:gd name="T5" fmla="*/ 0 60000 65536"/>
                <a:gd name="T6" fmla="*/ 0 w 1"/>
                <a:gd name="T7" fmla="*/ 0 h 2047"/>
                <a:gd name="T8" fmla="*/ 1 w 1"/>
                <a:gd name="T9" fmla="*/ 2047 h 2047"/>
              </a:gdLst>
              <a:ahLst/>
              <a:cxnLst>
                <a:cxn ang="T4">
                  <a:pos x="T0" y="T1"/>
                </a:cxn>
                <a:cxn ang="T5">
                  <a:pos x="T2" y="T3"/>
                </a:cxn>
              </a:cxnLst>
              <a:rect l="T6" t="T7" r="T8" b="T9"/>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a:p>
          </p:txBody>
        </p:sp>
      </p:grpSp>
      <p:sp>
        <p:nvSpPr>
          <p:cNvPr id="20" name="Content Placeholder 2"/>
          <p:cNvSpPr txBox="1">
            <a:spLocks/>
          </p:cNvSpPr>
          <p:nvPr/>
        </p:nvSpPr>
        <p:spPr>
          <a:xfrm>
            <a:off x="838200" y="2228045"/>
            <a:ext cx="10515600" cy="3948918"/>
          </a:xfrm>
          <a:prstGeom prst="rect">
            <a:avLst/>
          </a:prstGeom>
        </p:spPr>
        <p:txBody>
          <a:bodyPr vert="horz" lIns="91425" tIns="91425" rIns="91425" bIns="91425" rtlCol="0" anchor="t">
            <a:normAutofit/>
          </a:bodyPr>
          <a:lstStyle>
            <a:lvl1pPr marL="228600" lvl="0"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ct val="100000"/>
              <a:buFont typeface="Arial" panose="020B0604020202020204" pitchFamily="34" charset="0"/>
              <a:buChar char="•"/>
              <a:defRPr sz="2000" kern="1200">
                <a:solidFill>
                  <a:schemeClr val="tx1"/>
                </a:solidFill>
                <a:latin typeface="+mn-lt"/>
                <a:ea typeface="+mn-ea"/>
                <a:cs typeface="+mn-cs"/>
              </a:defRPr>
            </a:lvl9pPr>
          </a:lstStyle>
          <a:p>
            <a:pPr marL="342900" indent="-342900">
              <a:buFont typeface="Wingdings" panose="05000000000000000000" pitchFamily="2" charset="2"/>
              <a:buChar char="§"/>
            </a:pPr>
            <a:r>
              <a:rPr lang="en-GB" sz="2400" dirty="0"/>
              <a:t>We can download from NSE and read from local system </a:t>
            </a:r>
          </a:p>
          <a:p>
            <a:pPr marL="342900" indent="-342900">
              <a:buFont typeface="Wingdings" panose="05000000000000000000" pitchFamily="2" charset="2"/>
              <a:buChar char="§"/>
            </a:pPr>
            <a:r>
              <a:rPr lang="en-GB" sz="2400" dirty="0"/>
              <a:t>Can get data from NSE by </a:t>
            </a:r>
            <a:r>
              <a:rPr lang="en-GB" sz="2400" dirty="0" err="1"/>
              <a:t>nsetools</a:t>
            </a:r>
            <a:r>
              <a:rPr lang="en-GB" sz="2400" dirty="0"/>
              <a:t> library </a:t>
            </a:r>
          </a:p>
          <a:p>
            <a:pPr marL="342900" indent="-342900">
              <a:buFont typeface="Wingdings" panose="05000000000000000000" pitchFamily="2" charset="2"/>
              <a:buChar char="§"/>
            </a:pPr>
            <a:r>
              <a:rPr lang="en-GB" sz="2400" dirty="0"/>
              <a:t>Can be fetched through web services </a:t>
            </a:r>
          </a:p>
          <a:p>
            <a:pPr marL="342900" indent="-342900">
              <a:buFont typeface="Wingdings" panose="05000000000000000000" pitchFamily="2" charset="2"/>
              <a:buChar char="§"/>
            </a:pPr>
            <a:r>
              <a:rPr lang="en-GB" sz="2400" dirty="0"/>
              <a:t>Data vendors can be used to get the data</a:t>
            </a:r>
            <a:endParaRPr lang="en-IN" sz="2400" dirty="0"/>
          </a:p>
        </p:txBody>
      </p:sp>
    </p:spTree>
    <p:extLst>
      <p:ext uri="{BB962C8B-B14F-4D97-AF65-F5344CB8AC3E}">
        <p14:creationId xmlns:p14="http://schemas.microsoft.com/office/powerpoint/2010/main" val="356085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8754</TotalTime>
  <Words>1058</Words>
  <Application>Microsoft Office PowerPoint</Application>
  <PresentationFormat>Widescreen</PresentationFormat>
  <Paragraphs>241</Paragraphs>
  <Slides>32</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Arvo</vt:lpstr>
      <vt:lpstr>Calibri</vt:lpstr>
      <vt:lpstr>Calibri Light</vt:lpstr>
      <vt:lpstr>Roboto Condensed</vt:lpstr>
      <vt:lpstr>Wingdings</vt:lpstr>
      <vt:lpstr>Office Theme</vt:lpstr>
      <vt:lpstr>Intro to Algo Trading System</vt:lpstr>
      <vt:lpstr>Who am I ?</vt:lpstr>
      <vt:lpstr>AGENDA</vt:lpstr>
      <vt:lpstr>1 Introduction</vt:lpstr>
      <vt:lpstr>2 Pros of Algo Trading</vt:lpstr>
      <vt:lpstr>3 Cons of Algo Trading</vt:lpstr>
      <vt:lpstr>4 Tools &amp; Technology Required</vt:lpstr>
      <vt:lpstr>5 Basic Roadmap to Algo Trading</vt:lpstr>
      <vt:lpstr>5.2 Importing Data From Data Sources</vt:lpstr>
      <vt:lpstr>5.2 Importing Data From Data Sources Contd…</vt:lpstr>
      <vt:lpstr>5.3 Pandas | Python Data Analysis Library</vt:lpstr>
      <vt:lpstr>Pandas And the DataFrame</vt:lpstr>
      <vt:lpstr>Importing using Pandas</vt:lpstr>
      <vt:lpstr>Matplotlib</vt:lpstr>
      <vt:lpstr>Matplotlib</vt:lpstr>
      <vt:lpstr>5.4 Technical Analysis in Python</vt:lpstr>
      <vt:lpstr>5.5 TA-Lib Installation and Usage</vt:lpstr>
      <vt:lpstr>TA-Lib Installation and Usage Contd…</vt:lpstr>
      <vt:lpstr>TA-Lib Installation and Usage Contd…</vt:lpstr>
      <vt:lpstr>Technical Analysis in Python</vt:lpstr>
      <vt:lpstr>Volatality Indicators</vt:lpstr>
      <vt:lpstr>Volatality Indicators</vt:lpstr>
      <vt:lpstr>5.6 Building Trading Algorithms with Python</vt:lpstr>
      <vt:lpstr>Design Backtest Optimize Automate Performance</vt:lpstr>
      <vt:lpstr>5.7 Backtesting</vt:lpstr>
      <vt:lpstr>Live Execution</vt:lpstr>
      <vt:lpstr>6 Strategies</vt:lpstr>
      <vt:lpstr>Get Nifty &amp; Banknifty Index Quote</vt:lpstr>
      <vt:lpstr>PowerPoint Presentation</vt:lpstr>
      <vt:lpstr>9 Links to my work</vt:lpstr>
      <vt:lpstr>9 Links to my work contd…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Algo Trading System</dc:title>
  <dc:creator>Alok Kumar</dc:creator>
  <cp:lastModifiedBy>Alok Kumar</cp:lastModifiedBy>
  <cp:revision>85</cp:revision>
  <dcterms:created xsi:type="dcterms:W3CDTF">2020-03-29T14:12:09Z</dcterms:created>
  <dcterms:modified xsi:type="dcterms:W3CDTF">2020-04-12T12:08:36Z</dcterms:modified>
</cp:coreProperties>
</file>