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42FB-E573-4DA8-9A1B-7CFD37491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AB518-6178-431F-9C0C-BEC784C61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1250C-F438-419C-BF54-854BDBDD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8E50-3DC7-4240-B486-94810939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43F3-EA32-4974-B74D-F5B37853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1514-2E60-40AD-8713-089F991E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8B70F-2A60-4FD9-84F6-F139D70A4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D5A70-A7CE-4B75-B7F4-94D5CED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09EC-ADDC-414B-B43C-6E12F7DD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046EC-3207-4122-AD79-006B5078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DDD4F-5643-4828-8F06-930E3315D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548BF-532B-4BC2-A69C-C57E8376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6FB5-DDCC-48AD-B4DC-1CBDDAA9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C510-CF91-48FA-A5AB-3064ACDB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BC3D0-49D9-41C8-8F12-552AA462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63A3-C9B5-41C3-AAC6-D957D19B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0CEF-A33D-479F-8A9A-32A5C334A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714BA-6893-43EE-9FFD-3947D681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3773-1594-427F-8187-6581FAF5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C5F3-E94F-4314-85F6-E9B054AC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00B2-59D6-4A1B-B3E7-04FCC7DC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6D551-1ABC-4B6D-AD89-1C86FAA34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A157-D198-44F4-ADC5-4BE93B1D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5A29-4C67-49E5-A670-C80BDA13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32B8-7BCA-49C8-8112-03DFD0D3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1DF0-0054-43B1-9C37-0D036B77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207F-A9A1-4359-A1ED-648C726CA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B0E9E-DAD0-46CD-9631-5302D95B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1D51-A2D7-49E9-8CE0-9F022E71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583A8-436B-4887-8EF2-DB8C8462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1C18-86F3-4052-8A8F-8BC411FD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FADF-4C6B-4BA9-98DE-1C7AF6C4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D734B-848C-4AFF-AE56-5F670674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8BE71-D205-4CA0-89C9-0A595D551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7B5AB-852C-4F06-9934-963360F44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44D3E-A509-48C2-AD34-0E5882538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4221D-4724-4D0F-B1D6-37AD13E8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D85AC-8E72-4307-887B-307EE60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0519C-B472-44CB-B5B2-6494924B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6799-229D-4A83-8632-53FB4157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25C5A-96A8-4141-9354-C208C872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EF848-7755-4973-B49D-1D27E880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73BF2-0562-4E40-916B-813DFA21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A3CF8-65AD-4DD4-86F9-ACB78528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41ADE-8992-4818-963F-FDE81F0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D0270-D153-46AC-848C-866F8CAD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71DF-AC2F-4225-B024-25FDFA3E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BFF5-00C0-4413-B941-81E48808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AD053-A738-439E-8467-F719E53D3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7738D-E8EC-4731-904F-7BEC38DC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15BB9-6A0A-483D-922D-44391CD9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A17B5-18F3-4B61-B1BC-54E7A16D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7ED1-D95C-4E02-9338-9B9944CC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40924-3EF3-4EEB-BAEA-A7A3CDE60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3D880-6E43-415E-8D6F-B6AEFB65D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5D4CB-9F8C-496A-9273-7B1B14B7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B6C69-CADD-492D-85A2-218667C8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90614-D244-4AE9-ADD2-4FB9B3AC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4D266-942E-4F24-A246-1624B64D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8D477-B985-442F-AF4D-99F770A2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7C14-5157-4CB9-B311-9712962EE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FF23-C4EC-4B26-8912-9DEC1240800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7CBD-6135-4D42-B56F-2D14E1959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BCDD-C730-4B99-839D-9645A49F4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D5E1-9377-4E51-A4B1-ECA5038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4C98-CE8F-4D13-A6FC-71E42FFA7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Pathview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F7CB2-DFFA-4595-836D-003BD4A64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7B57-0DAA-4F33-839C-2EF92671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61354-BB6A-45F7-BFCF-80B93A3343C7}"/>
              </a:ext>
            </a:extLst>
          </p:cNvPr>
          <p:cNvSpPr txBox="1"/>
          <p:nvPr/>
        </p:nvSpPr>
        <p:spPr>
          <a:xfrm>
            <a:off x="1610833" y="1653474"/>
            <a:ext cx="4359350" cy="33239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 flop3(d,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q);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input d,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output q;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wire ff1, ff2;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flop inst_ff1(.d(d), 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.q(ff1));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flop inst_ff2(.d(ff1), 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.q(ff2));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flop inst_ff3(.d(ff2), 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.q(q));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 flop(d,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q);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input d,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always @(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(~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q &lt;= 1'b0;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q &lt;= d;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8528E-7739-4AAB-95A6-43B4456BDEC2}"/>
              </a:ext>
            </a:extLst>
          </p:cNvPr>
          <p:cNvSpPr txBox="1"/>
          <p:nvPr/>
        </p:nvSpPr>
        <p:spPr>
          <a:xfrm>
            <a:off x="6645349" y="1653475"/>
            <a:ext cx="3785190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wire q;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wire ff1, ff2;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flop3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(.d(d), 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.q(q));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1'b0;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forever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#5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~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#12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1'b0;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1'b1;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#100 $finish;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B50CB-F7C4-4695-9AEA-966A093A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58" y="5052459"/>
            <a:ext cx="4057650" cy="13144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4D481F-1D62-4341-8F8D-59533280DA44}"/>
              </a:ext>
            </a:extLst>
          </p:cNvPr>
          <p:cNvCxnSpPr>
            <a:cxnSpLocks/>
          </p:cNvCxnSpPr>
          <p:nvPr/>
        </p:nvCxnSpPr>
        <p:spPr>
          <a:xfrm>
            <a:off x="5939167" y="5493274"/>
            <a:ext cx="0" cy="99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86469A-9E01-47D9-96A9-F88BD38DB002}"/>
              </a:ext>
            </a:extLst>
          </p:cNvPr>
          <p:cNvCxnSpPr>
            <a:cxnSpLocks/>
          </p:cNvCxnSpPr>
          <p:nvPr/>
        </p:nvCxnSpPr>
        <p:spPr>
          <a:xfrm>
            <a:off x="6084479" y="5493274"/>
            <a:ext cx="0" cy="99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4CA6-9F25-42CE-B5CB-471E130D7504}"/>
              </a:ext>
            </a:extLst>
          </p:cNvPr>
          <p:cNvCxnSpPr>
            <a:cxnSpLocks/>
          </p:cNvCxnSpPr>
          <p:nvPr/>
        </p:nvCxnSpPr>
        <p:spPr>
          <a:xfrm>
            <a:off x="6589525" y="5493274"/>
            <a:ext cx="0" cy="99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0201EF-BC8F-4795-B262-7ABA921A8ED1}"/>
              </a:ext>
            </a:extLst>
          </p:cNvPr>
          <p:cNvSpPr txBox="1"/>
          <p:nvPr/>
        </p:nvSpPr>
        <p:spPr>
          <a:xfrm>
            <a:off x="5281721" y="6441906"/>
            <a:ext cx="329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DFC9A9-DE05-4242-840F-BBBC0D1ACE5F}"/>
              </a:ext>
            </a:extLst>
          </p:cNvPr>
          <p:cNvSpPr txBox="1"/>
          <p:nvPr/>
        </p:nvSpPr>
        <p:spPr>
          <a:xfrm>
            <a:off x="5742465" y="6456083"/>
            <a:ext cx="329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21EB5-512C-425A-8920-1887D3B0C2B2}"/>
              </a:ext>
            </a:extLst>
          </p:cNvPr>
          <p:cNvSpPr txBox="1"/>
          <p:nvPr/>
        </p:nvSpPr>
        <p:spPr>
          <a:xfrm>
            <a:off x="5894865" y="6608483"/>
            <a:ext cx="329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03F245-BE4C-425E-B968-5BAF994F6087}"/>
              </a:ext>
            </a:extLst>
          </p:cNvPr>
          <p:cNvSpPr txBox="1"/>
          <p:nvPr/>
        </p:nvSpPr>
        <p:spPr>
          <a:xfrm>
            <a:off x="6424720" y="6456083"/>
            <a:ext cx="329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82EBBD-4ECF-4384-8D3A-FBCA88377BAD}"/>
              </a:ext>
            </a:extLst>
          </p:cNvPr>
          <p:cNvSpPr txBox="1"/>
          <p:nvPr/>
        </p:nvSpPr>
        <p:spPr>
          <a:xfrm>
            <a:off x="6954576" y="6464947"/>
            <a:ext cx="329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5842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F7AB-868E-48E1-8A7C-A547CF50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and Waveform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3DC3E-A122-45D7-BF4D-07AA0F397D56}"/>
              </a:ext>
            </a:extLst>
          </p:cNvPr>
          <p:cNvSpPr txBox="1"/>
          <p:nvPr/>
        </p:nvSpPr>
        <p:spPr>
          <a:xfrm>
            <a:off x="3163185" y="1887279"/>
            <a:ext cx="493350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TEST2: assert iflow (d when (rst occurred) =/=&gt; q);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730DC-64E3-4C8D-A0B6-5EFC3F0E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63" y="2657585"/>
            <a:ext cx="58483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A988-7938-4116-831A-778FC41E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Pathview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E2997-E3A8-4098-822F-7DADE581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456524"/>
            <a:ext cx="7219950" cy="2009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2573AC-3584-4955-A6DE-9C081EE7C6E5}"/>
              </a:ext>
            </a:extLst>
          </p:cNvPr>
          <p:cNvSpPr txBox="1"/>
          <p:nvPr/>
        </p:nvSpPr>
        <p:spPr>
          <a:xfrm>
            <a:off x="2833577" y="1988288"/>
            <a:ext cx="239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be shown as timestamp (ns)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8F27A-E486-43EC-A49F-4E73F31023D1}"/>
              </a:ext>
            </a:extLst>
          </p:cNvPr>
          <p:cNvCxnSpPr>
            <a:stCxn id="4" idx="2"/>
          </p:cNvCxnSpPr>
          <p:nvPr/>
        </p:nvCxnSpPr>
        <p:spPr>
          <a:xfrm flipH="1">
            <a:off x="3110023" y="2265287"/>
            <a:ext cx="919717" cy="2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E9D09A8-EBC5-4D7E-ABE2-AE691372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34" y="4090544"/>
            <a:ext cx="2343150" cy="771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16A427-2A30-46F9-92AB-A94729D19CF0}"/>
              </a:ext>
            </a:extLst>
          </p:cNvPr>
          <p:cNvCxnSpPr/>
          <p:nvPr/>
        </p:nvCxnSpPr>
        <p:spPr>
          <a:xfrm flipV="1">
            <a:off x="3976577" y="3051544"/>
            <a:ext cx="808074" cy="103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E4D853-3A27-41AA-93C0-51530FC57A9A}"/>
              </a:ext>
            </a:extLst>
          </p:cNvPr>
          <p:cNvSpPr txBox="1"/>
          <p:nvPr/>
        </p:nvSpPr>
        <p:spPr>
          <a:xfrm>
            <a:off x="2893607" y="4805916"/>
            <a:ext cx="164117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The simulation event is ‘d -&gt; inst_ff1/q’ happening at 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B52AA-5979-4457-8E0C-A2832BE1C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390" y="1610334"/>
            <a:ext cx="2109898" cy="7559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F826E-8F8F-4286-9888-813512DA2943}"/>
              </a:ext>
            </a:extLst>
          </p:cNvPr>
          <p:cNvCxnSpPr/>
          <p:nvPr/>
        </p:nvCxnSpPr>
        <p:spPr>
          <a:xfrm flipH="1">
            <a:off x="5539784" y="2349795"/>
            <a:ext cx="310117" cy="61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6FD142-DDEE-40D1-B87C-E6D8E18E4B4F}"/>
              </a:ext>
            </a:extLst>
          </p:cNvPr>
          <p:cNvSpPr txBox="1"/>
          <p:nvPr/>
        </p:nvSpPr>
        <p:spPr>
          <a:xfrm>
            <a:off x="5827749" y="964003"/>
            <a:ext cx="164117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The simulation event is ‘ff1 -&gt; inst_ff2/q’ happening at 35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060D9-737C-4CD1-B4DD-7B322E885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206" y="5247666"/>
            <a:ext cx="2109898" cy="75590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FBC982-6F77-45C2-BF79-C0DE4210F83B}"/>
              </a:ext>
            </a:extLst>
          </p:cNvPr>
          <p:cNvCxnSpPr>
            <a:cxnSpLocks/>
          </p:cNvCxnSpPr>
          <p:nvPr/>
        </p:nvCxnSpPr>
        <p:spPr>
          <a:xfrm flipH="1" flipV="1">
            <a:off x="5593391" y="3838354"/>
            <a:ext cx="114965" cy="140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D57BE1-2F72-4085-A9A3-4798B62F2E6E}"/>
              </a:ext>
            </a:extLst>
          </p:cNvPr>
          <p:cNvGrpSpPr/>
          <p:nvPr/>
        </p:nvGrpSpPr>
        <p:grpSpPr>
          <a:xfrm>
            <a:off x="4558709" y="3109913"/>
            <a:ext cx="451884" cy="494414"/>
            <a:chOff x="8941981" y="5791802"/>
            <a:chExt cx="451884" cy="4944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DC45F4-79E6-46E4-ADDA-DDE0A65DF2E6}"/>
                </a:ext>
              </a:extLst>
            </p:cNvPr>
            <p:cNvSpPr txBox="1"/>
            <p:nvPr/>
          </p:nvSpPr>
          <p:spPr>
            <a:xfrm>
              <a:off x="9074888" y="5885121"/>
              <a:ext cx="318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E10E17-4E20-4C84-87C9-12ABFC759086}"/>
                </a:ext>
              </a:extLst>
            </p:cNvPr>
            <p:cNvSpPr/>
            <p:nvPr/>
          </p:nvSpPr>
          <p:spPr>
            <a:xfrm>
              <a:off x="8941981" y="5791802"/>
              <a:ext cx="451884" cy="4944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A98F14-6B62-40B5-B02B-6EB0B8B304C5}"/>
              </a:ext>
            </a:extLst>
          </p:cNvPr>
          <p:cNvGrpSpPr/>
          <p:nvPr/>
        </p:nvGrpSpPr>
        <p:grpSpPr>
          <a:xfrm>
            <a:off x="5564594" y="2855543"/>
            <a:ext cx="451884" cy="494414"/>
            <a:chOff x="8941981" y="5791802"/>
            <a:chExt cx="451884" cy="4944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93FDAD-5269-47ED-931C-19D594FD3F62}"/>
                </a:ext>
              </a:extLst>
            </p:cNvPr>
            <p:cNvSpPr txBox="1"/>
            <p:nvPr/>
          </p:nvSpPr>
          <p:spPr>
            <a:xfrm>
              <a:off x="9074888" y="5885121"/>
              <a:ext cx="318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E965A53-A32C-44DF-BF4C-83A53EE82CC6}"/>
                </a:ext>
              </a:extLst>
            </p:cNvPr>
            <p:cNvSpPr/>
            <p:nvPr/>
          </p:nvSpPr>
          <p:spPr>
            <a:xfrm>
              <a:off x="8941981" y="5791802"/>
              <a:ext cx="451884" cy="4944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113B16-5BA7-4E07-9859-6320CB2384E8}"/>
              </a:ext>
            </a:extLst>
          </p:cNvPr>
          <p:cNvGrpSpPr/>
          <p:nvPr/>
        </p:nvGrpSpPr>
        <p:grpSpPr>
          <a:xfrm>
            <a:off x="5126888" y="3635264"/>
            <a:ext cx="451884" cy="494414"/>
            <a:chOff x="8941981" y="5791802"/>
            <a:chExt cx="451884" cy="4944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FDA7E-6D28-46E1-B811-3538EAA0F422}"/>
                </a:ext>
              </a:extLst>
            </p:cNvPr>
            <p:cNvSpPr txBox="1"/>
            <p:nvPr/>
          </p:nvSpPr>
          <p:spPr>
            <a:xfrm>
              <a:off x="9074888" y="5885121"/>
              <a:ext cx="318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0BD1FF3-4203-4B60-8CE1-777DD1986E3A}"/>
                </a:ext>
              </a:extLst>
            </p:cNvPr>
            <p:cNvSpPr/>
            <p:nvPr/>
          </p:nvSpPr>
          <p:spPr>
            <a:xfrm>
              <a:off x="8941981" y="5791802"/>
              <a:ext cx="451884" cy="4944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AC4D063-23FE-4A4B-83FE-1F0810B3BEDA}"/>
              </a:ext>
            </a:extLst>
          </p:cNvPr>
          <p:cNvSpPr txBox="1"/>
          <p:nvPr/>
        </p:nvSpPr>
        <p:spPr>
          <a:xfrm>
            <a:off x="5352830" y="6018659"/>
            <a:ext cx="164117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Same information as in ‘2’. Not clear why the downward arrow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99FD8C3-A8BA-493B-BCBF-0A7116F72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690" y="3793975"/>
            <a:ext cx="2076672" cy="67140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DBFAE1-83F6-42F4-8F33-51B82A356C2D}"/>
              </a:ext>
            </a:extLst>
          </p:cNvPr>
          <p:cNvCxnSpPr/>
          <p:nvPr/>
        </p:nvCxnSpPr>
        <p:spPr>
          <a:xfrm flipH="1" flipV="1">
            <a:off x="6319727" y="3882471"/>
            <a:ext cx="153285" cy="247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7E7923-D394-4480-AEDF-6B4308325F34}"/>
              </a:ext>
            </a:extLst>
          </p:cNvPr>
          <p:cNvGrpSpPr/>
          <p:nvPr/>
        </p:nvGrpSpPr>
        <p:grpSpPr>
          <a:xfrm>
            <a:off x="6018248" y="3814244"/>
            <a:ext cx="451884" cy="494414"/>
            <a:chOff x="8941981" y="5791802"/>
            <a:chExt cx="451884" cy="4944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C37492-ABB8-4B52-B061-87A5EC12EFF0}"/>
                </a:ext>
              </a:extLst>
            </p:cNvPr>
            <p:cNvSpPr txBox="1"/>
            <p:nvPr/>
          </p:nvSpPr>
          <p:spPr>
            <a:xfrm>
              <a:off x="9074888" y="5885121"/>
              <a:ext cx="318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185014-A21D-4240-B296-8BD104EBC86D}"/>
                </a:ext>
              </a:extLst>
            </p:cNvPr>
            <p:cNvSpPr/>
            <p:nvPr/>
          </p:nvSpPr>
          <p:spPr>
            <a:xfrm>
              <a:off x="8941981" y="5791802"/>
              <a:ext cx="451884" cy="4944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4215DEA-0712-4E5F-B2D9-23914BF46C6E}"/>
              </a:ext>
            </a:extLst>
          </p:cNvPr>
          <p:cNvSpPr txBox="1"/>
          <p:nvPr/>
        </p:nvSpPr>
        <p:spPr>
          <a:xfrm>
            <a:off x="6470132" y="4476306"/>
            <a:ext cx="1641179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The simulation event is ‘ff2 -&gt; q’ happening at 45. At this point the assertion is violated.</a:t>
            </a:r>
          </a:p>
        </p:txBody>
      </p:sp>
    </p:spTree>
    <p:extLst>
      <p:ext uri="{BB962C8B-B14F-4D97-AF65-F5344CB8AC3E}">
        <p14:creationId xmlns:p14="http://schemas.microsoft.com/office/powerpoint/2010/main" val="405862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166-D06A-4E47-8075-A00E7DED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Pathview</a:t>
            </a:r>
            <a:r>
              <a:rPr lang="en-US" dirty="0"/>
              <a:t> (collapsed 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B42B0-A1CB-4E06-8070-2AF11E18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40" y="1690688"/>
            <a:ext cx="7548400" cy="2531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D916C-5D66-4931-9AA4-57D1DF5228EE}"/>
              </a:ext>
            </a:extLst>
          </p:cNvPr>
          <p:cNvSpPr txBox="1"/>
          <p:nvPr/>
        </p:nvSpPr>
        <p:spPr>
          <a:xfrm>
            <a:off x="6804837" y="3822404"/>
            <a:ext cx="183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inst_ff3/d -&gt; inst_ff3/q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03EE6-1D8B-4650-938A-715CF5258426}"/>
              </a:ext>
            </a:extLst>
          </p:cNvPr>
          <p:cNvSpPr txBox="1"/>
          <p:nvPr/>
        </p:nvSpPr>
        <p:spPr>
          <a:xfrm>
            <a:off x="6861544" y="3275111"/>
            <a:ext cx="132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inst_ff1/q -&gt; ff1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9B7B2-2644-44BB-B732-3B4912DACBFC}"/>
              </a:ext>
            </a:extLst>
          </p:cNvPr>
          <p:cNvSpPr txBox="1"/>
          <p:nvPr/>
        </p:nvSpPr>
        <p:spPr>
          <a:xfrm>
            <a:off x="6870412" y="2917151"/>
            <a:ext cx="132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inst_ff2/q -&gt; ff2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F5F7C-DB3F-40E1-83EF-5C21FC4ED655}"/>
              </a:ext>
            </a:extLst>
          </p:cNvPr>
          <p:cNvSpPr txBox="1"/>
          <p:nvPr/>
        </p:nvSpPr>
        <p:spPr>
          <a:xfrm>
            <a:off x="6886360" y="2555642"/>
            <a:ext cx="1399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ff2 -&gt; inst_ff3/d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DB27D2-6507-4201-8DD0-127EBECE2F53}"/>
              </a:ext>
            </a:extLst>
          </p:cNvPr>
          <p:cNvGrpSpPr/>
          <p:nvPr/>
        </p:nvGrpSpPr>
        <p:grpSpPr>
          <a:xfrm>
            <a:off x="6770284" y="2504547"/>
            <a:ext cx="284421" cy="319087"/>
            <a:chOff x="4726171" y="4949351"/>
            <a:chExt cx="284421" cy="3190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B5158E-C8CA-4FC2-AD08-4F4D89D0C808}"/>
                </a:ext>
              </a:extLst>
            </p:cNvPr>
            <p:cNvSpPr txBox="1"/>
            <p:nvPr/>
          </p:nvSpPr>
          <p:spPr>
            <a:xfrm>
              <a:off x="4730084" y="4961728"/>
              <a:ext cx="200768" cy="19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E20759-78FC-406B-ACC4-F03B9CE0BCC5}"/>
                </a:ext>
              </a:extLst>
            </p:cNvPr>
            <p:cNvSpPr/>
            <p:nvPr/>
          </p:nvSpPr>
          <p:spPr>
            <a:xfrm>
              <a:off x="4726171" y="4949351"/>
              <a:ext cx="284421" cy="3190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4A0302-D0E2-4578-937F-8096DE1F7170}"/>
              </a:ext>
            </a:extLst>
          </p:cNvPr>
          <p:cNvGrpSpPr/>
          <p:nvPr/>
        </p:nvGrpSpPr>
        <p:grpSpPr>
          <a:xfrm>
            <a:off x="6744149" y="2910958"/>
            <a:ext cx="284421" cy="320154"/>
            <a:chOff x="4726171" y="4949351"/>
            <a:chExt cx="284421" cy="3201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CCAD88-EEF7-4E67-AA09-A072A23A7076}"/>
                </a:ext>
              </a:extLst>
            </p:cNvPr>
            <p:cNvSpPr txBox="1"/>
            <p:nvPr/>
          </p:nvSpPr>
          <p:spPr>
            <a:xfrm>
              <a:off x="4730084" y="4961728"/>
              <a:ext cx="20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E20EB-A163-4C4F-9B72-E3277A403858}"/>
                </a:ext>
              </a:extLst>
            </p:cNvPr>
            <p:cNvSpPr/>
            <p:nvPr/>
          </p:nvSpPr>
          <p:spPr>
            <a:xfrm>
              <a:off x="4726171" y="4949351"/>
              <a:ext cx="284421" cy="3190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C8324-2AA4-4B6E-9290-15E9769EC402}"/>
              </a:ext>
            </a:extLst>
          </p:cNvPr>
          <p:cNvGrpSpPr/>
          <p:nvPr/>
        </p:nvGrpSpPr>
        <p:grpSpPr>
          <a:xfrm>
            <a:off x="6728201" y="3298720"/>
            <a:ext cx="284421" cy="320154"/>
            <a:chOff x="4726171" y="4949351"/>
            <a:chExt cx="284421" cy="3201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AD5B58-3D30-4485-A91C-5E72EF99C127}"/>
                </a:ext>
              </a:extLst>
            </p:cNvPr>
            <p:cNvSpPr txBox="1"/>
            <p:nvPr/>
          </p:nvSpPr>
          <p:spPr>
            <a:xfrm>
              <a:off x="4730084" y="4961728"/>
              <a:ext cx="20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6B5AC5-683D-48D8-A718-BA989C3A5E12}"/>
                </a:ext>
              </a:extLst>
            </p:cNvPr>
            <p:cNvSpPr/>
            <p:nvPr/>
          </p:nvSpPr>
          <p:spPr>
            <a:xfrm>
              <a:off x="4726171" y="4949351"/>
              <a:ext cx="284421" cy="3190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66A3B9-59E3-46B5-B706-99CCD715504E}"/>
              </a:ext>
            </a:extLst>
          </p:cNvPr>
          <p:cNvGrpSpPr/>
          <p:nvPr/>
        </p:nvGrpSpPr>
        <p:grpSpPr>
          <a:xfrm>
            <a:off x="6601939" y="3767095"/>
            <a:ext cx="284421" cy="320154"/>
            <a:chOff x="4726171" y="4949351"/>
            <a:chExt cx="284421" cy="3201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C60512-1700-472F-BA36-73590E9A8667}"/>
                </a:ext>
              </a:extLst>
            </p:cNvPr>
            <p:cNvSpPr txBox="1"/>
            <p:nvPr/>
          </p:nvSpPr>
          <p:spPr>
            <a:xfrm>
              <a:off x="4730084" y="4961728"/>
              <a:ext cx="20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CC1474-3A10-4E03-AE76-126A581BB0C7}"/>
                </a:ext>
              </a:extLst>
            </p:cNvPr>
            <p:cNvSpPr/>
            <p:nvPr/>
          </p:nvSpPr>
          <p:spPr>
            <a:xfrm>
              <a:off x="4726171" y="4949351"/>
              <a:ext cx="284421" cy="3190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4938B6-0EEB-4BD1-98DF-510DEBC154CF}"/>
              </a:ext>
            </a:extLst>
          </p:cNvPr>
          <p:cNvSpPr txBox="1"/>
          <p:nvPr/>
        </p:nvSpPr>
        <p:spPr>
          <a:xfrm>
            <a:off x="9962707" y="2709530"/>
            <a:ext cx="1993605" cy="203132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There should not be any simulation event at 43/44</a:t>
            </a:r>
          </a:p>
          <a:p>
            <a:r>
              <a:rPr lang="en-US" sz="1400" dirty="0"/>
              <a:t>(1), (2) and (3) are unnecessary information to the user.</a:t>
            </a:r>
          </a:p>
          <a:p>
            <a:r>
              <a:rPr lang="en-US" sz="1400" dirty="0"/>
              <a:t>Showing two (2) time blocks (44 and 45) may not be necessary</a:t>
            </a:r>
          </a:p>
        </p:txBody>
      </p:sp>
    </p:spTree>
    <p:extLst>
      <p:ext uri="{BB962C8B-B14F-4D97-AF65-F5344CB8AC3E}">
        <p14:creationId xmlns:p14="http://schemas.microsoft.com/office/powerpoint/2010/main" val="426836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85F48F-78C5-4EE7-8DDB-12F9FB3F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F02E0-3927-4C34-A548-37810A9D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Pathview</a:t>
            </a:r>
            <a:r>
              <a:rPr lang="en-US" sz="2400" dirty="0"/>
              <a:t> needs to be conveying ‘crisp’ (only necessary) information about why the path is established (described in time </a:t>
            </a:r>
            <a:r>
              <a:rPr lang="en-US" sz="2400" dirty="0" err="1"/>
              <a:t>progession</a:t>
            </a:r>
            <a:r>
              <a:rPr lang="en-US" sz="2400" dirty="0"/>
              <a:t>)</a:t>
            </a:r>
          </a:p>
          <a:p>
            <a:endParaRPr lang="en-US" sz="800" dirty="0"/>
          </a:p>
          <a:p>
            <a:r>
              <a:rPr lang="en-US" sz="2400" dirty="0"/>
              <a:t>Better to report the events on the sequential devices as aligned with clock edges (desirable to show the clock edges, even if there are multiple clocks in the design)</a:t>
            </a:r>
          </a:p>
          <a:p>
            <a:endParaRPr lang="en-US" sz="800" dirty="0"/>
          </a:p>
          <a:p>
            <a:r>
              <a:rPr lang="en-US" sz="2400" dirty="0"/>
              <a:t>Eliminate the instances in the display (e.g. ‘inst_ff1’, ‘inst_ff2’, etc.). Instead click on a node and see the transition in terms of the full hierarchical nodes (e.g. ‘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top.A.B.C.sig1 -&gt; top.B.sig2</a:t>
            </a:r>
            <a:r>
              <a:rPr lang="en-US" sz="2400" dirty="0"/>
              <a:t>’)</a:t>
            </a:r>
          </a:p>
          <a:p>
            <a:r>
              <a:rPr lang="en-US" sz="2400" dirty="0"/>
              <a:t>Show ‘context-sensitive’ waveform localized to the dot in the display</a:t>
            </a:r>
          </a:p>
        </p:txBody>
      </p:sp>
    </p:spTree>
    <p:extLst>
      <p:ext uri="{BB962C8B-B14F-4D97-AF65-F5344CB8AC3E}">
        <p14:creationId xmlns:p14="http://schemas.microsoft.com/office/powerpoint/2010/main" val="385645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4273-B6CE-4EC5-8DF7-2FBE4238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A758-9E43-47C1-B02F-9ADF7925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0752"/>
          </a:xfrm>
        </p:spPr>
        <p:txBody>
          <a:bodyPr/>
          <a:lstStyle/>
          <a:p>
            <a:r>
              <a:rPr lang="en-US" dirty="0"/>
              <a:t>My idea of the </a:t>
            </a:r>
            <a:r>
              <a:rPr lang="en-US" dirty="0" err="1"/>
              <a:t>pathview</a:t>
            </a:r>
            <a:r>
              <a:rPr lang="en-US" dirty="0"/>
              <a:t> for this 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744D73-5AE4-4F59-B4D1-0B2B3512AD2B}"/>
              </a:ext>
            </a:extLst>
          </p:cNvPr>
          <p:cNvCxnSpPr/>
          <p:nvPr/>
        </p:nvCxnSpPr>
        <p:spPr>
          <a:xfrm flipV="1">
            <a:off x="3466215" y="3035596"/>
            <a:ext cx="0" cy="46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CD3C6E-53E2-4191-BB16-2A6799002588}"/>
              </a:ext>
            </a:extLst>
          </p:cNvPr>
          <p:cNvSpPr txBox="1"/>
          <p:nvPr/>
        </p:nvSpPr>
        <p:spPr>
          <a:xfrm>
            <a:off x="3290779" y="3503429"/>
            <a:ext cx="43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49796-B509-49AE-A900-61B4E67B87B0}"/>
              </a:ext>
            </a:extLst>
          </p:cNvPr>
          <p:cNvGrpSpPr/>
          <p:nvPr/>
        </p:nvGrpSpPr>
        <p:grpSpPr>
          <a:xfrm>
            <a:off x="4798830" y="2981544"/>
            <a:ext cx="435934" cy="746054"/>
            <a:chOff x="2626242" y="3225208"/>
            <a:chExt cx="435934" cy="7460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50EAC4F-7346-4100-84BD-8844B5F4C8FF}"/>
                </a:ext>
              </a:extLst>
            </p:cNvPr>
            <p:cNvCxnSpPr/>
            <p:nvPr/>
          </p:nvCxnSpPr>
          <p:spPr>
            <a:xfrm flipV="1">
              <a:off x="2794587" y="3225208"/>
              <a:ext cx="0" cy="467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AA173C-D029-4878-B303-B2A2B38B8398}"/>
                </a:ext>
              </a:extLst>
            </p:cNvPr>
            <p:cNvSpPr txBox="1"/>
            <p:nvPr/>
          </p:nvSpPr>
          <p:spPr>
            <a:xfrm>
              <a:off x="2626242" y="3663485"/>
              <a:ext cx="435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35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CF1F9A-7126-4006-9D40-723789BDEC31}"/>
              </a:ext>
            </a:extLst>
          </p:cNvPr>
          <p:cNvCxnSpPr/>
          <p:nvPr/>
        </p:nvCxnSpPr>
        <p:spPr>
          <a:xfrm flipV="1">
            <a:off x="6482318" y="3034107"/>
            <a:ext cx="0" cy="46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E8F702-05C2-426D-9854-E02F8D8A8ACF}"/>
              </a:ext>
            </a:extLst>
          </p:cNvPr>
          <p:cNvSpPr txBox="1"/>
          <p:nvPr/>
        </p:nvSpPr>
        <p:spPr>
          <a:xfrm>
            <a:off x="6306882" y="3501940"/>
            <a:ext cx="43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5A6761-B443-43DC-84DA-0247B8CFFE1B}"/>
              </a:ext>
            </a:extLst>
          </p:cNvPr>
          <p:cNvCxnSpPr>
            <a:cxnSpLocks/>
            <a:stCxn id="21" idx="2"/>
            <a:endCxn id="10" idx="2"/>
          </p:cNvCxnSpPr>
          <p:nvPr/>
        </p:nvCxnSpPr>
        <p:spPr>
          <a:xfrm flipV="1">
            <a:off x="1343245" y="3809717"/>
            <a:ext cx="5181604" cy="1060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8805C81-A552-44EB-AD98-6B1C34961BB5}"/>
              </a:ext>
            </a:extLst>
          </p:cNvPr>
          <p:cNvSpPr/>
          <p:nvPr/>
        </p:nvSpPr>
        <p:spPr>
          <a:xfrm>
            <a:off x="1270591" y="3865821"/>
            <a:ext cx="101009" cy="1078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5345FE-3379-4136-B593-00E8A049787A}"/>
              </a:ext>
            </a:extLst>
          </p:cNvPr>
          <p:cNvSpPr/>
          <p:nvPr/>
        </p:nvSpPr>
        <p:spPr>
          <a:xfrm>
            <a:off x="3414828" y="3840005"/>
            <a:ext cx="101009" cy="1078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3ACD15-3118-4CBD-A775-25C1ADCD36AD}"/>
              </a:ext>
            </a:extLst>
          </p:cNvPr>
          <p:cNvSpPr/>
          <p:nvPr/>
        </p:nvSpPr>
        <p:spPr>
          <a:xfrm>
            <a:off x="4914010" y="3802755"/>
            <a:ext cx="101009" cy="1078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664A0C-E10A-40D4-9A85-6120A4B34915}"/>
              </a:ext>
            </a:extLst>
          </p:cNvPr>
          <p:cNvSpPr/>
          <p:nvPr/>
        </p:nvSpPr>
        <p:spPr>
          <a:xfrm>
            <a:off x="6496485" y="3773078"/>
            <a:ext cx="101009" cy="1078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072957-8FAB-47CA-9B0F-E6A63BE2A951}"/>
              </a:ext>
            </a:extLst>
          </p:cNvPr>
          <p:cNvSpPr txBox="1"/>
          <p:nvPr/>
        </p:nvSpPr>
        <p:spPr>
          <a:xfrm>
            <a:off x="351761" y="3535173"/>
            <a:ext cx="71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8F3E23-A5F9-4830-A439-FD9E360B5874}"/>
              </a:ext>
            </a:extLst>
          </p:cNvPr>
          <p:cNvSpPr txBox="1"/>
          <p:nvPr/>
        </p:nvSpPr>
        <p:spPr>
          <a:xfrm>
            <a:off x="1125278" y="3607985"/>
            <a:ext cx="43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C7D95-D29D-4907-B143-AD3370F8C0F6}"/>
              </a:ext>
            </a:extLst>
          </p:cNvPr>
          <p:cNvSpPr txBox="1"/>
          <p:nvPr/>
        </p:nvSpPr>
        <p:spPr>
          <a:xfrm>
            <a:off x="914400" y="4316824"/>
            <a:ext cx="107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-&gt; 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C6CD7E-8B94-47C6-BA8C-9E6AD2515725}"/>
              </a:ext>
            </a:extLst>
          </p:cNvPr>
          <p:cNvSpPr txBox="1"/>
          <p:nvPr/>
        </p:nvSpPr>
        <p:spPr>
          <a:xfrm>
            <a:off x="3052435" y="4316824"/>
            <a:ext cx="72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 -&gt; ff1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3D478-AB3F-47FA-8059-8D8A5C69CFB5}"/>
              </a:ext>
            </a:extLst>
          </p:cNvPr>
          <p:cNvSpPr txBox="1"/>
          <p:nvPr/>
        </p:nvSpPr>
        <p:spPr>
          <a:xfrm>
            <a:off x="4616302" y="4258623"/>
            <a:ext cx="107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ff1 -&gt; ff2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98DF5E-8436-4F1B-AB36-8D1175D31DC0}"/>
              </a:ext>
            </a:extLst>
          </p:cNvPr>
          <p:cNvSpPr txBox="1"/>
          <p:nvPr/>
        </p:nvSpPr>
        <p:spPr>
          <a:xfrm>
            <a:off x="6060550" y="4258622"/>
            <a:ext cx="107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ff2 -&gt; 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C231B-AA37-4455-894C-C671F1A838C4}"/>
              </a:ext>
            </a:extLst>
          </p:cNvPr>
          <p:cNvSpPr txBox="1"/>
          <p:nvPr/>
        </p:nvSpPr>
        <p:spPr>
          <a:xfrm>
            <a:off x="2860159" y="4624601"/>
            <a:ext cx="1073888" cy="95410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 option to show localized waveform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12746E-6DAF-448B-99E1-89B57906DF34}"/>
              </a:ext>
            </a:extLst>
          </p:cNvPr>
          <p:cNvSpPr txBox="1"/>
          <p:nvPr/>
        </p:nvSpPr>
        <p:spPr>
          <a:xfrm>
            <a:off x="6010045" y="4673411"/>
            <a:ext cx="1073888" cy="95410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 option to show localized waveform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54236-F775-4009-9E97-3FC8475E550A}"/>
              </a:ext>
            </a:extLst>
          </p:cNvPr>
          <p:cNvSpPr txBox="1"/>
          <p:nvPr/>
        </p:nvSpPr>
        <p:spPr>
          <a:xfrm>
            <a:off x="4478075" y="4683884"/>
            <a:ext cx="1073888" cy="95410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 option to show localized waveform</a:t>
            </a:r>
          </a:p>
        </p:txBody>
      </p:sp>
    </p:spTree>
    <p:extLst>
      <p:ext uri="{BB962C8B-B14F-4D97-AF65-F5344CB8AC3E}">
        <p14:creationId xmlns:p14="http://schemas.microsoft.com/office/powerpoint/2010/main" val="4157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601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Pathview </vt:lpstr>
      <vt:lpstr>Testcase</vt:lpstr>
      <vt:lpstr>Assertion and Waveform</vt:lpstr>
      <vt:lpstr>Pathview</vt:lpstr>
      <vt:lpstr>Pathview (collapsed view)</vt:lpstr>
      <vt:lpstr>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Pathview</dc:title>
  <dc:creator>Aloke Das</dc:creator>
  <cp:lastModifiedBy>Aloke Das</cp:lastModifiedBy>
  <cp:revision>17</cp:revision>
  <dcterms:created xsi:type="dcterms:W3CDTF">2018-02-20T22:29:54Z</dcterms:created>
  <dcterms:modified xsi:type="dcterms:W3CDTF">2018-02-21T22:35:42Z</dcterms:modified>
</cp:coreProperties>
</file>