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376D2-17AC-45E9-BC85-A0B5F8FDF61F}" v="10" dt="2021-09-24T10:31:53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28d9ea28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28d9ea28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28d9ea28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28d9ea28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8d9ea28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8d9ea28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8d9ea28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8d9ea28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28d9ea28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28d9ea28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okendum@iisc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effectLst/>
                <a:latin typeface="Arial" panose="020B0604020202020204" pitchFamily="34" charset="0"/>
              </a:rPr>
              <a:t>Optimal Transport GAN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Alokendu Mazumder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PhD (1</a:t>
            </a:r>
            <a:r>
              <a:rPr lang="en-GB" sz="1400" baseline="30000" dirty="0"/>
              <a:t>st</a:t>
            </a:r>
            <a:r>
              <a:rPr lang="en-GB" sz="1400" dirty="0"/>
              <a:t> Year), SPECTRUM Lab, Dept. of EE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IISc Bangalore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71792-05EB-4592-ACB5-E26FBA0F7282}"/>
              </a:ext>
            </a:extLst>
          </p:cNvPr>
          <p:cNvSpPr txBox="1"/>
          <p:nvPr/>
        </p:nvSpPr>
        <p:spPr>
          <a:xfrm>
            <a:off x="388132" y="4795283"/>
            <a:ext cx="8367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roxima Nova" panose="020B0604020202020204" charset="0"/>
              </a:rPr>
              <a:t>Email: </a:t>
            </a:r>
            <a:r>
              <a:rPr lang="en-IN" sz="1200" dirty="0">
                <a:solidFill>
                  <a:schemeClr val="bg1"/>
                </a:solidFill>
                <a:latin typeface="Proxima Nova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alokendum@iisc.ac.in</a:t>
            </a:r>
            <a:r>
              <a:rPr lang="en-IN" sz="1200" dirty="0">
                <a:solidFill>
                  <a:schemeClr val="bg1"/>
                </a:solidFill>
                <a:latin typeface="Proxima Nova" panose="020B0604020202020204" charset="0"/>
              </a:rPr>
              <a:t>				          SR No: 0</a:t>
            </a:r>
            <a:r>
              <a:rPr lang="en-IN" sz="1200" b="0" i="0" u="none" strike="noStrike" baseline="0" dirty="0">
                <a:solidFill>
                  <a:schemeClr val="bg1"/>
                </a:solidFill>
                <a:latin typeface="Proxima Nova" panose="020B0604020202020204" charset="0"/>
              </a:rPr>
              <a:t>4-03-00-10-12-21-1-20134</a:t>
            </a:r>
            <a:endParaRPr lang="en-IN" sz="1200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7"/>
    </mc:Choice>
    <mc:Fallback xmlns="">
      <p:transition spd="slow" advTm="75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Background</a:t>
            </a:r>
            <a:endParaRPr b="1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40585"/>
            <a:ext cx="8520600" cy="381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Proxima Nova" panose="020B0604020202020204" charset="0"/>
              </a:rPr>
              <a:t>The vanilla GAN architecture has issues of stability, mode collapse, intractability of loss function. And many more.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Proxima Nova" panose="020B0604020202020204" charset="0"/>
              </a:rPr>
              <a:t>To tackle problems regarding </a:t>
            </a:r>
            <a:r>
              <a:rPr lang="en-US" sz="1400" b="1" dirty="0">
                <a:solidFill>
                  <a:schemeClr val="tx1"/>
                </a:solidFill>
                <a:latin typeface="Proxima Nova" panose="020B0604020202020204" charset="0"/>
              </a:rPr>
              <a:t>stability and mode collapse</a:t>
            </a:r>
            <a:r>
              <a:rPr lang="en-US" sz="1400" dirty="0">
                <a:solidFill>
                  <a:schemeClr val="tx1"/>
                </a:solidFill>
                <a:latin typeface="Proxima Nova" panose="020B0604020202020204" charset="0"/>
              </a:rPr>
              <a:t>, WGAN (Wasserstein’s GAN) was introduced, which minimizes Wasserstein distance between real data distribution and generated one. It worked well because the metric in it’s mini-batch version was tractable one.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Proxima Nova" panose="020B0604020202020204" charset="0"/>
              </a:rPr>
              <a:t>But the gradients of the mini-batch version of</a:t>
            </a:r>
            <a:r>
              <a:rPr lang="en-US" sz="14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roxima Nova" panose="020B0604020202020204" charset="0"/>
              </a:rPr>
              <a:t>sinkhorn</a:t>
            </a:r>
            <a:r>
              <a:rPr lang="en-US" sz="1400" dirty="0">
                <a:solidFill>
                  <a:schemeClr val="tx1"/>
                </a:solidFill>
                <a:latin typeface="Proxima Nova" panose="020B0604020202020204" charset="0"/>
              </a:rPr>
              <a:t> distance were not unbiased estimators of real </a:t>
            </a:r>
            <a:r>
              <a:rPr lang="en-US" sz="1400" dirty="0" err="1">
                <a:solidFill>
                  <a:schemeClr val="tx1"/>
                </a:solidFill>
                <a:latin typeface="Proxima Nova" panose="020B0604020202020204" charset="0"/>
              </a:rPr>
              <a:t>sinkhorn</a:t>
            </a:r>
            <a:r>
              <a:rPr lang="en-US" sz="1400" dirty="0">
                <a:solidFill>
                  <a:schemeClr val="tx1"/>
                </a:solidFill>
                <a:latin typeface="Proxima Nova" panose="020B0604020202020204" charset="0"/>
              </a:rPr>
              <a:t> distance. Hence, Cramer’s GAN was introduced which used an energy function to compute distance between real and generated distribution.</a:t>
            </a:r>
            <a:endParaRPr lang="en-US" sz="1400" b="0" i="0" dirty="0">
              <a:solidFill>
                <a:schemeClr val="tx1"/>
              </a:solidFill>
              <a:effectLst/>
              <a:latin typeface="Proxima Nova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Proxima Nova" panose="020B0604020202020204" charset="0"/>
              </a:rPr>
              <a:t>OTGAN was proposed as the energy distance was not a valid metric over probability distribution. It used a metric called mini-batch energy distance, which is a hybrid of losses of WGAN and Cramer’s GAN. (</a:t>
            </a:r>
            <a:r>
              <a:rPr lang="en-US" sz="1400" b="1" dirty="0">
                <a:solidFill>
                  <a:schemeClr val="tx1"/>
                </a:solidFill>
                <a:latin typeface="Proxima Nova" panose="020B0604020202020204" charset="0"/>
              </a:rPr>
              <a:t>More details are elaborated into the report</a:t>
            </a:r>
            <a:r>
              <a:rPr lang="en-US" sz="1400" dirty="0">
                <a:solidFill>
                  <a:schemeClr val="tx1"/>
                </a:solidFill>
                <a:latin typeface="Proxima Nova" panose="020B060402020202020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45"/>
    </mc:Choice>
    <mc:Fallback xmlns="">
      <p:transition spd="slow" advTm="353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Proposed Approach</a:t>
            </a:r>
            <a:endParaRPr b="1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781703"/>
            <a:ext cx="8520600" cy="2324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Proxima Nova" panose="020B0604020202020204" charset="0"/>
              </a:rPr>
              <a:t>OTGAN’s </a:t>
            </a:r>
            <a:r>
              <a:rPr lang="en-IN" sz="1400" i="0" dirty="0">
                <a:solidFill>
                  <a:schemeClr val="tx1"/>
                </a:solidFill>
                <a:effectLst/>
                <a:latin typeface="Proxima Nova" panose="020B0604020202020204" charset="0"/>
              </a:rPr>
              <a:t> loss function is a valid metric over probability distribution. It’s tractable</a:t>
            </a:r>
            <a:r>
              <a:rPr lang="en-IN" sz="1400" dirty="0">
                <a:solidFill>
                  <a:schemeClr val="tx1"/>
                </a:solidFill>
                <a:latin typeface="Proxima Nova" panose="020B0604020202020204" charset="0"/>
              </a:rPr>
              <a:t> also. It is termed as mini-batch energy distance which computes the distance between real and generated distributions.</a:t>
            </a:r>
            <a:endParaRPr lang="en-US" sz="1400" b="0" i="0" dirty="0">
              <a:solidFill>
                <a:srgbClr val="3A4145"/>
              </a:solidFill>
              <a:effectLst/>
              <a:latin typeface="Proxima Nova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A4145"/>
                </a:solidFill>
                <a:latin typeface="Proxima Nova" panose="020B0604020202020204" charset="0"/>
              </a:rPr>
              <a:t>It takes best of both WGAN and Cramer’s GAN.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400" dirty="0">
              <a:solidFill>
                <a:srgbClr val="3A4145"/>
              </a:solidFill>
              <a:latin typeface="Proxima Nova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3A4145"/>
              </a:solidFill>
              <a:latin typeface="Proxima Nova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5"/>
    </mc:Choice>
    <mc:Fallback xmlns="">
      <p:transition spd="slow" advTm="228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Technical Details </a:t>
            </a:r>
            <a:endParaRPr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0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tx1"/>
                </a:solidFill>
              </a:rPr>
              <a:t>Generator: </a:t>
            </a:r>
            <a:r>
              <a:rPr lang="en-IN" sz="1400" dirty="0">
                <a:solidFill>
                  <a:schemeClr val="tx1"/>
                </a:solidFill>
              </a:rPr>
              <a:t>Takes input noise vector of size 2048. Passed via 5 transpose convolutional layers which doubles the size at every step. Final output of generator is a 64x64 image.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tx1"/>
                </a:solidFill>
              </a:rPr>
              <a:t>Discriminator: </a:t>
            </a:r>
            <a:r>
              <a:rPr lang="en-IN" sz="1400" dirty="0">
                <a:solidFill>
                  <a:schemeClr val="tx1"/>
                </a:solidFill>
              </a:rPr>
              <a:t>Consists of 4 convolutional layers, divides the input by factor of 2 at every step. Each Conv layer is followed by leaky </a:t>
            </a:r>
            <a:r>
              <a:rPr lang="en-IN" sz="1400" dirty="0" err="1">
                <a:solidFill>
                  <a:schemeClr val="tx1"/>
                </a:solidFill>
              </a:rPr>
              <a:t>ReLU</a:t>
            </a:r>
            <a:r>
              <a:rPr lang="en-IN" sz="1400" dirty="0">
                <a:solidFill>
                  <a:schemeClr val="tx1"/>
                </a:solidFill>
              </a:rPr>
              <a:t> activation. At last step, one L2 </a:t>
            </a:r>
            <a:r>
              <a:rPr lang="en-IN" sz="1400" dirty="0" err="1">
                <a:solidFill>
                  <a:schemeClr val="tx1"/>
                </a:solidFill>
              </a:rPr>
              <a:t>regularizer</a:t>
            </a:r>
            <a:r>
              <a:rPr lang="en-IN" sz="1400" dirty="0">
                <a:solidFill>
                  <a:schemeClr val="tx1"/>
                </a:solidFill>
              </a:rPr>
              <a:t> layer is applied.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tx1"/>
                </a:solidFill>
              </a:rPr>
              <a:t>Loss Function: </a:t>
            </a:r>
            <a:r>
              <a:rPr lang="en-IN" sz="1400" dirty="0">
                <a:solidFill>
                  <a:schemeClr val="tx1"/>
                </a:solidFill>
              </a:rPr>
              <a:t>Mini-Batch energy distance.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tx1"/>
                </a:solidFill>
              </a:rPr>
              <a:t>Cost Function</a:t>
            </a:r>
            <a:r>
              <a:rPr lang="en-IN" sz="1400" dirty="0">
                <a:solidFill>
                  <a:schemeClr val="tx1"/>
                </a:solidFill>
              </a:rPr>
              <a:t>: Cross Entropy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IN" sz="1400" b="1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2829003-D7A8-495E-8D33-3EEABA1F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1" y="2856921"/>
            <a:ext cx="2798970" cy="295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89"/>
    </mc:Choice>
    <mc:Fallback xmlns="">
      <p:transition spd="slow" advTm="6158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764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Contributions (Novelty)</a:t>
            </a:r>
            <a:endParaRPr b="1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59824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</a:rPr>
              <a:t>The paper has used cosine similarity as cost function, I have used cross entropy.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</a:rPr>
              <a:t>Due to my experience in working with cosine similarity cost function, several times I have observed that it saturates too quickly in early epochs or it has a very spiky graph for training loss.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34"/>
    </mc:Choice>
    <mc:Fallback xmlns="">
      <p:transition spd="slow" advTm="727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Results &amp; Conclusion</a:t>
            </a:r>
            <a:br>
              <a:rPr lang="en-GB" b="1" dirty="0"/>
            </a:br>
            <a:endParaRPr b="1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961562"/>
            <a:ext cx="3760570" cy="2313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</a:rPr>
              <a:t>The model is tested over MNIST handwritten digits data set with 60,000.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IN" sz="14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</a:rPr>
              <a:t>Adam optimizer is used with 10^(-3) learning rate.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IN" sz="14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</a:rPr>
              <a:t>Training is done for 7 epochs.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IN" sz="14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</a:rPr>
              <a:t>The results are not visually attractive because it was trained for less number of epochs due to hardware limitations. Even in baseline paper, the model (OTGAN) is trained with 8 GPU’s for several days.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</a:rPr>
              <a:t>Still we can see that model is trying to learn some digits.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FC8DE-E587-42E8-B4E3-DB8EDD78B624}"/>
              </a:ext>
            </a:extLst>
          </p:cNvPr>
          <p:cNvSpPr txBox="1"/>
          <p:nvPr/>
        </p:nvSpPr>
        <p:spPr>
          <a:xfrm>
            <a:off x="4883700" y="4575364"/>
            <a:ext cx="426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Fig 1: Results after 5 epochs (Top) &amp; with 2 epochs (Bottom)</a:t>
            </a:r>
            <a:endParaRPr lang="en-IN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57ABA-570E-436E-982C-A95C06EA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50" y="561717"/>
            <a:ext cx="1728629" cy="2010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69E68-4A20-414B-912D-C3DA08EC1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50" y="2551931"/>
            <a:ext cx="1728629" cy="2023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89"/>
    </mc:Choice>
    <mc:Fallback xmlns="">
      <p:transition spd="slow" advTm="45489"/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BD14AB94D714C8196EC5AA55D0706" ma:contentTypeVersion="11" ma:contentTypeDescription="Create a new document." ma:contentTypeScope="" ma:versionID="b5884fe747e8d4c5eee30c7e3b97c497">
  <xsd:schema xmlns:xsd="http://www.w3.org/2001/XMLSchema" xmlns:xs="http://www.w3.org/2001/XMLSchema" xmlns:p="http://schemas.microsoft.com/office/2006/metadata/properties" xmlns:ns2="40058101-a469-4354-bc60-0aacc3812038" targetNamespace="http://schemas.microsoft.com/office/2006/metadata/properties" ma:root="true" ma:fieldsID="a500330e137b13f7aef6594428cbe375" ns2:_="">
    <xsd:import namespace="40058101-a469-4354-bc60-0aacc381203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58101-a469-4354-bc60-0aacc381203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0058101-a469-4354-bc60-0aacc3812038" xsi:nil="true"/>
  </documentManagement>
</p:properties>
</file>

<file path=customXml/itemProps1.xml><?xml version="1.0" encoding="utf-8"?>
<ds:datastoreItem xmlns:ds="http://schemas.openxmlformats.org/officeDocument/2006/customXml" ds:itemID="{A0BF525A-4369-4B8E-8348-834D4D95E6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D5365-250A-423D-98E4-1DE01A22F22D}"/>
</file>

<file path=customXml/itemProps3.xml><?xml version="1.0" encoding="utf-8"?>
<ds:datastoreItem xmlns:ds="http://schemas.openxmlformats.org/officeDocument/2006/customXml" ds:itemID="{AD12CD2D-7DA4-442C-A173-1127E6165062}">
  <ds:schemaRefs>
    <ds:schemaRef ds:uri="http://purl.org/dc/terms/"/>
    <ds:schemaRef ds:uri="http://purl.org/dc/dcmitype/"/>
    <ds:schemaRef ds:uri="http://schemas.microsoft.com/office/2006/documentManagement/types"/>
    <ds:schemaRef ds:uri="7cac4c4b-d5ee-4292-a067-1168013f08e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7c91059-957d-40a2-9c5b-72e045873be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479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Proxima Nova</vt:lpstr>
      <vt:lpstr>Arial</vt:lpstr>
      <vt:lpstr>Wingdings</vt:lpstr>
      <vt:lpstr>Spearmint</vt:lpstr>
      <vt:lpstr>Optimal Transport GAN</vt:lpstr>
      <vt:lpstr>Background</vt:lpstr>
      <vt:lpstr>Proposed Approach</vt:lpstr>
      <vt:lpstr>Technical Details </vt:lpstr>
      <vt:lpstr>Contributions (Novelty)</vt:lpstr>
      <vt:lpstr>Results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alokendu mazumder</dc:creator>
  <cp:lastModifiedBy>Alokendu Mazumder</cp:lastModifiedBy>
  <cp:revision>10</cp:revision>
  <dcterms:modified xsi:type="dcterms:W3CDTF">2021-12-14T03:44:17Z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0x010100825BD14AB94D714C8196EC5AA55D0706</vt:lpwstr>
  </property>
</Properties>
</file>