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6C032-2E49-D54A-B8A2-F9AB9CF4F08A}"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6B2AE-7AE9-B14F-AE09-94C7235C0B00}" type="slidenum">
              <a:rPr lang="en-US" smtClean="0"/>
              <a:t>‹#›</a:t>
            </a:fld>
            <a:endParaRPr lang="en-US"/>
          </a:p>
        </p:txBody>
      </p:sp>
    </p:spTree>
    <p:extLst>
      <p:ext uri="{BB962C8B-B14F-4D97-AF65-F5344CB8AC3E}">
        <p14:creationId xmlns:p14="http://schemas.microsoft.com/office/powerpoint/2010/main" val="3300094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56B2AE-7AE9-B14F-AE09-94C7235C0B00}" type="slidenum">
              <a:rPr lang="en-US" smtClean="0"/>
              <a:t>5</a:t>
            </a:fld>
            <a:endParaRPr lang="en-US"/>
          </a:p>
        </p:txBody>
      </p:sp>
    </p:spTree>
    <p:extLst>
      <p:ext uri="{BB962C8B-B14F-4D97-AF65-F5344CB8AC3E}">
        <p14:creationId xmlns:p14="http://schemas.microsoft.com/office/powerpoint/2010/main" val="3502292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BFA0-B32F-E4AD-CDDC-D781253D4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D4ACA-B743-40CC-A4DE-1C11F8426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7F7EFB-8892-398F-518B-5A715B8F568A}"/>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88F225BD-0644-C0BC-14A3-D384431B7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D17CE-488A-28DC-E73B-41B7210351B4}"/>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55284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ACF-62AE-A9A5-F5C4-B53E84C931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F1F994-F42A-F800-8C3B-1B0C657D5A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A8688-1173-5EDC-41E9-DBD8A3B62567}"/>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C4761ADB-B8A2-E1DC-7464-8C5867EA7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9C11E-0A80-A760-2D84-ACDF05F8CD3B}"/>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208191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019BA-5DE4-7EB4-8E42-433293A599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2827E-FAB7-502A-3C0D-3DDFC9F77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C2D7F-9507-3D71-ED17-10BB43F87701}"/>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D95E4AFB-0828-13AA-BE80-22D354770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A2F11-EEA7-2BD1-3DE2-26FE5B8581DB}"/>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216453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C6A3-76E1-B895-7AD3-9B0426C50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0E799-2936-5E02-6745-466E57C46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A7EA4-16A9-69CD-4CC4-20E042F5028A}"/>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4584E432-7071-E4E6-E8B2-435223C7A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D9F6A-B08A-99F2-6924-14417981551A}"/>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43426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7F44-94A5-D9A7-F70C-B3D52B173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2981C-EF12-ACDD-1741-9C9B32AA96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4A2704-1DA7-0612-C5E7-FF7E3CC1839D}"/>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0708DEBE-38F0-C7FE-593D-6A6A35F0D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435A7-7AA8-5F68-C8BB-7EFFC606ECE0}"/>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309074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347-5A24-D7C1-264D-247241DFCC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88F0D-F7A7-C7F7-5258-98306E62E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CF7FD1-2EF3-F2D5-B901-E13CD845D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DE66F7-5589-15B6-B413-25EB90F8A725}"/>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6" name="Footer Placeholder 5">
            <a:extLst>
              <a:ext uri="{FF2B5EF4-FFF2-40B4-BE49-F238E27FC236}">
                <a16:creationId xmlns:a16="http://schemas.microsoft.com/office/drawing/2014/main" id="{ACD6E8A2-F4DA-CDEE-BA4D-E9F2B3FAF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2447A-9E34-39D5-93F8-B93102FA2BF8}"/>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142800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DE34-ECAE-E11B-777C-2D4370D0CA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FC8B9C-0383-96B4-AEAA-D50D42EF5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3D99BC-F8DF-FDBF-4760-70BEC7D9B6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B6E3DA-6280-9AB9-2F54-A7B92517A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25E830-EC1E-4446-5779-29B7F4C75B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A25A07-504B-6981-85F2-7DE9F0B5994F}"/>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8" name="Footer Placeholder 7">
            <a:extLst>
              <a:ext uri="{FF2B5EF4-FFF2-40B4-BE49-F238E27FC236}">
                <a16:creationId xmlns:a16="http://schemas.microsoft.com/office/drawing/2014/main" id="{2ECDE96E-A386-F6AB-C82D-82F4C83CAD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068652-66DD-0AFB-F600-BE609285C0AE}"/>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418377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5DEB-CCD4-516B-175F-67F3CFF3FD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286298-9BA8-5781-6A1E-7FC9226F8818}"/>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4" name="Footer Placeholder 3">
            <a:extLst>
              <a:ext uri="{FF2B5EF4-FFF2-40B4-BE49-F238E27FC236}">
                <a16:creationId xmlns:a16="http://schemas.microsoft.com/office/drawing/2014/main" id="{53C779C6-5FC4-6C73-1D3A-FD509DFC3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4666C1-3D36-623E-2995-F13DBCA8B8D2}"/>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335202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74CDD2-9D89-B088-2366-4B0B62AC8D9E}"/>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3" name="Footer Placeholder 2">
            <a:extLst>
              <a:ext uri="{FF2B5EF4-FFF2-40B4-BE49-F238E27FC236}">
                <a16:creationId xmlns:a16="http://schemas.microsoft.com/office/drawing/2014/main" id="{A1C97745-6BAA-7D3E-AB3B-6533AD407F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0FA0AE-DC26-AF21-6D2B-20DEB79F8603}"/>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326235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215C-1783-182D-B08C-47DC90434B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5201A9-167A-3BCF-E478-38A4D450B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2125A-75CE-256B-6553-CAA653B7F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4382D-7689-576A-3B7C-8C5D0E745773}"/>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6" name="Footer Placeholder 5">
            <a:extLst>
              <a:ext uri="{FF2B5EF4-FFF2-40B4-BE49-F238E27FC236}">
                <a16:creationId xmlns:a16="http://schemas.microsoft.com/office/drawing/2014/main" id="{5DFA696A-F3D4-F1A7-AC56-047E7D21B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07C35-C26C-253A-51F2-76650566306A}"/>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56977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454F-68EF-A508-ED90-D0FEE5F83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1FB031-040D-D94B-2712-197BAD88C0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A5345-17BC-3BD1-BA6C-33A93B24E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02CEE-DF9A-38D7-DD26-0A14C921CBA7}"/>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6" name="Footer Placeholder 5">
            <a:extLst>
              <a:ext uri="{FF2B5EF4-FFF2-40B4-BE49-F238E27FC236}">
                <a16:creationId xmlns:a16="http://schemas.microsoft.com/office/drawing/2014/main" id="{2E880586-BE1A-9280-947B-FDDEB3962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3E381-8900-5615-15AB-2D6700FA09EA}"/>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216619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8573A0-CEEE-8273-6379-0EE7D5205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68F4B6-9725-76A9-DA5D-9086FB8B3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83B30-770F-A804-AF01-2C444F0EF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C62FE540-F430-5E9A-CAB7-C4321881B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6BC1F9-B9BB-EDDD-3B51-CB44CF3AF7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15132A-117E-0548-A839-1AE214B191B0}" type="slidenum">
              <a:rPr lang="en-US" smtClean="0"/>
              <a:t>‹#›</a:t>
            </a:fld>
            <a:endParaRPr lang="en-US"/>
          </a:p>
        </p:txBody>
      </p:sp>
    </p:spTree>
    <p:extLst>
      <p:ext uri="{BB962C8B-B14F-4D97-AF65-F5344CB8AC3E}">
        <p14:creationId xmlns:p14="http://schemas.microsoft.com/office/powerpoint/2010/main" val="1794790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C2CD-F568-93ED-38C8-56CE65400F31}"/>
              </a:ext>
            </a:extLst>
          </p:cNvPr>
          <p:cNvSpPr>
            <a:spLocks noGrp="1"/>
          </p:cNvSpPr>
          <p:nvPr>
            <p:ph type="ctrTitle"/>
          </p:nvPr>
        </p:nvSpPr>
        <p:spPr/>
        <p:txBody>
          <a:bodyPr/>
          <a:lstStyle/>
          <a:p>
            <a:r>
              <a:rPr lang="en-US" dirty="0"/>
              <a:t>CDA project</a:t>
            </a:r>
          </a:p>
        </p:txBody>
      </p:sp>
      <p:sp>
        <p:nvSpPr>
          <p:cNvPr id="3" name="Subtitle 2">
            <a:extLst>
              <a:ext uri="{FF2B5EF4-FFF2-40B4-BE49-F238E27FC236}">
                <a16:creationId xmlns:a16="http://schemas.microsoft.com/office/drawing/2014/main" id="{43A62869-416E-A91D-F97A-C8955C0BB1CD}"/>
              </a:ext>
            </a:extLst>
          </p:cNvPr>
          <p:cNvSpPr>
            <a:spLocks noGrp="1"/>
          </p:cNvSpPr>
          <p:nvPr>
            <p:ph type="subTitle" idx="1"/>
          </p:nvPr>
        </p:nvSpPr>
        <p:spPr/>
        <p:txBody>
          <a:bodyPr/>
          <a:lstStyle/>
          <a:p>
            <a:r>
              <a:rPr lang="en-US" dirty="0"/>
              <a:t>Alokesh Manna</a:t>
            </a:r>
          </a:p>
        </p:txBody>
      </p:sp>
    </p:spTree>
    <p:extLst>
      <p:ext uri="{BB962C8B-B14F-4D97-AF65-F5344CB8AC3E}">
        <p14:creationId xmlns:p14="http://schemas.microsoft.com/office/powerpoint/2010/main" val="167342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7066-8E59-FDDF-D408-8FA1770608C9}"/>
              </a:ext>
            </a:extLst>
          </p:cNvPr>
          <p:cNvSpPr>
            <a:spLocks noGrp="1"/>
          </p:cNvSpPr>
          <p:nvPr>
            <p:ph type="title"/>
          </p:nvPr>
        </p:nvSpPr>
        <p:spPr>
          <a:xfrm>
            <a:off x="876693" y="741391"/>
            <a:ext cx="3455821" cy="1616203"/>
          </a:xfrm>
        </p:spPr>
        <p:txBody>
          <a:bodyPr anchor="b">
            <a:normAutofit/>
          </a:bodyPr>
          <a:lstStyle/>
          <a:p>
            <a:r>
              <a:rPr lang="en-US" sz="3200"/>
              <a:t>Data </a:t>
            </a:r>
          </a:p>
        </p:txBody>
      </p:sp>
      <p:sp>
        <p:nvSpPr>
          <p:cNvPr id="3" name="Content Placeholder 2">
            <a:extLst>
              <a:ext uri="{FF2B5EF4-FFF2-40B4-BE49-F238E27FC236}">
                <a16:creationId xmlns:a16="http://schemas.microsoft.com/office/drawing/2014/main" id="{96F2A4D1-728C-E4BF-1DCB-A40FBD3658F8}"/>
              </a:ext>
            </a:extLst>
          </p:cNvPr>
          <p:cNvSpPr>
            <a:spLocks noGrp="1"/>
          </p:cNvSpPr>
          <p:nvPr>
            <p:ph idx="1"/>
          </p:nvPr>
        </p:nvSpPr>
        <p:spPr>
          <a:xfrm>
            <a:off x="876693" y="2533476"/>
            <a:ext cx="3455821" cy="3447832"/>
          </a:xfrm>
        </p:spPr>
        <p:txBody>
          <a:bodyPr anchor="t">
            <a:normAutofit/>
          </a:bodyPr>
          <a:lstStyle/>
          <a:p>
            <a:r>
              <a:rPr lang="en-US" sz="2000" dirty="0"/>
              <a:t>National Health and Nutrition Examination Survey, NHANES</a:t>
            </a:r>
          </a:p>
          <a:p>
            <a:r>
              <a:rPr lang="en-US" sz="2000" dirty="0"/>
              <a:t>We consider the most recent data 08/2021-08/2023</a:t>
            </a:r>
          </a:p>
        </p:txBody>
      </p:sp>
      <p:pic>
        <p:nvPicPr>
          <p:cNvPr id="4" name="Picture 3">
            <a:extLst>
              <a:ext uri="{FF2B5EF4-FFF2-40B4-BE49-F238E27FC236}">
                <a16:creationId xmlns:a16="http://schemas.microsoft.com/office/drawing/2014/main" id="{8D37C6E0-FF8A-E2AB-CB72-3A59858515A2}"/>
              </a:ext>
            </a:extLst>
          </p:cNvPr>
          <p:cNvPicPr>
            <a:picLocks noChangeAspect="1"/>
          </p:cNvPicPr>
          <p:nvPr/>
        </p:nvPicPr>
        <p:blipFill>
          <a:blip r:embed="rId2"/>
          <a:stretch>
            <a:fillRect/>
          </a:stretch>
        </p:blipFill>
        <p:spPr>
          <a:xfrm>
            <a:off x="4529138" y="1317185"/>
            <a:ext cx="6847880" cy="4664123"/>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156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A3EF-02EA-B47C-5A1B-2D1F53A7E82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054859E-08E7-7E29-A5D5-B2492C5A98FA}"/>
              </a:ext>
            </a:extLst>
          </p:cNvPr>
          <p:cNvSpPr>
            <a:spLocks noGrp="1"/>
          </p:cNvSpPr>
          <p:nvPr>
            <p:ph idx="1"/>
          </p:nvPr>
        </p:nvSpPr>
        <p:spPr/>
        <p:txBody>
          <a:bodyPr>
            <a:normAutofit/>
          </a:bodyPr>
          <a:lstStyle/>
          <a:p>
            <a:r>
              <a:rPr lang="en-US" sz="1600" dirty="0"/>
              <a:t>Is there an association between race (specifically black and white) and immigration status (within the black population) with the development of chronic diseases in the USA? The chronic diseases of interest include cholesterol levels (BPQ080), blood pressure (BPQ020), and diabetes (from a separate dataset, DIQ010). For this analysis, we will focus on </a:t>
            </a:r>
            <a:r>
              <a:rPr lang="en-US" sz="1600" dirty="0">
                <a:solidFill>
                  <a:schemeClr val="tx1">
                    <a:lumMod val="65000"/>
                    <a:lumOff val="35000"/>
                  </a:schemeClr>
                </a:solidFill>
              </a:rPr>
              <a:t>blood pressure</a:t>
            </a:r>
            <a:r>
              <a:rPr lang="en-US" sz="1600" dirty="0"/>
              <a:t>.</a:t>
            </a:r>
          </a:p>
          <a:p>
            <a:r>
              <a:rPr lang="en-US" sz="1600" dirty="0"/>
              <a:t>Non-Hispanic population black (1) and white (2), BP yes (1) and no (2), </a:t>
            </a:r>
          </a:p>
          <a:p>
            <a:r>
              <a:rPr lang="en-US" sz="1600" dirty="0"/>
              <a:t>college education yes(1) and no (0), Gender male (1) and female (2) are 5 categorical variables that we consider for this analysis.</a:t>
            </a:r>
          </a:p>
          <a:p>
            <a:r>
              <a:rPr lang="en-US" sz="1600" dirty="0"/>
              <a:t>We also add another variable DMDYRSUR which is how many years they are living in the US is a continuous variable. </a:t>
            </a:r>
          </a:p>
          <a:p>
            <a:r>
              <a:rPr lang="en-US" sz="1600" dirty="0"/>
              <a:t>Another important consideration is that there are a lot of missing data. When we joined the data frames, the initial size is approximately 8501 which came down to 1574 for the overall population without any missing data and 347 for only the NH population.</a:t>
            </a:r>
          </a:p>
        </p:txBody>
      </p:sp>
    </p:spTree>
    <p:extLst>
      <p:ext uri="{BB962C8B-B14F-4D97-AF65-F5344CB8AC3E}">
        <p14:creationId xmlns:p14="http://schemas.microsoft.com/office/powerpoint/2010/main" val="30061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56449-981B-136D-9963-6B16138D8757}"/>
              </a:ext>
            </a:extLst>
          </p:cNvPr>
          <p:cNvSpPr>
            <a:spLocks noGrp="1"/>
          </p:cNvSpPr>
          <p:nvPr>
            <p:ph type="title"/>
          </p:nvPr>
        </p:nvSpPr>
        <p:spPr>
          <a:xfrm>
            <a:off x="411480" y="991443"/>
            <a:ext cx="4443154" cy="1087819"/>
          </a:xfrm>
        </p:spPr>
        <p:txBody>
          <a:bodyPr anchor="b">
            <a:normAutofit/>
          </a:bodyPr>
          <a:lstStyle/>
          <a:p>
            <a:r>
              <a:rPr lang="en-US" sz="3400"/>
              <a:t>Conclusions</a:t>
            </a: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2B0721-54BE-D024-C262-760561088F2C}"/>
              </a:ext>
            </a:extLst>
          </p:cNvPr>
          <p:cNvSpPr>
            <a:spLocks noGrp="1"/>
          </p:cNvSpPr>
          <p:nvPr>
            <p:ph idx="1"/>
          </p:nvPr>
        </p:nvSpPr>
        <p:spPr>
          <a:xfrm>
            <a:off x="411480" y="2684095"/>
            <a:ext cx="4443154" cy="3492868"/>
          </a:xfrm>
        </p:spPr>
        <p:txBody>
          <a:bodyPr>
            <a:normAutofit fontScale="92500" lnSpcReduction="10000"/>
          </a:bodyPr>
          <a:lstStyle/>
          <a:p>
            <a:r>
              <a:rPr lang="en-US" sz="1800" dirty="0"/>
              <a:t>The prediction is better when we consider only the non-Hispanic population. It can be verified by AUC.</a:t>
            </a:r>
          </a:p>
          <a:p>
            <a:r>
              <a:rPr lang="en-US" sz="1800" dirty="0"/>
              <a:t>If we just compare the marginal without considering any covariate information, the p-value is not significant, and the gamma coefficient is 0 as we did not have sufficient evidence to reject the null (no association between bp and gender). </a:t>
            </a:r>
          </a:p>
          <a:p>
            <a:r>
              <a:rPr lang="en-US" sz="1800" dirty="0"/>
              <a:t>In the other case when we consider a subpopulation and concentrate only on the non-Hispanic population, the p-value of the test of odds-ratio is &lt; .03 and </a:t>
            </a:r>
            <a:r>
              <a:rPr lang="el-GR" sz="1800" dirty="0"/>
              <a:t>γ &gt; 1 </a:t>
            </a:r>
            <a:r>
              <a:rPr lang="en-US" sz="1800" dirty="0"/>
              <a:t>which indicates the association of the BP and gender.</a:t>
            </a:r>
          </a:p>
        </p:txBody>
      </p:sp>
      <p:pic>
        <p:nvPicPr>
          <p:cNvPr id="4" name="Picture 3">
            <a:extLst>
              <a:ext uri="{FF2B5EF4-FFF2-40B4-BE49-F238E27FC236}">
                <a16:creationId xmlns:a16="http://schemas.microsoft.com/office/drawing/2014/main" id="{455D15A1-6313-6705-0832-4E973B439755}"/>
              </a:ext>
            </a:extLst>
          </p:cNvPr>
          <p:cNvPicPr>
            <a:picLocks noChangeAspect="1"/>
          </p:cNvPicPr>
          <p:nvPr/>
        </p:nvPicPr>
        <p:blipFill>
          <a:blip r:embed="rId2"/>
          <a:stretch>
            <a:fillRect/>
          </a:stretch>
        </p:blipFill>
        <p:spPr>
          <a:xfrm>
            <a:off x="5385816" y="1517500"/>
            <a:ext cx="6440424" cy="3767646"/>
          </a:xfrm>
          <a:prstGeom prst="rect">
            <a:avLst/>
          </a:prstGeom>
        </p:spPr>
      </p:pic>
    </p:spTree>
    <p:extLst>
      <p:ext uri="{BB962C8B-B14F-4D97-AF65-F5344CB8AC3E}">
        <p14:creationId xmlns:p14="http://schemas.microsoft.com/office/powerpoint/2010/main" val="302788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3108B0-681C-1590-3360-7B9A9DCB3E5E}"/>
              </a:ext>
            </a:extLst>
          </p:cNvPr>
          <p:cNvPicPr>
            <a:picLocks noChangeAspect="1"/>
          </p:cNvPicPr>
          <p:nvPr/>
        </p:nvPicPr>
        <p:blipFill>
          <a:blip r:embed="rId3"/>
          <a:stretch>
            <a:fillRect/>
          </a:stretch>
        </p:blipFill>
        <p:spPr>
          <a:xfrm>
            <a:off x="185737" y="336550"/>
            <a:ext cx="5823177" cy="6184900"/>
          </a:xfrm>
          <a:prstGeom prst="rect">
            <a:avLst/>
          </a:prstGeom>
        </p:spPr>
      </p:pic>
      <p:pic>
        <p:nvPicPr>
          <p:cNvPr id="3" name="Picture 2">
            <a:extLst>
              <a:ext uri="{FF2B5EF4-FFF2-40B4-BE49-F238E27FC236}">
                <a16:creationId xmlns:a16="http://schemas.microsoft.com/office/drawing/2014/main" id="{8E7790D2-3B1D-BA2D-7D9A-B61314A89E39}"/>
              </a:ext>
            </a:extLst>
          </p:cNvPr>
          <p:cNvPicPr>
            <a:picLocks noChangeAspect="1"/>
          </p:cNvPicPr>
          <p:nvPr/>
        </p:nvPicPr>
        <p:blipFill>
          <a:blip r:embed="rId4"/>
          <a:stretch>
            <a:fillRect/>
          </a:stretch>
        </p:blipFill>
        <p:spPr>
          <a:xfrm>
            <a:off x="6096000" y="494723"/>
            <a:ext cx="6086045" cy="6026727"/>
          </a:xfrm>
          <a:prstGeom prst="rect">
            <a:avLst/>
          </a:prstGeom>
        </p:spPr>
      </p:pic>
      <p:sp>
        <p:nvSpPr>
          <p:cNvPr id="5" name="TextBox 4">
            <a:extLst>
              <a:ext uri="{FF2B5EF4-FFF2-40B4-BE49-F238E27FC236}">
                <a16:creationId xmlns:a16="http://schemas.microsoft.com/office/drawing/2014/main" id="{FD1D6D74-A465-F0A3-7696-59AB724786CB}"/>
              </a:ext>
            </a:extLst>
          </p:cNvPr>
          <p:cNvSpPr txBox="1"/>
          <p:nvPr/>
        </p:nvSpPr>
        <p:spPr>
          <a:xfrm>
            <a:off x="185737" y="6211669"/>
            <a:ext cx="6097978" cy="646331"/>
          </a:xfrm>
          <a:prstGeom prst="rect">
            <a:avLst/>
          </a:prstGeom>
          <a:noFill/>
        </p:spPr>
        <p:txBody>
          <a:bodyPr wrap="square">
            <a:spAutoFit/>
          </a:bodyPr>
          <a:lstStyle/>
          <a:p>
            <a:r>
              <a:rPr lang="en-US" sz="1800" kern="1200" dirty="0">
                <a:solidFill>
                  <a:schemeClr val="tx1">
                    <a:lumMod val="85000"/>
                    <a:lumOff val="15000"/>
                  </a:schemeClr>
                </a:solidFill>
                <a:latin typeface="+mj-lt"/>
                <a:ea typeface="+mj-ea"/>
                <a:cs typeface="+mj-cs"/>
              </a:rPr>
              <a:t>Left: Only NH population, Right: Overall population, Not including the age variable</a:t>
            </a:r>
            <a:endParaRPr lang="en-US" dirty="0"/>
          </a:p>
        </p:txBody>
      </p:sp>
    </p:spTree>
    <p:extLst>
      <p:ext uri="{BB962C8B-B14F-4D97-AF65-F5344CB8AC3E}">
        <p14:creationId xmlns:p14="http://schemas.microsoft.com/office/powerpoint/2010/main" val="345427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695F69-7001-421E-98A8-E7415693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3284417-8A39-D0A3-AD42-7794EDDF2F29}"/>
              </a:ext>
            </a:extLst>
          </p:cNvPr>
          <p:cNvPicPr>
            <a:picLocks noChangeAspect="1"/>
          </p:cNvPicPr>
          <p:nvPr/>
        </p:nvPicPr>
        <p:blipFill>
          <a:blip r:embed="rId2"/>
          <a:srcRect l="700" r="10188"/>
          <a:stretch/>
        </p:blipFill>
        <p:spPr>
          <a:xfrm>
            <a:off x="6164130" y="10"/>
            <a:ext cx="6027879" cy="68579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p:spPr>
      </p:pic>
      <p:sp>
        <p:nvSpPr>
          <p:cNvPr id="2" name="Title 1">
            <a:extLst>
              <a:ext uri="{FF2B5EF4-FFF2-40B4-BE49-F238E27FC236}">
                <a16:creationId xmlns:a16="http://schemas.microsoft.com/office/drawing/2014/main" id="{C6E3BFD0-344F-1177-F9BF-CD1412B390DD}"/>
              </a:ext>
            </a:extLst>
          </p:cNvPr>
          <p:cNvSpPr>
            <a:spLocks noGrp="1"/>
          </p:cNvSpPr>
          <p:nvPr>
            <p:ph type="title"/>
          </p:nvPr>
        </p:nvSpPr>
        <p:spPr>
          <a:xfrm>
            <a:off x="199768" y="5791532"/>
            <a:ext cx="6931319" cy="752217"/>
          </a:xfrm>
        </p:spPr>
        <p:txBody>
          <a:bodyPr vert="horz" lIns="91440" tIns="45720" rIns="91440" bIns="45720" rtlCol="0" anchor="b">
            <a:normAutofit fontScale="90000"/>
          </a:bodyPr>
          <a:lstStyle/>
          <a:p>
            <a:r>
              <a:rPr lang="en-US" sz="3600" kern="1200" dirty="0">
                <a:solidFill>
                  <a:schemeClr val="tx1">
                    <a:lumMod val="85000"/>
                    <a:lumOff val="15000"/>
                  </a:schemeClr>
                </a:solidFill>
                <a:latin typeface="+mj-lt"/>
                <a:ea typeface="+mj-ea"/>
                <a:cs typeface="+mj-cs"/>
              </a:rPr>
              <a:t>Left: Only NH population, Right: Overall population, after including the age variable</a:t>
            </a:r>
          </a:p>
        </p:txBody>
      </p:sp>
      <p:pic>
        <p:nvPicPr>
          <p:cNvPr id="4" name="Content Placeholder 3">
            <a:extLst>
              <a:ext uri="{FF2B5EF4-FFF2-40B4-BE49-F238E27FC236}">
                <a16:creationId xmlns:a16="http://schemas.microsoft.com/office/drawing/2014/main" id="{8525857C-1BC7-E65E-4341-3764A7ABCF81}"/>
              </a:ext>
            </a:extLst>
          </p:cNvPr>
          <p:cNvPicPr>
            <a:picLocks noGrp="1" noChangeAspect="1"/>
          </p:cNvPicPr>
          <p:nvPr>
            <p:ph idx="1"/>
          </p:nvPr>
        </p:nvPicPr>
        <p:blipFill>
          <a:blip r:embed="rId3"/>
          <a:srcRect t="2500" r="1" b="7347"/>
          <a:stretch/>
        </p:blipFill>
        <p:spPr>
          <a:xfrm>
            <a:off x="-5388" y="10"/>
            <a:ext cx="6169518" cy="5158840"/>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p:spPr>
      </p:pic>
    </p:spTree>
    <p:extLst>
      <p:ext uri="{BB962C8B-B14F-4D97-AF65-F5344CB8AC3E}">
        <p14:creationId xmlns:p14="http://schemas.microsoft.com/office/powerpoint/2010/main" val="165680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CADC-3416-FCCF-D4FA-84E487330407}"/>
              </a:ext>
            </a:extLst>
          </p:cNvPr>
          <p:cNvSpPr>
            <a:spLocks noGrp="1"/>
          </p:cNvSpPr>
          <p:nvPr>
            <p:ph type="title"/>
          </p:nvPr>
        </p:nvSpPr>
        <p:spPr/>
        <p:txBody>
          <a:bodyPr/>
          <a:lstStyle/>
          <a:p>
            <a:r>
              <a:rPr lang="en-US" dirty="0"/>
              <a:t>Important takeaways</a:t>
            </a:r>
          </a:p>
        </p:txBody>
      </p:sp>
      <p:sp>
        <p:nvSpPr>
          <p:cNvPr id="3" name="Content Placeholder 2">
            <a:extLst>
              <a:ext uri="{FF2B5EF4-FFF2-40B4-BE49-F238E27FC236}">
                <a16:creationId xmlns:a16="http://schemas.microsoft.com/office/drawing/2014/main" id="{A3D9C650-26CF-7D89-7A48-02CB3DDCDB23}"/>
              </a:ext>
            </a:extLst>
          </p:cNvPr>
          <p:cNvSpPr>
            <a:spLocks noGrp="1"/>
          </p:cNvSpPr>
          <p:nvPr>
            <p:ph idx="1"/>
          </p:nvPr>
        </p:nvSpPr>
        <p:spPr/>
        <p:txBody>
          <a:bodyPr>
            <a:normAutofit lnSpcReduction="10000"/>
          </a:bodyPr>
          <a:lstStyle/>
          <a:p>
            <a:r>
              <a:rPr lang="en-US" sz="2000" dirty="0"/>
              <a:t>When we added another variable, say age (RIAGEYR), we saw that this variable was significant in both cases, i.e., the overall population and only the non-Hispanic population. The AUC became .85 for the Nh population and .78 for the overall population. So, it was important to add the age variables!</a:t>
            </a:r>
          </a:p>
          <a:p>
            <a:r>
              <a:rPr lang="en-US" sz="2000" dirty="0"/>
              <a:t>The odds ratio and gamma coefficients do compare the marginal association. Although we did not get any association in the overall population, when we included different important covariates the race variable (</a:t>
            </a:r>
            <a:r>
              <a:rPr lang="en-US" sz="2000" dirty="0" err="1"/>
              <a:t>nh_black_white</a:t>
            </a:r>
            <a:r>
              <a:rPr lang="en-US" sz="2000" dirty="0"/>
              <a:t>) came to be significant as an interaction with other covariates! </a:t>
            </a:r>
          </a:p>
          <a:p>
            <a:r>
              <a:rPr lang="en-US" sz="2000" dirty="0"/>
              <a:t>Odds Ratios Ignore Covariate Adjustments. </a:t>
            </a:r>
            <a:r>
              <a:rPr lang="en-US" sz="2000" b="1" dirty="0"/>
              <a:t>Odds ratios are often interpreted in isolation</a:t>
            </a:r>
            <a:r>
              <a:rPr lang="en-US" sz="1400" dirty="0"/>
              <a:t> </a:t>
            </a:r>
            <a:r>
              <a:rPr lang="en-US" sz="2000" dirty="0"/>
              <a:t>without accounting for the influence of confounding variables.</a:t>
            </a:r>
          </a:p>
          <a:p>
            <a:r>
              <a:rPr lang="en-US" sz="2000" dirty="0"/>
              <a:t>Odds ratios from basic comparisons (e.g., 2x2 tables) do not account for </a:t>
            </a:r>
            <a:r>
              <a:rPr lang="en-US" sz="2000" b="1" dirty="0"/>
              <a:t>interaction terms</a:t>
            </a:r>
            <a:r>
              <a:rPr lang="en-US" sz="2000" dirty="0"/>
              <a:t> between variables.</a:t>
            </a:r>
          </a:p>
          <a:p>
            <a:r>
              <a:rPr lang="en-US" sz="2000" dirty="0"/>
              <a:t>Odds ratios are typically used in categorical contexts but cannot handle </a:t>
            </a:r>
            <a:r>
              <a:rPr lang="en-US" sz="2000" b="1" dirty="0"/>
              <a:t>continuous variables</a:t>
            </a:r>
            <a:r>
              <a:rPr lang="en-US" sz="2000" dirty="0"/>
              <a:t> without discretization, which leads to loss of information.</a:t>
            </a:r>
          </a:p>
          <a:p>
            <a:endParaRPr lang="en-US" sz="2000" dirty="0"/>
          </a:p>
        </p:txBody>
      </p:sp>
    </p:spTree>
    <p:extLst>
      <p:ext uri="{BB962C8B-B14F-4D97-AF65-F5344CB8AC3E}">
        <p14:creationId xmlns:p14="http://schemas.microsoft.com/office/powerpoint/2010/main" val="419507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380B-3BFC-C08D-CEE3-B27CD8A571A1}"/>
              </a:ext>
            </a:extLst>
          </p:cNvPr>
          <p:cNvSpPr>
            <a:spLocks noGrp="1"/>
          </p:cNvSpPr>
          <p:nvPr>
            <p:ph type="title"/>
          </p:nvPr>
        </p:nvSpPr>
        <p:spPr/>
        <p:txBody>
          <a:bodyPr/>
          <a:lstStyle/>
          <a:p>
            <a:r>
              <a:rPr lang="en-US" dirty="0"/>
              <a:t>Important takeaways…</a:t>
            </a:r>
          </a:p>
        </p:txBody>
      </p:sp>
      <p:sp>
        <p:nvSpPr>
          <p:cNvPr id="3" name="Content Placeholder 2">
            <a:extLst>
              <a:ext uri="{FF2B5EF4-FFF2-40B4-BE49-F238E27FC236}">
                <a16:creationId xmlns:a16="http://schemas.microsoft.com/office/drawing/2014/main" id="{978D42E2-47AA-A8AC-019C-21774CF64EA0}"/>
              </a:ext>
            </a:extLst>
          </p:cNvPr>
          <p:cNvSpPr>
            <a:spLocks noGrp="1"/>
          </p:cNvSpPr>
          <p:nvPr>
            <p:ph idx="1"/>
          </p:nvPr>
        </p:nvSpPr>
        <p:spPr/>
        <p:txBody>
          <a:bodyPr>
            <a:normAutofit/>
          </a:bodyPr>
          <a:lstStyle/>
          <a:p>
            <a:r>
              <a:rPr lang="en-US" sz="2000" dirty="0"/>
              <a:t>Odds ratios do not offer information about the </a:t>
            </a:r>
            <a:r>
              <a:rPr lang="en-US" sz="2000" b="1" dirty="0"/>
              <a:t>model fit</a:t>
            </a:r>
            <a:r>
              <a:rPr lang="en-US" sz="2000" dirty="0"/>
              <a:t>, such as residuals, goodness-of-fit tests, or diagnostics for multicollinearity or influential points.</a:t>
            </a:r>
          </a:p>
          <a:p>
            <a:pPr marL="0" indent="0">
              <a:buNone/>
            </a:pPr>
            <a:r>
              <a:rPr lang="en-US" sz="2000" dirty="0"/>
              <a:t>Regression analysis provides a more robust framework for:</a:t>
            </a:r>
          </a:p>
          <a:p>
            <a:pPr>
              <a:buFont typeface="Arial" panose="020B0604020202020204" pitchFamily="34" charset="0"/>
              <a:buChar char="•"/>
            </a:pPr>
            <a:r>
              <a:rPr lang="en-US" sz="2000" dirty="0"/>
              <a:t>Adjusting for confounding variables.</a:t>
            </a:r>
          </a:p>
          <a:p>
            <a:pPr>
              <a:buFont typeface="Arial" panose="020B0604020202020204" pitchFamily="34" charset="0"/>
              <a:buChar char="•"/>
            </a:pPr>
            <a:r>
              <a:rPr lang="en-US" sz="2000" dirty="0"/>
              <a:t>Exploring interactions.</a:t>
            </a:r>
          </a:p>
          <a:p>
            <a:pPr>
              <a:buFont typeface="Arial" panose="020B0604020202020204" pitchFamily="34" charset="0"/>
              <a:buChar char="•"/>
            </a:pPr>
            <a:r>
              <a:rPr lang="en-US" sz="2000" dirty="0"/>
              <a:t>Working with continuous predictors.</a:t>
            </a:r>
          </a:p>
          <a:p>
            <a:pPr>
              <a:buFont typeface="Arial" panose="020B0604020202020204" pitchFamily="34" charset="0"/>
              <a:buChar char="•"/>
            </a:pPr>
            <a:r>
              <a:rPr lang="en-US" sz="2000" dirty="0"/>
              <a:t>Assessing model fit and statistical significance.</a:t>
            </a:r>
          </a:p>
          <a:p>
            <a:endParaRPr lang="en-US" sz="2000" dirty="0"/>
          </a:p>
        </p:txBody>
      </p:sp>
    </p:spTree>
    <p:extLst>
      <p:ext uri="{BB962C8B-B14F-4D97-AF65-F5344CB8AC3E}">
        <p14:creationId xmlns:p14="http://schemas.microsoft.com/office/powerpoint/2010/main" val="394098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0FD5-9094-E51B-B39D-CD1DA673096B}"/>
              </a:ext>
            </a:extLst>
          </p:cNvPr>
          <p:cNvSpPr>
            <a:spLocks noGrp="1"/>
          </p:cNvSpPr>
          <p:nvPr>
            <p:ph type="title"/>
          </p:nvPr>
        </p:nvSpPr>
        <p:spPr/>
        <p:txBody>
          <a:bodyPr/>
          <a:lstStyle/>
          <a:p>
            <a:r>
              <a:rPr lang="en-US" dirty="0"/>
              <a:t>Other explorations</a:t>
            </a:r>
          </a:p>
        </p:txBody>
      </p:sp>
      <p:sp>
        <p:nvSpPr>
          <p:cNvPr id="3" name="Content Placeholder 2">
            <a:extLst>
              <a:ext uri="{FF2B5EF4-FFF2-40B4-BE49-F238E27FC236}">
                <a16:creationId xmlns:a16="http://schemas.microsoft.com/office/drawing/2014/main" id="{D9A643AE-BF39-3F34-6897-FB5C1D7A389A}"/>
              </a:ext>
            </a:extLst>
          </p:cNvPr>
          <p:cNvSpPr>
            <a:spLocks noGrp="1"/>
          </p:cNvSpPr>
          <p:nvPr>
            <p:ph idx="1"/>
          </p:nvPr>
        </p:nvSpPr>
        <p:spPr/>
        <p:txBody>
          <a:bodyPr/>
          <a:lstStyle/>
          <a:p>
            <a:r>
              <a:rPr lang="en-US" sz="2000" dirty="0"/>
              <a:t>The association measure between blood pressure and meal preparation came to be significant. The odds ratio CI is (1.202927,1.458402) and the gamma coefficient is (.09,.18) with a small p-value. self-meal preparation if not, in that case, the blood pressure is higher.</a:t>
            </a:r>
          </a:p>
          <a:p>
            <a:r>
              <a:rPr lang="en-US" sz="2000" dirty="0"/>
              <a:t>When we added the self-meal preparation index with the existing regression framework, clgeducation1(yes): selfmealprepare2(1 yes, 2 no) came to be significant. If you are busy, probably you need to eat outside resulting in higher blood pressure for NH population.</a:t>
            </a:r>
          </a:p>
          <a:p>
            <a:r>
              <a:rPr lang="en-US" sz="2000" dirty="0"/>
              <a:t>For the overall population, </a:t>
            </a:r>
            <a:r>
              <a:rPr lang="en-US" sz="1400" dirty="0"/>
              <a:t>nh_black_white2:self_meal_prepare2</a:t>
            </a:r>
            <a:r>
              <a:rPr lang="en-US" sz="2000" dirty="0"/>
              <a:t> and </a:t>
            </a:r>
            <a:r>
              <a:rPr lang="en-US" sz="1400" dirty="0"/>
              <a:t>DMDYRUSR:self_meal_prepare2 </a:t>
            </a:r>
            <a:r>
              <a:rPr lang="en-US" sz="2000" dirty="0"/>
              <a:t>are two significant variables. Within the white NH population, there is a tendency of higher BP who do not prepare their food. Immigration and non-self-meal preparation can also indicate higher BP.</a:t>
            </a:r>
          </a:p>
          <a:p>
            <a:endParaRPr lang="en-US" dirty="0"/>
          </a:p>
        </p:txBody>
      </p:sp>
    </p:spTree>
    <p:extLst>
      <p:ext uri="{BB962C8B-B14F-4D97-AF65-F5344CB8AC3E}">
        <p14:creationId xmlns:p14="http://schemas.microsoft.com/office/powerpoint/2010/main" val="3766503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TotalTime>
  <Words>751</Words>
  <Application>Microsoft Macintosh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CDA project</vt:lpstr>
      <vt:lpstr>Data </vt:lpstr>
      <vt:lpstr>Questions</vt:lpstr>
      <vt:lpstr>Conclusions</vt:lpstr>
      <vt:lpstr>PowerPoint Presentation</vt:lpstr>
      <vt:lpstr>Left: Only NH population, Right: Overall population, after including the age variable</vt:lpstr>
      <vt:lpstr>Important takeaways</vt:lpstr>
      <vt:lpstr>Important takeaways…</vt:lpstr>
      <vt:lpstr>Other explorations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CDA project</dc:title>
  <dc:creator>Manna, Alokesh</dc:creator>
  <cp:lastModifiedBy>Manna, Alokesh</cp:lastModifiedBy>
  <cp:revision>5</cp:revision>
  <dcterms:created xsi:type="dcterms:W3CDTF">2024-12-04T17:24:59Z</dcterms:created>
  <dcterms:modified xsi:type="dcterms:W3CDTF">2024-12-04T20:58:06Z</dcterms:modified>
</cp:coreProperties>
</file>