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4"/>
  </p:notesMasterIdLst>
  <p:sldIdLst>
    <p:sldId id="256" r:id="rId2"/>
    <p:sldId id="257" r:id="rId3"/>
    <p:sldId id="260" r:id="rId4"/>
    <p:sldId id="261" r:id="rId5"/>
    <p:sldId id="263" r:id="rId6"/>
    <p:sldId id="264" r:id="rId7"/>
    <p:sldId id="271" r:id="rId8"/>
    <p:sldId id="272" r:id="rId9"/>
    <p:sldId id="280" r:id="rId10"/>
    <p:sldId id="301" r:id="rId11"/>
    <p:sldId id="304" r:id="rId12"/>
    <p:sldId id="31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000000"/>
    <a:srgbClr val="243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4660"/>
  </p:normalViewPr>
  <p:slideViewPr>
    <p:cSldViewPr snapToGrid="0">
      <p:cViewPr varScale="1">
        <p:scale>
          <a:sx n="59" d="100"/>
          <a:sy n="59" d="100"/>
        </p:scale>
        <p:origin x="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2">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2">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dirty="0"/>
            <a:t>x1st_point_of_impact </a:t>
          </a:r>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dirty="0"/>
            <a:t>number_of_vehicles </a:t>
          </a:r>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dirty="0"/>
            <a:t>speed_limit</a:t>
          </a:r>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dirty="0"/>
            <a:t>skidding_and_overturning </a:t>
          </a:r>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dirty="0"/>
            <a:t>sex_of_driver </a:t>
          </a:r>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dirty="0"/>
            <a:t>vehicle_type </a:t>
          </a:r>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dirty="0"/>
            <a:t>vehicle_manoeuvre </a:t>
          </a:r>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dirty="0"/>
            <a:t>engine_capacity_cc </a:t>
          </a:r>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dirty="0"/>
            <a:t>number_of_casualties </a:t>
          </a:r>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dirty="0"/>
            <a:t>driver_home_area_type </a:t>
          </a:r>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dirty="0"/>
            <a:t>age_band_of_driver </a:t>
          </a:r>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dirty="0"/>
            <a:t>junction_control </a:t>
          </a:r>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dirty="0"/>
            <a:t>hit_object_off_carriageway</a:t>
          </a:r>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dirty="0"/>
            <a:t>hit_object_in_carriageway </a:t>
          </a:r>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dirty="0"/>
            <a:t>driver_imd_decile </a:t>
          </a:r>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dirty="0"/>
            <a:t>junction_detail </a:t>
          </a:r>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dirty="0"/>
            <a:t>junction_location </a:t>
          </a:r>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dirty="0"/>
            <a:t>propulsion_code </a:t>
          </a:r>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4273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2869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2869199" y="1709279"/>
        <a:ext cx="4320000" cy="648000"/>
      </dsp:txXfrm>
    </dsp:sp>
    <dsp:sp modelId="{8237FF8B-1C60-4D00-8617-D88B42E8300A}">
      <dsp:nvSpPr>
        <dsp:cNvPr id="0" name=""/>
        <dsp:cNvSpPr/>
      </dsp:nvSpPr>
      <dsp:spPr>
        <a:xfrm>
          <a:off x="2869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2869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x1st_point_of_impact </a:t>
          </a:r>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number_of_vehicles </a:t>
          </a:r>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speed_limit</a:t>
          </a:r>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skidding_and_overturning </a:t>
          </a:r>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sex_of_driver </a:t>
          </a:r>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vehicle_type </a:t>
          </a:r>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vehicle_manoeuvre </a:t>
          </a:r>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engine_capacity_cc </a:t>
          </a:r>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number_of_casualties </a:t>
          </a:r>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driver_home_area_type </a:t>
          </a:r>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age_band_of_driver </a:t>
          </a:r>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junction_control </a:t>
          </a:r>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hit_object_off_carriageway</a:t>
          </a:r>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hit_object_in_carriageway </a:t>
          </a:r>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driver_imd_decile </a:t>
          </a:r>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junction_detail </a:t>
          </a:r>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junction_location </a:t>
          </a:r>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propulsion_code </a:t>
          </a:r>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9/27/2020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dirty="0"/>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874C383-2CFF-4571-B1B8-92E5A5AA27CE}" type="slidenum">
              <a:rPr lang="en-US" smtClean="0"/>
              <a:t>8</a:t>
            </a:fld>
            <a:endParaRPr lang="en-US" dirty="0"/>
          </a:p>
        </p:txBody>
      </p:sp>
    </p:spTree>
    <p:extLst>
      <p:ext uri="{BB962C8B-B14F-4D97-AF65-F5344CB8AC3E}">
        <p14:creationId xmlns:p14="http://schemas.microsoft.com/office/powerpoint/2010/main" val="214903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9/27/2020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ata-seattlecitygis.opendata.arcgis.com/datasets/5b5c745e0f1f48e7a53acec63a0022ab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Car Accident Analysis and Severity Prediction</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610143"/>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4418120" y="2568340"/>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71852" y="5265612"/>
            <a:ext cx="10058400" cy="1200329"/>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Perhaps traffic lights, stop signs, or warnings indicating that they are approaching certain junctions would help reduce accidents.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Expectations vs Reality</a:t>
            </a:r>
          </a:p>
        </p:txBody>
      </p:sp>
      <p:sp>
        <p:nvSpPr>
          <p:cNvPr id="3" name="Text Placeholder 2">
            <a:extLst>
              <a:ext uri="{FF2B5EF4-FFF2-40B4-BE49-F238E27FC236}">
                <a16:creationId xmlns:a16="http://schemas.microsoft.com/office/drawing/2014/main" id="{DEE5EFC5-C4DD-44EF-B9F6-D0E3482BEA8E}"/>
              </a:ext>
            </a:extLst>
          </p:cNvPr>
          <p:cNvSpPr>
            <a:spLocks noGrp="1"/>
          </p:cNvSpPr>
          <p:nvPr>
            <p:ph type="body" idx="1"/>
          </p:nvPr>
        </p:nvSpPr>
        <p:spPr/>
        <p:txBody>
          <a:bodyPr/>
          <a:lstStyle/>
          <a:p>
            <a:r>
              <a:rPr lang="en-US" dirty="0"/>
              <a:t>Expectation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sz="half" idx="2"/>
          </p:nvPr>
        </p:nvSpPr>
        <p:spPr/>
        <p:txBody>
          <a:bodyPr>
            <a:normAutofit/>
          </a:bodyPr>
          <a:lstStyle/>
          <a:p>
            <a:r>
              <a:rPr lang="en-US" dirty="0"/>
              <a:t>Overall I thought there would be certain features that had a high impact on the severity of accidents.</a:t>
            </a:r>
          </a:p>
          <a:p>
            <a:pPr lvl="1"/>
            <a:r>
              <a:rPr lang="en-US" dirty="0"/>
              <a:t>skidding_and_overturning</a:t>
            </a:r>
          </a:p>
          <a:p>
            <a:pPr lvl="1"/>
            <a:r>
              <a:rPr lang="en-US" dirty="0"/>
              <a:t>time_of_day</a:t>
            </a:r>
          </a:p>
          <a:p>
            <a:pPr lvl="1"/>
            <a:r>
              <a:rPr lang="en-US" dirty="0"/>
              <a:t>weather_conditions</a:t>
            </a:r>
          </a:p>
          <a:p>
            <a:pPr lvl="1"/>
            <a:r>
              <a:rPr lang="en-US" dirty="0"/>
              <a:t>day_of_week </a:t>
            </a:r>
          </a:p>
        </p:txBody>
      </p:sp>
      <p:sp>
        <p:nvSpPr>
          <p:cNvPr id="4" name="Text Placeholder 3">
            <a:extLst>
              <a:ext uri="{FF2B5EF4-FFF2-40B4-BE49-F238E27FC236}">
                <a16:creationId xmlns:a16="http://schemas.microsoft.com/office/drawing/2014/main" id="{C2949571-0CC8-480B-9710-1EFF9E1818A6}"/>
              </a:ext>
            </a:extLst>
          </p:cNvPr>
          <p:cNvSpPr>
            <a:spLocks noGrp="1"/>
          </p:cNvSpPr>
          <p:nvPr>
            <p:ph type="body" sz="quarter" idx="3"/>
          </p:nvPr>
        </p:nvSpPr>
        <p:spPr/>
        <p:txBody>
          <a:bodyPr/>
          <a:lstStyle/>
          <a:p>
            <a:r>
              <a:rPr lang="en-US" dirty="0"/>
              <a:t>Reality</a:t>
            </a:r>
          </a:p>
        </p:txBody>
      </p:sp>
      <p:sp>
        <p:nvSpPr>
          <p:cNvPr id="6" name="Content Placeholder 5">
            <a:extLst>
              <a:ext uri="{FF2B5EF4-FFF2-40B4-BE49-F238E27FC236}">
                <a16:creationId xmlns:a16="http://schemas.microsoft.com/office/drawing/2014/main" id="{F94BFFF7-5A18-46DC-BB53-CB607CB491AD}"/>
              </a:ext>
            </a:extLst>
          </p:cNvPr>
          <p:cNvSpPr>
            <a:spLocks noGrp="1"/>
          </p:cNvSpPr>
          <p:nvPr>
            <p:ph sz="quarter" idx="4"/>
          </p:nvPr>
        </p:nvSpPr>
        <p:spPr/>
        <p:txBody>
          <a:bodyPr>
            <a:normAutofit/>
          </a:bodyPr>
          <a:lstStyle/>
          <a:p>
            <a:r>
              <a:rPr lang="en-US" dirty="0"/>
              <a:t>There were very low correlations among features and accident severity. The highest correlation was vehicle_type at 0.134. </a:t>
            </a:r>
          </a:p>
          <a:p>
            <a:endParaRPr lang="en-US" dirty="0"/>
          </a:p>
        </p:txBody>
      </p:sp>
    </p:spTree>
    <p:extLst>
      <p:ext uri="{BB962C8B-B14F-4D97-AF65-F5344CB8AC3E}">
        <p14:creationId xmlns:p14="http://schemas.microsoft.com/office/powerpoint/2010/main" val="300264861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Limitations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014194"/>
            <a:ext cx="10058400" cy="4121848"/>
          </a:xfrm>
        </p:spPr>
        <p:txBody>
          <a:bodyPr>
            <a:normAutofit/>
          </a:bodyPr>
          <a:lstStyle/>
          <a:p>
            <a:r>
              <a:rPr lang="en-US" dirty="0"/>
              <a:t>Not able to obtain accuracy over 70% without causing other issues such as overfitting and bias. </a:t>
            </a:r>
          </a:p>
          <a:p>
            <a:r>
              <a:rPr lang="en-US" dirty="0"/>
              <a:t>The data was extremely imbalanced. The majority of accidents were not serious and while this is not a real life problem, it was a problem for this model. Undersampling was done to improve overall scoring.</a:t>
            </a:r>
          </a:p>
          <a:p>
            <a:r>
              <a:rPr lang="en-US" dirty="0"/>
              <a:t>More factors surrounding accidents should be included in this data.</a:t>
            </a:r>
          </a:p>
          <a:p>
            <a:pPr lvl="1"/>
            <a:r>
              <a:rPr lang="en-US" dirty="0"/>
              <a:t>While there was information on the speed limit in certain areas, there was no information on whether the driver was speeding.</a:t>
            </a:r>
          </a:p>
          <a:p>
            <a:pPr lvl="1"/>
            <a:r>
              <a:rPr lang="en-US" dirty="0"/>
              <a:t>No information on cellphone usage of drivers</a:t>
            </a:r>
          </a:p>
          <a:p>
            <a:pPr lvl="1"/>
            <a:r>
              <a:rPr lang="en-US" dirty="0"/>
              <a:t>Rural areas had a higher rate of serious accidents which could be correlation to emergency vehicle arrival or distances from hospitals, but this information was also not available</a:t>
            </a:r>
          </a:p>
          <a:p>
            <a:pPr lvl="1"/>
            <a:r>
              <a:rPr lang="en-US" dirty="0"/>
              <a:t>No time of arrival for emergency units</a:t>
            </a:r>
          </a:p>
          <a:p>
            <a:pPr lvl="1"/>
            <a:r>
              <a:rPr lang="en-US" dirty="0"/>
              <a:t>No info on passengers</a:t>
            </a:r>
          </a:p>
          <a:p>
            <a:r>
              <a:rPr lang="en-US" dirty="0"/>
              <a:t>Low correlations</a:t>
            </a:r>
          </a:p>
          <a:p>
            <a:endParaRPr lang="en-US" dirty="0"/>
          </a:p>
          <a:p>
            <a:endParaRPr lang="en-US" dirty="0"/>
          </a:p>
        </p:txBody>
      </p:sp>
    </p:spTree>
    <p:extLst>
      <p:ext uri="{BB962C8B-B14F-4D97-AF65-F5344CB8AC3E}">
        <p14:creationId xmlns:p14="http://schemas.microsoft.com/office/powerpoint/2010/main" val="31950588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Road traffic accidents are a major source of human and economic hardship in most advanced economies, with consequences which can range from minor property/vehicular damage, to major damage, personal injury or death. It is estimated that road traffic accidents cost the United States’ economy ∼ $810 billion per year, including costs due to property damage, legal costs and associated medical bills [1]. It is therefore of paramount importance that we understand the factors influencing the likelihood of a road traffic accident </a:t>
            </a:r>
            <a:r>
              <a:rPr lang="en-US" sz="2000" dirty="0" err="1"/>
              <a:t>occuring</a:t>
            </a:r>
            <a:r>
              <a:rPr lang="en-US" sz="2000" dirty="0"/>
              <a:t> at a given location, as well as those which influence the severity of those accidents that do occur.</a:t>
            </a:r>
          </a:p>
          <a:p>
            <a:r>
              <a:rPr lang="en-US" sz="2000" dirty="0"/>
              <a:t>The data for this project is available on the below mentioned link</a:t>
            </a:r>
          </a:p>
          <a:p>
            <a:pPr marL="0" indent="0">
              <a:buNone/>
            </a:pPr>
            <a:r>
              <a:rPr lang="en-US" sz="2000" dirty="0"/>
              <a:t> </a:t>
            </a:r>
            <a:r>
              <a:rPr lang="en-IN" u="sng" dirty="0">
                <a:hlinkClick r:id="rId2"/>
              </a:rPr>
              <a:t>http://data-seattlecitygis.opendata.arcgis.com/datasets/5b5c745e0f1f48e7a53acec63a0022ab_0</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50121682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2114551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a:t>Accidents per Year</a:t>
            </a:r>
            <a:endParaRPr lang="en-US" sz="4400" dirty="0"/>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a:t>According to the graph above, from 2010 to 2013, there was a decrease in the number of accidents, however over the past few years there has been an increase in accidents, with 2016 being close to the 2010 numbers.</a:t>
            </a:r>
            <a:endParaRPr lang="en-US" sz="1400" dirty="0"/>
          </a:p>
        </p:txBody>
      </p:sp>
      <p:pic>
        <p:nvPicPr>
          <p:cNvPr id="5" name="Content Placeholder 4">
            <a:extLst>
              <a:ext uri="{FF2B5EF4-FFF2-40B4-BE49-F238E27FC236}">
                <a16:creationId xmlns:a16="http://schemas.microsoft.com/office/drawing/2014/main" id="{74DC7C2F-C603-4AB4-AEB2-D5B40833A7D2}"/>
              </a:ext>
            </a:extLst>
          </p:cNvPr>
          <p:cNvPicPr>
            <a:picLocks noGrp="1" noChangeAspect="1"/>
          </p:cNvPicPr>
          <p:nvPr>
            <p:ph idx="1"/>
          </p:nvPr>
        </p:nvPicPr>
        <p:blipFill>
          <a:blip r:embed="rId3"/>
          <a:stretch>
            <a:fillRect/>
          </a:stretch>
        </p:blipFill>
        <p:spPr>
          <a:xfrm>
            <a:off x="2808514" y="1837820"/>
            <a:ext cx="6913005" cy="3398210"/>
          </a:xfrm>
          <a:prstGeom prst="rect">
            <a:avLst/>
          </a:prstGeom>
        </p:spPr>
      </p:pic>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849322"/>
          </a:xfrm>
        </p:spPr>
        <p:txBody>
          <a:bodyPr>
            <a:normAutofit fontScale="90000"/>
          </a:bodyPr>
          <a:lstStyle/>
          <a:p>
            <a:r>
              <a:rPr lang="en-US" sz="3000" dirty="0"/>
              <a:t>How do the available factors contribute to accident seriousness?</a:t>
            </a:r>
            <a:br>
              <a:rPr lang="en-US" sz="3000" dirty="0"/>
            </a:br>
            <a:endParaRPr lang="en-US" sz="3000" dirty="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592272746"/>
              </p:ext>
            </p:extLst>
          </p:nvPr>
        </p:nvGraphicFramePr>
        <p:xfrm>
          <a:off x="978568" y="1337418"/>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817418" y="5343075"/>
            <a:ext cx="10557164" cy="1077218"/>
          </a:xfrm>
          <a:prstGeom prst="rect">
            <a:avLst/>
          </a:prstGeom>
          <a:noFill/>
        </p:spPr>
        <p:txBody>
          <a:bodyPr wrap="square" rtlCol="0">
            <a:spAutoFit/>
          </a:bodyPr>
          <a:lstStyle/>
          <a:p>
            <a:r>
              <a:rPr lang="en-US" sz="1600" dirty="0"/>
              <a:t>These features were found to have the highest relation to accident seriousness. While they may all have an impact, not every feature will be discussed in the following slides. The features discussed will be based on the findings from their visualization. For visual reasons, two separate dataframes were created, for not serious and serious accidents. I wanted to better scale the data and for me, this was the simplest way of doing so.</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Traffic_Analysis_and_Severity_Prediction" id="{E15918B2-3F35-491A-9C8F-B1E1D8939746}" vid="{6B30AE64-234B-4CB9-9A2F-314C378A7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6D72D4-3125-4661-A610-2EF58BEE3CA5}">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7728</TotalTime>
  <Words>952</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Garamond</vt:lpstr>
      <vt:lpstr>SavonVTI</vt:lpstr>
      <vt:lpstr>Car Accident Analysis and Severity Prediction</vt:lpstr>
      <vt:lpstr>Background</vt:lpstr>
      <vt:lpstr>Importance of Analyzing Traffic Accidents</vt:lpstr>
      <vt:lpstr>Agenda</vt:lpstr>
      <vt:lpstr>Research Questions</vt:lpstr>
      <vt:lpstr>Who does this project benefit? </vt:lpstr>
      <vt:lpstr>When do/did the most accidents happen? </vt:lpstr>
      <vt:lpstr>Accidents per Year</vt:lpstr>
      <vt:lpstr>How do the available factors contribute to accident seriousness? </vt:lpstr>
      <vt:lpstr>Possible Solution</vt:lpstr>
      <vt:lpstr>Expectations vs Reality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Alok Ranjan Patro</cp:lastModifiedBy>
  <cp:revision>57</cp:revision>
  <dcterms:created xsi:type="dcterms:W3CDTF">2019-10-10T09:20:23Z</dcterms:created>
  <dcterms:modified xsi:type="dcterms:W3CDTF">2020-09-27T06:43:18Z</dcterms:modified>
</cp:coreProperties>
</file>