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al Bold"/>
      <p:regular r:id="rId11"/>
    </p:embeddedFont>
    <p:embeddedFont>
      <p:font typeface="Arial Bold Italics" panose="020B0604020202020204" charset="0"/>
      <p:regular r:id="rId12"/>
    </p:embeddedFont>
    <p:embeddedFont>
      <p:font typeface="Arial Italics" panose="020B0604020202020204" charset="0"/>
      <p:regular r:id="rId13"/>
    </p:embeddedFont>
    <p:embeddedFont>
      <p:font typeface="Canva Sans Bold Italics" panose="020B0604020202020204" charset="0"/>
      <p:regular r:id="rId14"/>
    </p:embeddedFont>
    <p:embeddedFont>
      <p:font typeface="Canva Sans Italics" panose="020B0604020202020204" charset="0"/>
      <p:regular r:id="rId15"/>
    </p:embeddedFont>
    <p:embeddedFont>
      <p:font typeface="DejaVu Sans Bold" panose="020B0604020202020204" charset="0"/>
      <p:regular r:id="rId16"/>
    </p:embeddedFont>
    <p:embeddedFont>
      <p:font typeface="DejaVu Sans Light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canva.com/design/DAGee19FzqU/FdRj62eiuQ0GZ5_rEJWbwA/view?mode=prototype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5200" y="3101400"/>
            <a:ext cx="11122800" cy="7185600"/>
            <a:chOff x="0" y="0"/>
            <a:chExt cx="14830400" cy="958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0425" cy="9580753"/>
            </a:xfrm>
            <a:custGeom>
              <a:avLst/>
              <a:gdLst/>
              <a:ahLst/>
              <a:cxnLst/>
              <a:rect l="l" t="t" r="r" b="b"/>
              <a:pathLst>
                <a:path w="14830425" h="9580753">
                  <a:moveTo>
                    <a:pt x="14830425" y="9580753"/>
                  </a:moveTo>
                  <a:lnTo>
                    <a:pt x="14830425" y="0"/>
                  </a:lnTo>
                  <a:lnTo>
                    <a:pt x="0" y="95807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" y="5649000"/>
            <a:ext cx="14740800" cy="4638000"/>
            <a:chOff x="0" y="0"/>
            <a:chExt cx="19654400" cy="6184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54393" cy="6184011"/>
            </a:xfrm>
            <a:custGeom>
              <a:avLst/>
              <a:gdLst/>
              <a:ahLst/>
              <a:cxnLst/>
              <a:rect l="l" t="t" r="r" b="b"/>
              <a:pathLst>
                <a:path w="19654393" h="6184011">
                  <a:moveTo>
                    <a:pt x="0" y="6184011"/>
                  </a:moveTo>
                  <a:lnTo>
                    <a:pt x="0" y="0"/>
                  </a:lnTo>
                  <a:lnTo>
                    <a:pt x="19654393" y="6184011"/>
                  </a:lnTo>
                  <a:close/>
                </a:path>
              </a:pathLst>
            </a:custGeom>
            <a:solidFill>
              <a:srgbClr val="C4A15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6450" y="412500"/>
            <a:ext cx="17475000" cy="9462000"/>
            <a:chOff x="0" y="0"/>
            <a:chExt cx="23300000" cy="126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00055" cy="12616053"/>
            </a:xfrm>
            <a:custGeom>
              <a:avLst/>
              <a:gdLst/>
              <a:ahLst/>
              <a:cxnLst/>
              <a:rect l="l" t="t" r="r" b="b"/>
              <a:pathLst>
                <a:path w="23300055" h="12616053">
                  <a:moveTo>
                    <a:pt x="0" y="0"/>
                  </a:moveTo>
                  <a:lnTo>
                    <a:pt x="23300055" y="0"/>
                  </a:lnTo>
                  <a:lnTo>
                    <a:pt x="23300055" y="12616053"/>
                  </a:lnTo>
                  <a:lnTo>
                    <a:pt x="0" y="126160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06450" y="5649000"/>
            <a:ext cx="8572500" cy="4225500"/>
            <a:chOff x="0" y="0"/>
            <a:chExt cx="11430000" cy="5634000"/>
          </a:xfrm>
        </p:grpSpPr>
        <p:sp>
          <p:nvSpPr>
            <p:cNvPr id="9" name="Freeform 9"/>
            <p:cNvSpPr/>
            <p:nvPr/>
          </p:nvSpPr>
          <p:spPr>
            <a:xfrm>
              <a:off x="13515" y="10630"/>
              <a:ext cx="11403016" cy="5612740"/>
            </a:xfrm>
            <a:custGeom>
              <a:avLst/>
              <a:gdLst/>
              <a:ahLst/>
              <a:cxnLst/>
              <a:rect l="l" t="t" r="r" b="b"/>
              <a:pathLst>
                <a:path w="11403016" h="5612740">
                  <a:moveTo>
                    <a:pt x="0" y="0"/>
                  </a:moveTo>
                  <a:lnTo>
                    <a:pt x="9328844" y="0"/>
                  </a:lnTo>
                  <a:lnTo>
                    <a:pt x="11403016" y="1629077"/>
                  </a:lnTo>
                  <a:lnTo>
                    <a:pt x="11403016" y="5612740"/>
                  </a:lnTo>
                  <a:lnTo>
                    <a:pt x="0" y="5612740"/>
                  </a:lnTo>
                  <a:close/>
                </a:path>
              </a:pathLst>
            </a:custGeom>
            <a:solidFill>
              <a:srgbClr val="FFF2CC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1429911" cy="5634000"/>
            </a:xfrm>
            <a:custGeom>
              <a:avLst/>
              <a:gdLst/>
              <a:ahLst/>
              <a:cxnLst/>
              <a:rect l="l" t="t" r="r" b="b"/>
              <a:pathLst>
                <a:path w="11429911" h="5634000">
                  <a:moveTo>
                    <a:pt x="13515" y="0"/>
                  </a:moveTo>
                  <a:lnTo>
                    <a:pt x="9342359" y="0"/>
                  </a:lnTo>
                  <a:cubicBezTo>
                    <a:pt x="9345873" y="0"/>
                    <a:pt x="9349387" y="1169"/>
                    <a:pt x="9351955" y="3083"/>
                  </a:cubicBezTo>
                  <a:lnTo>
                    <a:pt x="11425992" y="1632159"/>
                  </a:lnTo>
                  <a:cubicBezTo>
                    <a:pt x="11428560" y="1634179"/>
                    <a:pt x="11429911" y="1636836"/>
                    <a:pt x="11429911" y="1639707"/>
                  </a:cubicBezTo>
                  <a:lnTo>
                    <a:pt x="11429911" y="5623370"/>
                  </a:lnTo>
                  <a:cubicBezTo>
                    <a:pt x="11429911" y="5629216"/>
                    <a:pt x="11423830" y="5634000"/>
                    <a:pt x="11416396" y="5634000"/>
                  </a:cubicBezTo>
                  <a:lnTo>
                    <a:pt x="13515" y="5634000"/>
                  </a:lnTo>
                  <a:cubicBezTo>
                    <a:pt x="6082" y="5634000"/>
                    <a:pt x="0" y="5629216"/>
                    <a:pt x="0" y="5623370"/>
                  </a:cubicBezTo>
                  <a:lnTo>
                    <a:pt x="0" y="10630"/>
                  </a:lnTo>
                  <a:cubicBezTo>
                    <a:pt x="0" y="4784"/>
                    <a:pt x="6082" y="0"/>
                    <a:pt x="13515" y="0"/>
                  </a:cubicBezTo>
                  <a:moveTo>
                    <a:pt x="13515" y="21260"/>
                  </a:moveTo>
                  <a:lnTo>
                    <a:pt x="13515" y="10630"/>
                  </a:lnTo>
                  <a:lnTo>
                    <a:pt x="27030" y="10630"/>
                  </a:lnTo>
                  <a:lnTo>
                    <a:pt x="27030" y="5623370"/>
                  </a:lnTo>
                  <a:lnTo>
                    <a:pt x="13515" y="5623370"/>
                  </a:lnTo>
                  <a:lnTo>
                    <a:pt x="13515" y="5612740"/>
                  </a:lnTo>
                  <a:lnTo>
                    <a:pt x="11416531" y="5612740"/>
                  </a:lnTo>
                  <a:lnTo>
                    <a:pt x="11416531" y="5623370"/>
                  </a:lnTo>
                  <a:lnTo>
                    <a:pt x="11403016" y="5623370"/>
                  </a:lnTo>
                  <a:lnTo>
                    <a:pt x="11403016" y="1639707"/>
                  </a:lnTo>
                  <a:lnTo>
                    <a:pt x="11416531" y="1639707"/>
                  </a:lnTo>
                  <a:lnTo>
                    <a:pt x="11406936" y="1647254"/>
                  </a:lnTo>
                  <a:lnTo>
                    <a:pt x="9332763" y="18178"/>
                  </a:lnTo>
                  <a:lnTo>
                    <a:pt x="9342359" y="10630"/>
                  </a:lnTo>
                  <a:lnTo>
                    <a:pt x="9342359" y="21260"/>
                  </a:lnTo>
                  <a:lnTo>
                    <a:pt x="13515" y="21260"/>
                  </a:lnTo>
                  <a:close/>
                </a:path>
              </a:pathLst>
            </a:custGeom>
            <a:solidFill>
              <a:srgbClr val="233A44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0" y="9326090"/>
            <a:ext cx="9486298" cy="1189562"/>
          </a:xfrm>
          <a:custGeom>
            <a:avLst/>
            <a:gdLst/>
            <a:ahLst/>
            <a:cxnLst/>
            <a:rect l="l" t="t" r="r" b="b"/>
            <a:pathLst>
              <a:path w="9486298" h="1189562">
                <a:moveTo>
                  <a:pt x="0" y="0"/>
                </a:moveTo>
                <a:lnTo>
                  <a:pt x="9486298" y="0"/>
                </a:lnTo>
                <a:lnTo>
                  <a:pt x="9486298" y="1189562"/>
                </a:lnTo>
                <a:lnTo>
                  <a:pt x="0" y="1189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5599" b="-25599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308950" y="5649000"/>
            <a:ext cx="8572500" cy="4271871"/>
            <a:chOff x="0" y="0"/>
            <a:chExt cx="11430000" cy="5695828"/>
          </a:xfrm>
        </p:grpSpPr>
        <p:sp>
          <p:nvSpPr>
            <p:cNvPr id="13" name="Freeform 13"/>
            <p:cNvSpPr/>
            <p:nvPr/>
          </p:nvSpPr>
          <p:spPr>
            <a:xfrm>
              <a:off x="12710" y="10747"/>
              <a:ext cx="11404581" cy="5674334"/>
            </a:xfrm>
            <a:custGeom>
              <a:avLst/>
              <a:gdLst/>
              <a:ahLst/>
              <a:cxnLst/>
              <a:rect l="l" t="t" r="r" b="b"/>
              <a:pathLst>
                <a:path w="11404581" h="5674334">
                  <a:moveTo>
                    <a:pt x="11404581" y="0"/>
                  </a:moveTo>
                  <a:lnTo>
                    <a:pt x="1950928" y="0"/>
                  </a:lnTo>
                  <a:lnTo>
                    <a:pt x="0" y="1646954"/>
                  </a:lnTo>
                  <a:lnTo>
                    <a:pt x="0" y="5674334"/>
                  </a:lnTo>
                  <a:lnTo>
                    <a:pt x="11404581" y="5674334"/>
                  </a:lnTo>
                  <a:close/>
                </a:path>
              </a:pathLst>
            </a:custGeom>
            <a:solidFill>
              <a:srgbClr val="D0E0E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11430002" cy="5695828"/>
            </a:xfrm>
            <a:custGeom>
              <a:avLst/>
              <a:gdLst/>
              <a:ahLst/>
              <a:cxnLst/>
              <a:rect l="l" t="t" r="r" b="b"/>
              <a:pathLst>
                <a:path w="11430002" h="5695828">
                  <a:moveTo>
                    <a:pt x="11417291" y="21494"/>
                  </a:moveTo>
                  <a:lnTo>
                    <a:pt x="1963638" y="21494"/>
                  </a:lnTo>
                  <a:lnTo>
                    <a:pt x="1963638" y="10747"/>
                  </a:lnTo>
                  <a:lnTo>
                    <a:pt x="1972663" y="18377"/>
                  </a:lnTo>
                  <a:lnTo>
                    <a:pt x="21735" y="1665331"/>
                  </a:lnTo>
                  <a:lnTo>
                    <a:pt x="12710" y="1657701"/>
                  </a:lnTo>
                  <a:lnTo>
                    <a:pt x="25421" y="1657701"/>
                  </a:lnTo>
                  <a:lnTo>
                    <a:pt x="25421" y="5685081"/>
                  </a:lnTo>
                  <a:lnTo>
                    <a:pt x="12710" y="5685081"/>
                  </a:lnTo>
                  <a:lnTo>
                    <a:pt x="12710" y="5674334"/>
                  </a:lnTo>
                  <a:lnTo>
                    <a:pt x="11417291" y="5674334"/>
                  </a:lnTo>
                  <a:lnTo>
                    <a:pt x="11417291" y="5685081"/>
                  </a:lnTo>
                  <a:lnTo>
                    <a:pt x="11404581" y="5685081"/>
                  </a:lnTo>
                  <a:lnTo>
                    <a:pt x="11404581" y="10747"/>
                  </a:lnTo>
                  <a:lnTo>
                    <a:pt x="11417291" y="10747"/>
                  </a:lnTo>
                  <a:lnTo>
                    <a:pt x="11417291" y="21494"/>
                  </a:lnTo>
                  <a:moveTo>
                    <a:pt x="11417291" y="0"/>
                  </a:moveTo>
                  <a:cubicBezTo>
                    <a:pt x="11424283" y="0"/>
                    <a:pt x="11430002" y="4836"/>
                    <a:pt x="11430002" y="10747"/>
                  </a:cubicBezTo>
                  <a:lnTo>
                    <a:pt x="11430002" y="5685081"/>
                  </a:lnTo>
                  <a:cubicBezTo>
                    <a:pt x="11430002" y="5690992"/>
                    <a:pt x="11424283" y="5695828"/>
                    <a:pt x="11417291" y="5695828"/>
                  </a:cubicBezTo>
                  <a:lnTo>
                    <a:pt x="12710" y="5695828"/>
                  </a:lnTo>
                  <a:cubicBezTo>
                    <a:pt x="5720" y="5695828"/>
                    <a:pt x="0" y="5690992"/>
                    <a:pt x="0" y="5685081"/>
                  </a:cubicBezTo>
                  <a:lnTo>
                    <a:pt x="0" y="1657701"/>
                  </a:lnTo>
                  <a:cubicBezTo>
                    <a:pt x="0" y="1654799"/>
                    <a:pt x="1398" y="1652113"/>
                    <a:pt x="3686" y="1650071"/>
                  </a:cubicBezTo>
                  <a:lnTo>
                    <a:pt x="1954613" y="3117"/>
                  </a:lnTo>
                  <a:cubicBezTo>
                    <a:pt x="1957028" y="1075"/>
                    <a:pt x="1960206" y="0"/>
                    <a:pt x="1963638" y="0"/>
                  </a:cubicBezTo>
                  <a:lnTo>
                    <a:pt x="11417291" y="0"/>
                  </a:lnTo>
                  <a:close/>
                </a:path>
              </a:pathLst>
            </a:custGeom>
            <a:solidFill>
              <a:srgbClr val="233A44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8617250" y="9349338"/>
            <a:ext cx="9486298" cy="1189562"/>
          </a:xfrm>
          <a:custGeom>
            <a:avLst/>
            <a:gdLst/>
            <a:ahLst/>
            <a:cxnLst/>
            <a:rect l="l" t="t" r="r" b="b"/>
            <a:pathLst>
              <a:path w="9486298" h="1189562">
                <a:moveTo>
                  <a:pt x="0" y="0"/>
                </a:moveTo>
                <a:lnTo>
                  <a:pt x="9486298" y="0"/>
                </a:lnTo>
                <a:lnTo>
                  <a:pt x="9486298" y="1189562"/>
                </a:lnTo>
                <a:lnTo>
                  <a:pt x="0" y="1189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5599" b="-25599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727525" y="423250"/>
            <a:ext cx="17284350" cy="177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1"/>
              </a:lnSpc>
            </a:pPr>
            <a:r>
              <a:rPr lang="en-US" sz="7400" b="1" spc="11">
                <a:solidFill>
                  <a:srgbClr val="AF7B51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Uyir Hackathon - 2025</a:t>
            </a:r>
          </a:p>
          <a:p>
            <a:pPr algn="ctr">
              <a:lnSpc>
                <a:spcPts val="3587"/>
              </a:lnSpc>
            </a:pPr>
            <a:r>
              <a:rPr lang="en-US" sz="2600" b="1" spc="4">
                <a:solidFill>
                  <a:srgbClr val="AF7B51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Finals Presentation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1958" y="7149129"/>
            <a:ext cx="8065292" cy="140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8"/>
              </a:lnSpc>
            </a:pPr>
            <a:r>
              <a:rPr lang="en-US" sz="2600" b="1" spc="4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UYIR - Hackathon2k25 ID: </a:t>
            </a:r>
            <a:r>
              <a:rPr lang="en-US" sz="2600" spc="4">
                <a:solidFill>
                  <a:srgbClr val="000000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UH_STUD_0834</a:t>
            </a:r>
          </a:p>
          <a:p>
            <a:pPr algn="l">
              <a:lnSpc>
                <a:spcPts val="3863"/>
              </a:lnSpc>
            </a:pPr>
            <a:r>
              <a:rPr lang="en-US" sz="2799" b="1" spc="4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Category: </a:t>
            </a:r>
            <a:r>
              <a:rPr lang="en-US" sz="2799" spc="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</a:p>
          <a:p>
            <a:pPr algn="l">
              <a:lnSpc>
                <a:spcPts val="3863"/>
              </a:lnSpc>
            </a:pPr>
            <a:r>
              <a:rPr lang="en-US" sz="2799" b="1" spc="4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Name: </a:t>
            </a:r>
            <a:r>
              <a:rPr lang="en-US" sz="2799" spc="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 Pair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32824" y="2618275"/>
            <a:ext cx="14306948" cy="1380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29"/>
              </a:lnSpc>
            </a:pPr>
            <a:r>
              <a:rPr lang="en-US" sz="8200" b="1" spc="13" dirty="0">
                <a:solidFill>
                  <a:srgbClr val="285794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Guardians of the Roads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853386" y="7091979"/>
            <a:ext cx="7838325" cy="1012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 b="1" spc="2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Leader: </a:t>
            </a:r>
            <a:r>
              <a:rPr lang="en-US" sz="2799" spc="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Akanksha </a:t>
            </a:r>
            <a:r>
              <a:rPr lang="en-US" sz="2799" spc="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Priyadarshinee</a:t>
            </a:r>
            <a:r>
              <a:rPr lang="en-US" sz="2799" spc="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Rath</a:t>
            </a:r>
          </a:p>
          <a:p>
            <a:pPr algn="l">
              <a:lnSpc>
                <a:spcPts val="3863"/>
              </a:lnSpc>
            </a:pPr>
            <a:r>
              <a:rPr lang="en-US" sz="2799" b="1" spc="4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Members' Names: </a:t>
            </a:r>
            <a:r>
              <a:rPr lang="en-US" sz="2799" spc="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Alok Gupta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00292" y="4014642"/>
            <a:ext cx="14572013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000" i="1" spc="4">
                <a:solidFill>
                  <a:srgbClr val="285794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“Accident </a:t>
            </a:r>
            <a:r>
              <a:rPr lang="en-US" sz="3000" b="1" i="1" spc="4">
                <a:solidFill>
                  <a:srgbClr val="285794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Hotspot </a:t>
            </a:r>
            <a:r>
              <a:rPr lang="en-US" sz="3000" i="1" spc="4">
                <a:solidFill>
                  <a:srgbClr val="285794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prediction and prevention system.”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5200" y="3101400"/>
            <a:ext cx="11122800" cy="7185600"/>
            <a:chOff x="0" y="0"/>
            <a:chExt cx="14830400" cy="958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0425" cy="9580753"/>
            </a:xfrm>
            <a:custGeom>
              <a:avLst/>
              <a:gdLst/>
              <a:ahLst/>
              <a:cxnLst/>
              <a:rect l="l" t="t" r="r" b="b"/>
              <a:pathLst>
                <a:path w="14830425" h="9580753">
                  <a:moveTo>
                    <a:pt x="14830425" y="9580753"/>
                  </a:moveTo>
                  <a:lnTo>
                    <a:pt x="14830425" y="0"/>
                  </a:lnTo>
                  <a:lnTo>
                    <a:pt x="0" y="95807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" y="5649000"/>
            <a:ext cx="14740800" cy="4638000"/>
            <a:chOff x="0" y="0"/>
            <a:chExt cx="19654400" cy="6184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54393" cy="6184011"/>
            </a:xfrm>
            <a:custGeom>
              <a:avLst/>
              <a:gdLst/>
              <a:ahLst/>
              <a:cxnLst/>
              <a:rect l="l" t="t" r="r" b="b"/>
              <a:pathLst>
                <a:path w="19654393" h="6184011">
                  <a:moveTo>
                    <a:pt x="0" y="6184011"/>
                  </a:moveTo>
                  <a:lnTo>
                    <a:pt x="0" y="0"/>
                  </a:lnTo>
                  <a:lnTo>
                    <a:pt x="19654393" y="6184011"/>
                  </a:lnTo>
                  <a:close/>
                </a:path>
              </a:pathLst>
            </a:custGeom>
            <a:solidFill>
              <a:srgbClr val="C4A15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6450" y="412500"/>
            <a:ext cx="17475000" cy="9462000"/>
            <a:chOff x="0" y="0"/>
            <a:chExt cx="23300000" cy="126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00055" cy="12616053"/>
            </a:xfrm>
            <a:custGeom>
              <a:avLst/>
              <a:gdLst/>
              <a:ahLst/>
              <a:cxnLst/>
              <a:rect l="l" t="t" r="r" b="b"/>
              <a:pathLst>
                <a:path w="23300055" h="12616053">
                  <a:moveTo>
                    <a:pt x="0" y="0"/>
                  </a:moveTo>
                  <a:lnTo>
                    <a:pt x="23300055" y="0"/>
                  </a:lnTo>
                  <a:lnTo>
                    <a:pt x="23300055" y="12616053"/>
                  </a:lnTo>
                  <a:lnTo>
                    <a:pt x="0" y="126160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339950" y="1673000"/>
            <a:ext cx="9616050" cy="6266150"/>
          </a:xfrm>
          <a:custGeom>
            <a:avLst/>
            <a:gdLst/>
            <a:ahLst/>
            <a:cxnLst/>
            <a:rect l="l" t="t" r="r" b="b"/>
            <a:pathLst>
              <a:path w="9616050" h="6266150">
                <a:moveTo>
                  <a:pt x="0" y="0"/>
                </a:moveTo>
                <a:lnTo>
                  <a:pt x="9616050" y="0"/>
                </a:lnTo>
                <a:lnTo>
                  <a:pt x="9616050" y="6266150"/>
                </a:lnTo>
                <a:lnTo>
                  <a:pt x="0" y="6266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2146" t="-14978" r="-8916" b="-3946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8968540"/>
            <a:ext cx="9486298" cy="1241359"/>
          </a:xfrm>
          <a:custGeom>
            <a:avLst/>
            <a:gdLst/>
            <a:ahLst/>
            <a:cxnLst/>
            <a:rect l="l" t="t" r="r" b="b"/>
            <a:pathLst>
              <a:path w="9486298" h="1241359">
                <a:moveTo>
                  <a:pt x="0" y="0"/>
                </a:moveTo>
                <a:lnTo>
                  <a:pt x="9486298" y="0"/>
                </a:lnTo>
                <a:lnTo>
                  <a:pt x="9486298" y="1241359"/>
                </a:lnTo>
                <a:lnTo>
                  <a:pt x="0" y="1241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2444" b="-22444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617250" y="8992801"/>
            <a:ext cx="9486298" cy="1241359"/>
          </a:xfrm>
          <a:custGeom>
            <a:avLst/>
            <a:gdLst/>
            <a:ahLst/>
            <a:cxnLst/>
            <a:rect l="l" t="t" r="r" b="b"/>
            <a:pathLst>
              <a:path w="9486298" h="1241359">
                <a:moveTo>
                  <a:pt x="0" y="0"/>
                </a:moveTo>
                <a:lnTo>
                  <a:pt x="9486298" y="0"/>
                </a:lnTo>
                <a:lnTo>
                  <a:pt x="9486298" y="1241359"/>
                </a:lnTo>
                <a:lnTo>
                  <a:pt x="0" y="1241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2444" b="-22444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956000" y="2784500"/>
            <a:ext cx="7657888" cy="4273102"/>
          </a:xfrm>
          <a:custGeom>
            <a:avLst/>
            <a:gdLst/>
            <a:ahLst/>
            <a:cxnLst/>
            <a:rect l="l" t="t" r="r" b="b"/>
            <a:pathLst>
              <a:path w="7657888" h="4273102">
                <a:moveTo>
                  <a:pt x="0" y="0"/>
                </a:moveTo>
                <a:lnTo>
                  <a:pt x="7657888" y="0"/>
                </a:lnTo>
                <a:lnTo>
                  <a:pt x="7657888" y="4273102"/>
                </a:lnTo>
                <a:lnTo>
                  <a:pt x="0" y="4273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2802" t="-277886" r="-50895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881000" y="407400"/>
            <a:ext cx="1600220" cy="1265600"/>
          </a:xfrm>
          <a:custGeom>
            <a:avLst/>
            <a:gdLst/>
            <a:ahLst/>
            <a:cxnLst/>
            <a:rect l="l" t="t" r="r" b="b"/>
            <a:pathLst>
              <a:path w="1600220" h="1265600">
                <a:moveTo>
                  <a:pt x="0" y="0"/>
                </a:moveTo>
                <a:lnTo>
                  <a:pt x="1600220" y="0"/>
                </a:lnTo>
                <a:lnTo>
                  <a:pt x="1600220" y="1265600"/>
                </a:lnTo>
                <a:lnTo>
                  <a:pt x="0" y="1265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2520" r="-388835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06450" y="412500"/>
            <a:ext cx="1656822" cy="1265600"/>
          </a:xfrm>
          <a:custGeom>
            <a:avLst/>
            <a:gdLst/>
            <a:ahLst/>
            <a:cxnLst/>
            <a:rect l="l" t="t" r="r" b="b"/>
            <a:pathLst>
              <a:path w="1656822" h="1265600">
                <a:moveTo>
                  <a:pt x="0" y="0"/>
                </a:moveTo>
                <a:lnTo>
                  <a:pt x="1656822" y="0"/>
                </a:lnTo>
                <a:lnTo>
                  <a:pt x="1656822" y="1265600"/>
                </a:lnTo>
                <a:lnTo>
                  <a:pt x="0" y="1265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751246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281246" y="407416"/>
            <a:ext cx="1600204" cy="1265584"/>
          </a:xfrm>
          <a:custGeom>
            <a:avLst/>
            <a:gdLst/>
            <a:ahLst/>
            <a:cxnLst/>
            <a:rect l="l" t="t" r="r" b="b"/>
            <a:pathLst>
              <a:path w="1600204" h="1265584">
                <a:moveTo>
                  <a:pt x="0" y="0"/>
                </a:moveTo>
                <a:lnTo>
                  <a:pt x="1600204" y="0"/>
                </a:lnTo>
                <a:lnTo>
                  <a:pt x="1600204" y="1265584"/>
                </a:lnTo>
                <a:lnTo>
                  <a:pt x="0" y="12655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81346" r="-7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5200" y="3101400"/>
            <a:ext cx="11122800" cy="7185600"/>
            <a:chOff x="0" y="0"/>
            <a:chExt cx="14830400" cy="958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0425" cy="9580753"/>
            </a:xfrm>
            <a:custGeom>
              <a:avLst/>
              <a:gdLst/>
              <a:ahLst/>
              <a:cxnLst/>
              <a:rect l="l" t="t" r="r" b="b"/>
              <a:pathLst>
                <a:path w="14830425" h="9580753">
                  <a:moveTo>
                    <a:pt x="14830425" y="9580753"/>
                  </a:moveTo>
                  <a:lnTo>
                    <a:pt x="14830425" y="0"/>
                  </a:lnTo>
                  <a:lnTo>
                    <a:pt x="0" y="95807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" y="5649000"/>
            <a:ext cx="14740800" cy="4638000"/>
            <a:chOff x="0" y="0"/>
            <a:chExt cx="19654400" cy="6184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54393" cy="6184011"/>
            </a:xfrm>
            <a:custGeom>
              <a:avLst/>
              <a:gdLst/>
              <a:ahLst/>
              <a:cxnLst/>
              <a:rect l="l" t="t" r="r" b="b"/>
              <a:pathLst>
                <a:path w="19654393" h="6184011">
                  <a:moveTo>
                    <a:pt x="0" y="6184011"/>
                  </a:moveTo>
                  <a:lnTo>
                    <a:pt x="0" y="0"/>
                  </a:lnTo>
                  <a:lnTo>
                    <a:pt x="19654393" y="6184011"/>
                  </a:lnTo>
                  <a:close/>
                </a:path>
              </a:pathLst>
            </a:custGeom>
            <a:solidFill>
              <a:srgbClr val="C4A15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6450" y="412500"/>
            <a:ext cx="17475000" cy="9462000"/>
            <a:chOff x="0" y="0"/>
            <a:chExt cx="23300000" cy="126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00055" cy="12616053"/>
            </a:xfrm>
            <a:custGeom>
              <a:avLst/>
              <a:gdLst/>
              <a:ahLst/>
              <a:cxnLst/>
              <a:rect l="l" t="t" r="r" b="b"/>
              <a:pathLst>
                <a:path w="23300055" h="12616053">
                  <a:moveTo>
                    <a:pt x="0" y="0"/>
                  </a:moveTo>
                  <a:lnTo>
                    <a:pt x="23300055" y="0"/>
                  </a:lnTo>
                  <a:lnTo>
                    <a:pt x="23300055" y="12616053"/>
                  </a:lnTo>
                  <a:lnTo>
                    <a:pt x="0" y="126160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0" y="8968540"/>
            <a:ext cx="9486298" cy="1241359"/>
          </a:xfrm>
          <a:custGeom>
            <a:avLst/>
            <a:gdLst/>
            <a:ahLst/>
            <a:cxnLst/>
            <a:rect l="l" t="t" r="r" b="b"/>
            <a:pathLst>
              <a:path w="9486298" h="1241359">
                <a:moveTo>
                  <a:pt x="0" y="0"/>
                </a:moveTo>
                <a:lnTo>
                  <a:pt x="9486298" y="0"/>
                </a:lnTo>
                <a:lnTo>
                  <a:pt x="9486298" y="1241359"/>
                </a:lnTo>
                <a:lnTo>
                  <a:pt x="0" y="1241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44" b="-22444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617250" y="8992801"/>
            <a:ext cx="9486298" cy="1241359"/>
          </a:xfrm>
          <a:custGeom>
            <a:avLst/>
            <a:gdLst/>
            <a:ahLst/>
            <a:cxnLst/>
            <a:rect l="l" t="t" r="r" b="b"/>
            <a:pathLst>
              <a:path w="9486298" h="1241359">
                <a:moveTo>
                  <a:pt x="0" y="0"/>
                </a:moveTo>
                <a:lnTo>
                  <a:pt x="9486298" y="0"/>
                </a:lnTo>
                <a:lnTo>
                  <a:pt x="9486298" y="1241359"/>
                </a:lnTo>
                <a:lnTo>
                  <a:pt x="0" y="1241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44" b="-2244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1475640"/>
            <a:ext cx="16336220" cy="7429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1"/>
              </a:lnSpc>
            </a:pPr>
            <a:r>
              <a:rPr lang="en-US" sz="27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Statement:</a:t>
            </a:r>
          </a:p>
          <a:p>
            <a:pPr algn="l">
              <a:lnSpc>
                <a:spcPts val="3034"/>
              </a:lnSpc>
            </a:pPr>
            <a:r>
              <a:rPr lang="en-US" sz="2198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Coimbatore is a rapidly growing urban hub, but this growth has brought challenges like frequent road accidents due to:</a:t>
            </a:r>
          </a:p>
          <a:p>
            <a:pPr marL="474725" lvl="1" indent="-237363" algn="l">
              <a:lnSpc>
                <a:spcPts val="3034"/>
              </a:lnSpc>
              <a:buAutoNum type="arabicPeriod"/>
            </a:pPr>
            <a:r>
              <a:rPr lang="en-US" sz="21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High Traffic Volume:</a:t>
            </a:r>
            <a:r>
              <a:rPr lang="en-US" sz="2198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Increased vehicular density on narrow roads.</a:t>
            </a:r>
          </a:p>
          <a:p>
            <a:pPr marL="474725" lvl="1" indent="-237363" algn="l">
              <a:lnSpc>
                <a:spcPts val="3034"/>
              </a:lnSpc>
              <a:buAutoNum type="arabicPeriod"/>
            </a:pPr>
            <a:r>
              <a:rPr lang="en-US" sz="21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Complex Intersections:</a:t>
            </a:r>
            <a:r>
              <a:rPr lang="en-US" sz="2198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Poorly designed junctions that lead to confusion and accidents.</a:t>
            </a:r>
          </a:p>
          <a:p>
            <a:pPr marL="474725" lvl="1" indent="-237363" algn="l">
              <a:lnSpc>
                <a:spcPts val="3034"/>
              </a:lnSpc>
              <a:buAutoNum type="arabicPeriod"/>
            </a:pPr>
            <a:r>
              <a:rPr lang="en-US" sz="21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Lack of Real-Time Monitoring:</a:t>
            </a:r>
            <a:r>
              <a:rPr lang="en-US" sz="2198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Limited data-driven solutions to anticipate risks.</a:t>
            </a:r>
          </a:p>
          <a:p>
            <a:pPr algn="l">
              <a:lnSpc>
                <a:spcPts val="3034"/>
              </a:lnSpc>
            </a:pPr>
            <a:endParaRPr lang="en-US" sz="2198" spc="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61"/>
              </a:lnSpc>
            </a:pPr>
            <a:r>
              <a:rPr lang="en-US" sz="27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Why It Matters:</a:t>
            </a:r>
          </a:p>
          <a:p>
            <a:pPr marL="474725" lvl="1" indent="-237363" algn="l">
              <a:lnSpc>
                <a:spcPts val="3034"/>
              </a:lnSpc>
              <a:buAutoNum type="arabicPeriod"/>
            </a:pPr>
            <a:r>
              <a:rPr lang="en-US" sz="21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Human Cost:</a:t>
            </a:r>
            <a:r>
              <a:rPr lang="en-US" sz="2198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Road accidents claim over 11 lives daily in Tamil Nadu alone (source: NCRB).</a:t>
            </a:r>
          </a:p>
          <a:p>
            <a:pPr marL="474725" lvl="1" indent="-237363" algn="l">
              <a:lnSpc>
                <a:spcPts val="3034"/>
              </a:lnSpc>
              <a:buAutoNum type="arabicPeriod"/>
            </a:pPr>
            <a:r>
              <a:rPr lang="en-US" sz="21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Economic Loss:</a:t>
            </a:r>
            <a:r>
              <a:rPr lang="en-US" sz="2198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Accidents cost 3-5% of India’s GDP annually due to healthcare expenses, productivity loss, and infrastructure damage.</a:t>
            </a:r>
          </a:p>
          <a:p>
            <a:pPr marL="474725" lvl="1" indent="-237363" algn="l">
              <a:lnSpc>
                <a:spcPts val="3034"/>
              </a:lnSpc>
              <a:buAutoNum type="arabicPeriod"/>
            </a:pPr>
            <a:r>
              <a:rPr lang="en-US" sz="21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Urban Mobility Challenges:</a:t>
            </a:r>
            <a:r>
              <a:rPr lang="en-US" sz="2198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Inefficient traffic management reduces the quality of life for citizens.</a:t>
            </a:r>
          </a:p>
          <a:p>
            <a:pPr algn="l">
              <a:lnSpc>
                <a:spcPts val="3861"/>
              </a:lnSpc>
            </a:pPr>
            <a:endParaRPr lang="en-US" sz="2198" spc="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61"/>
              </a:lnSpc>
            </a:pPr>
            <a:endParaRPr lang="en-US" sz="2198" spc="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61"/>
              </a:lnSpc>
            </a:pPr>
            <a:r>
              <a:rPr lang="en-US" sz="27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Objective:</a:t>
            </a:r>
          </a:p>
          <a:p>
            <a:pPr algn="l">
              <a:lnSpc>
                <a:spcPts val="3034"/>
              </a:lnSpc>
            </a:pPr>
            <a:r>
              <a:rPr lang="en-US" sz="2198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To create a predictive and preventive road safety system that:</a:t>
            </a:r>
          </a:p>
          <a:p>
            <a:pPr marL="474725" lvl="1" indent="-237363" algn="l">
              <a:lnSpc>
                <a:spcPts val="3034"/>
              </a:lnSpc>
              <a:buAutoNum type="arabicPeriod"/>
            </a:pPr>
            <a:r>
              <a:rPr lang="en-US" sz="21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Identifies Accident Hotspots:</a:t>
            </a:r>
            <a:r>
              <a:rPr lang="en-US" sz="2198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Leverages AI and IoT for accurate and real-time predictions.</a:t>
            </a:r>
          </a:p>
          <a:p>
            <a:pPr marL="474725" lvl="1" indent="-237363" algn="l">
              <a:lnSpc>
                <a:spcPts val="3034"/>
              </a:lnSpc>
              <a:buAutoNum type="arabicPeriod"/>
            </a:pPr>
            <a:r>
              <a:rPr lang="en-US" sz="2198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Prevents Accidents:</a:t>
            </a:r>
            <a:r>
              <a:rPr lang="en-US" sz="2198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actionable insights to drivers and traffic authorities.</a:t>
            </a:r>
          </a:p>
          <a:p>
            <a:pPr marL="474725" lvl="1" indent="-237363" algn="l">
              <a:lnSpc>
                <a:spcPts val="3034"/>
              </a:lnSpc>
              <a:buAutoNum type="arabicPeriod"/>
            </a:pPr>
            <a:r>
              <a:rPr lang="en-US" sz="2198" b="1" spc="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Engages Communities:</a:t>
            </a:r>
            <a:r>
              <a:rPr lang="en-US" sz="2198" spc="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Encourages public participation in road safety reporting and awareness campaigns.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547788" y="578028"/>
            <a:ext cx="868282" cy="740756"/>
          </a:xfrm>
          <a:custGeom>
            <a:avLst/>
            <a:gdLst/>
            <a:ahLst/>
            <a:cxnLst/>
            <a:rect l="l" t="t" r="r" b="b"/>
            <a:pathLst>
              <a:path w="868282" h="740756">
                <a:moveTo>
                  <a:pt x="0" y="0"/>
                </a:moveTo>
                <a:lnTo>
                  <a:pt x="868282" y="0"/>
                </a:lnTo>
                <a:lnTo>
                  <a:pt x="868282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3409" r="-427303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134060" y="543700"/>
            <a:ext cx="898990" cy="740756"/>
          </a:xfrm>
          <a:custGeom>
            <a:avLst/>
            <a:gdLst/>
            <a:ahLst/>
            <a:cxnLst/>
            <a:rect l="l" t="t" r="r" b="b"/>
            <a:pathLst>
              <a:path w="898990" h="740756">
                <a:moveTo>
                  <a:pt x="0" y="0"/>
                </a:moveTo>
                <a:lnTo>
                  <a:pt x="898990" y="0"/>
                </a:lnTo>
                <a:lnTo>
                  <a:pt x="898990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18237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930784" y="543698"/>
            <a:ext cx="868272" cy="740748"/>
          </a:xfrm>
          <a:custGeom>
            <a:avLst/>
            <a:gdLst/>
            <a:ahLst/>
            <a:cxnLst/>
            <a:rect l="l" t="t" r="r" b="b"/>
            <a:pathLst>
              <a:path w="868272" h="740748">
                <a:moveTo>
                  <a:pt x="0" y="0"/>
                </a:moveTo>
                <a:lnTo>
                  <a:pt x="868272" y="0"/>
                </a:lnTo>
                <a:lnTo>
                  <a:pt x="868272" y="740748"/>
                </a:lnTo>
                <a:lnTo>
                  <a:pt x="0" y="740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2835" r="-787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990065" y="550261"/>
            <a:ext cx="6992466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9"/>
              </a:lnSpc>
            </a:pPr>
            <a:r>
              <a:rPr lang="en-US" sz="3499" b="1" spc="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&amp; 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5200" y="3101400"/>
            <a:ext cx="11122800" cy="7185600"/>
            <a:chOff x="0" y="0"/>
            <a:chExt cx="14830400" cy="958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0425" cy="9580753"/>
            </a:xfrm>
            <a:custGeom>
              <a:avLst/>
              <a:gdLst/>
              <a:ahLst/>
              <a:cxnLst/>
              <a:rect l="l" t="t" r="r" b="b"/>
              <a:pathLst>
                <a:path w="14830425" h="9580753">
                  <a:moveTo>
                    <a:pt x="14830425" y="9580753"/>
                  </a:moveTo>
                  <a:lnTo>
                    <a:pt x="14830425" y="0"/>
                  </a:lnTo>
                  <a:lnTo>
                    <a:pt x="0" y="95807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" y="5649000"/>
            <a:ext cx="14740800" cy="4638000"/>
            <a:chOff x="0" y="0"/>
            <a:chExt cx="19654400" cy="6184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54393" cy="6184011"/>
            </a:xfrm>
            <a:custGeom>
              <a:avLst/>
              <a:gdLst/>
              <a:ahLst/>
              <a:cxnLst/>
              <a:rect l="l" t="t" r="r" b="b"/>
              <a:pathLst>
                <a:path w="19654393" h="6184011">
                  <a:moveTo>
                    <a:pt x="0" y="6184011"/>
                  </a:moveTo>
                  <a:lnTo>
                    <a:pt x="0" y="0"/>
                  </a:lnTo>
                  <a:lnTo>
                    <a:pt x="19654393" y="6184011"/>
                  </a:lnTo>
                  <a:close/>
                </a:path>
              </a:pathLst>
            </a:custGeom>
            <a:solidFill>
              <a:srgbClr val="C4A15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6450" y="412500"/>
            <a:ext cx="17475000" cy="9462000"/>
            <a:chOff x="0" y="0"/>
            <a:chExt cx="23300000" cy="126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00055" cy="12616053"/>
            </a:xfrm>
            <a:custGeom>
              <a:avLst/>
              <a:gdLst/>
              <a:ahLst/>
              <a:cxnLst/>
              <a:rect l="l" t="t" r="r" b="b"/>
              <a:pathLst>
                <a:path w="23300055" h="12616053">
                  <a:moveTo>
                    <a:pt x="0" y="0"/>
                  </a:moveTo>
                  <a:lnTo>
                    <a:pt x="23300055" y="0"/>
                  </a:lnTo>
                  <a:lnTo>
                    <a:pt x="23300055" y="12616053"/>
                  </a:lnTo>
                  <a:lnTo>
                    <a:pt x="0" y="126160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2250" y="9326080"/>
            <a:ext cx="9486298" cy="1017081"/>
          </a:xfrm>
          <a:custGeom>
            <a:avLst/>
            <a:gdLst/>
            <a:ahLst/>
            <a:cxnLst/>
            <a:rect l="l" t="t" r="r" b="b"/>
            <a:pathLst>
              <a:path w="9486298" h="1017081">
                <a:moveTo>
                  <a:pt x="0" y="0"/>
                </a:moveTo>
                <a:lnTo>
                  <a:pt x="9486298" y="0"/>
                </a:lnTo>
                <a:lnTo>
                  <a:pt x="9486298" y="1017081"/>
                </a:lnTo>
                <a:lnTo>
                  <a:pt x="0" y="1017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419" b="-3841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709500" y="9345957"/>
            <a:ext cx="9486298" cy="1017081"/>
          </a:xfrm>
          <a:custGeom>
            <a:avLst/>
            <a:gdLst/>
            <a:ahLst/>
            <a:cxnLst/>
            <a:rect l="l" t="t" r="r" b="b"/>
            <a:pathLst>
              <a:path w="9486298" h="1017081">
                <a:moveTo>
                  <a:pt x="0" y="0"/>
                </a:moveTo>
                <a:lnTo>
                  <a:pt x="9486298" y="0"/>
                </a:lnTo>
                <a:lnTo>
                  <a:pt x="9486298" y="1017081"/>
                </a:lnTo>
                <a:lnTo>
                  <a:pt x="0" y="1017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419" b="-3841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72089" y="1475640"/>
            <a:ext cx="15643981" cy="619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26"/>
              </a:lnSpc>
              <a:buAutoNum type="arabicPeriod"/>
            </a:pPr>
            <a:r>
              <a:rPr lang="en-US" sz="27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Collection:</a:t>
            </a:r>
          </a:p>
          <a:p>
            <a:pPr marL="949959" lvl="2" indent="-316653" algn="l">
              <a:lnSpc>
                <a:spcPts val="3035"/>
              </a:lnSpc>
              <a:buFont typeface="Arial"/>
              <a:buChar char="⚬"/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 with 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Coimbatore Traffic Police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Tamil Nadu State Transport Corporation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historical accident and traffic data.</a:t>
            </a:r>
          </a:p>
          <a:p>
            <a:pPr marL="949959" lvl="2" indent="-316653" algn="l">
              <a:lnSpc>
                <a:spcPts val="3035"/>
              </a:lnSpc>
              <a:buFont typeface="Arial"/>
              <a:buChar char="⚬"/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IoT devices like cameras and speed sensors in collaboration with 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Bosch India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Hikvision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82930" lvl="1" indent="-291465" algn="l">
              <a:lnSpc>
                <a:spcPts val="3726"/>
              </a:lnSpc>
              <a:buAutoNum type="arabicPeriod"/>
            </a:pPr>
            <a:r>
              <a:rPr lang="en-US" sz="27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Prediction Model:</a:t>
            </a:r>
          </a:p>
          <a:p>
            <a:pPr marL="949959" lvl="2" indent="-316653" algn="l">
              <a:lnSpc>
                <a:spcPts val="3035"/>
              </a:lnSpc>
              <a:buFont typeface="Arial"/>
              <a:buChar char="⚬"/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ML models using algorithms like Gradient Boosting and Random Forest with support from 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IIT Madras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startups like 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Fractal Analytics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82930" lvl="1" indent="-291465" algn="l">
              <a:lnSpc>
                <a:spcPts val="3726"/>
              </a:lnSpc>
              <a:buAutoNum type="arabicPeriod"/>
            </a:pPr>
            <a:r>
              <a:rPr lang="en-US" sz="27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Real-Time Monitoring:</a:t>
            </a:r>
          </a:p>
          <a:p>
            <a:pPr marL="949959" lvl="2" indent="-316653" algn="l">
              <a:lnSpc>
                <a:spcPts val="3035"/>
              </a:lnSpc>
              <a:buFont typeface="Arial"/>
              <a:buChar char="⚬"/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IoT-enabled devices for speed, vehicle density, and environmental monitoring.</a:t>
            </a:r>
          </a:p>
          <a:p>
            <a:pPr marL="949959" lvl="2" indent="-316653" algn="l">
              <a:lnSpc>
                <a:spcPts val="3035"/>
              </a:lnSpc>
              <a:buFont typeface="Arial"/>
              <a:buChar char="⚬"/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Google Maps APIs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live traffic analysis.</a:t>
            </a:r>
          </a:p>
          <a:p>
            <a:pPr marL="582930" lvl="1" indent="-291465" algn="l">
              <a:lnSpc>
                <a:spcPts val="3726"/>
              </a:lnSpc>
              <a:buAutoNum type="arabicPeriod"/>
            </a:pPr>
            <a:r>
              <a:rPr lang="en-US" sz="27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Prevention Systems:</a:t>
            </a:r>
          </a:p>
          <a:p>
            <a:pPr marL="949959" lvl="2" indent="-316653" algn="l">
              <a:lnSpc>
                <a:spcPts val="3035"/>
              </a:lnSpc>
              <a:buFont typeface="Arial"/>
              <a:buChar char="⚬"/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smart traffic lights and adaptive warning systems with 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Schneider Electric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949959" lvl="2" indent="-316653" algn="l">
              <a:lnSpc>
                <a:spcPts val="3035"/>
              </a:lnSpc>
              <a:buFont typeface="Arial"/>
              <a:buChar char="⚬"/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mobile app with 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MapmyIndia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driver alerts and hazard reports.</a:t>
            </a:r>
          </a:p>
          <a:p>
            <a:pPr marL="582930" lvl="1" indent="-291465" algn="l">
              <a:lnSpc>
                <a:spcPts val="3726"/>
              </a:lnSpc>
              <a:buAutoNum type="arabicPeriod"/>
            </a:pPr>
            <a:r>
              <a:rPr lang="en-US" sz="27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Community Reporting:</a:t>
            </a:r>
          </a:p>
          <a:p>
            <a:pPr marL="949965" lvl="2" indent="-316655" algn="l">
              <a:lnSpc>
                <a:spcPts val="3036"/>
              </a:lnSpc>
              <a:buFont typeface="Arial"/>
              <a:buChar char="⚬"/>
            </a:pPr>
            <a:r>
              <a:rPr lang="en-US" sz="2200" spc="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 a gamified citizen reporting feature integrated with popular apps like </a:t>
            </a:r>
            <a:r>
              <a:rPr lang="en-US" sz="2200" b="1" spc="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Ola</a:t>
            </a:r>
            <a:r>
              <a:rPr lang="en-US" sz="2200" spc="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200" b="1" spc="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Uber</a:t>
            </a:r>
            <a:r>
              <a:rPr lang="en-US" sz="2200" spc="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547788" y="578028"/>
            <a:ext cx="868282" cy="740756"/>
          </a:xfrm>
          <a:custGeom>
            <a:avLst/>
            <a:gdLst/>
            <a:ahLst/>
            <a:cxnLst/>
            <a:rect l="l" t="t" r="r" b="b"/>
            <a:pathLst>
              <a:path w="868282" h="740756">
                <a:moveTo>
                  <a:pt x="0" y="0"/>
                </a:moveTo>
                <a:lnTo>
                  <a:pt x="868282" y="0"/>
                </a:lnTo>
                <a:lnTo>
                  <a:pt x="868282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3409" r="-427303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134060" y="543700"/>
            <a:ext cx="898990" cy="740756"/>
          </a:xfrm>
          <a:custGeom>
            <a:avLst/>
            <a:gdLst/>
            <a:ahLst/>
            <a:cxnLst/>
            <a:rect l="l" t="t" r="r" b="b"/>
            <a:pathLst>
              <a:path w="898990" h="740756">
                <a:moveTo>
                  <a:pt x="0" y="0"/>
                </a:moveTo>
                <a:lnTo>
                  <a:pt x="898990" y="0"/>
                </a:lnTo>
                <a:lnTo>
                  <a:pt x="898990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18237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930784" y="543698"/>
            <a:ext cx="868272" cy="740748"/>
          </a:xfrm>
          <a:custGeom>
            <a:avLst/>
            <a:gdLst/>
            <a:ahLst/>
            <a:cxnLst/>
            <a:rect l="l" t="t" r="r" b="b"/>
            <a:pathLst>
              <a:path w="868272" h="740748">
                <a:moveTo>
                  <a:pt x="0" y="0"/>
                </a:moveTo>
                <a:lnTo>
                  <a:pt x="868272" y="0"/>
                </a:lnTo>
                <a:lnTo>
                  <a:pt x="868272" y="740748"/>
                </a:lnTo>
                <a:lnTo>
                  <a:pt x="0" y="740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2835" r="-787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591089" y="515933"/>
            <a:ext cx="3105821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9"/>
              </a:lnSpc>
            </a:pPr>
            <a:r>
              <a:rPr lang="en-US" sz="3499" b="1" spc="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5200" y="3101400"/>
            <a:ext cx="11122800" cy="7185600"/>
            <a:chOff x="0" y="0"/>
            <a:chExt cx="14830400" cy="958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0425" cy="9580753"/>
            </a:xfrm>
            <a:custGeom>
              <a:avLst/>
              <a:gdLst/>
              <a:ahLst/>
              <a:cxnLst/>
              <a:rect l="l" t="t" r="r" b="b"/>
              <a:pathLst>
                <a:path w="14830425" h="9580753">
                  <a:moveTo>
                    <a:pt x="14830425" y="9580753"/>
                  </a:moveTo>
                  <a:lnTo>
                    <a:pt x="14830425" y="0"/>
                  </a:lnTo>
                  <a:lnTo>
                    <a:pt x="0" y="95807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" y="5649000"/>
            <a:ext cx="14740800" cy="4638000"/>
            <a:chOff x="0" y="0"/>
            <a:chExt cx="19654400" cy="6184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54393" cy="6184011"/>
            </a:xfrm>
            <a:custGeom>
              <a:avLst/>
              <a:gdLst/>
              <a:ahLst/>
              <a:cxnLst/>
              <a:rect l="l" t="t" r="r" b="b"/>
              <a:pathLst>
                <a:path w="19654393" h="6184011">
                  <a:moveTo>
                    <a:pt x="0" y="6184011"/>
                  </a:moveTo>
                  <a:lnTo>
                    <a:pt x="0" y="0"/>
                  </a:lnTo>
                  <a:lnTo>
                    <a:pt x="19654393" y="6184011"/>
                  </a:lnTo>
                  <a:close/>
                </a:path>
              </a:pathLst>
            </a:custGeom>
            <a:solidFill>
              <a:srgbClr val="C4A15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6450" y="412500"/>
            <a:ext cx="17475000" cy="9462000"/>
            <a:chOff x="0" y="0"/>
            <a:chExt cx="23300000" cy="126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00055" cy="12616053"/>
            </a:xfrm>
            <a:custGeom>
              <a:avLst/>
              <a:gdLst/>
              <a:ahLst/>
              <a:cxnLst/>
              <a:rect l="l" t="t" r="r" b="b"/>
              <a:pathLst>
                <a:path w="23300055" h="12616053">
                  <a:moveTo>
                    <a:pt x="0" y="0"/>
                  </a:moveTo>
                  <a:lnTo>
                    <a:pt x="23300055" y="0"/>
                  </a:lnTo>
                  <a:lnTo>
                    <a:pt x="23300055" y="12616053"/>
                  </a:lnTo>
                  <a:lnTo>
                    <a:pt x="0" y="126160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2250" y="9326080"/>
            <a:ext cx="9486298" cy="1017081"/>
          </a:xfrm>
          <a:custGeom>
            <a:avLst/>
            <a:gdLst/>
            <a:ahLst/>
            <a:cxnLst/>
            <a:rect l="l" t="t" r="r" b="b"/>
            <a:pathLst>
              <a:path w="9486298" h="1017081">
                <a:moveTo>
                  <a:pt x="0" y="0"/>
                </a:moveTo>
                <a:lnTo>
                  <a:pt x="9486298" y="0"/>
                </a:lnTo>
                <a:lnTo>
                  <a:pt x="9486298" y="1017081"/>
                </a:lnTo>
                <a:lnTo>
                  <a:pt x="0" y="1017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419" b="-3841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709500" y="9345957"/>
            <a:ext cx="9486298" cy="1017081"/>
          </a:xfrm>
          <a:custGeom>
            <a:avLst/>
            <a:gdLst/>
            <a:ahLst/>
            <a:cxnLst/>
            <a:rect l="l" t="t" r="r" b="b"/>
            <a:pathLst>
              <a:path w="9486298" h="1017081">
                <a:moveTo>
                  <a:pt x="0" y="0"/>
                </a:moveTo>
                <a:lnTo>
                  <a:pt x="9486298" y="0"/>
                </a:lnTo>
                <a:lnTo>
                  <a:pt x="9486298" y="1017081"/>
                </a:lnTo>
                <a:lnTo>
                  <a:pt x="0" y="1017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419" b="-38419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547788" y="578028"/>
            <a:ext cx="868282" cy="740756"/>
          </a:xfrm>
          <a:custGeom>
            <a:avLst/>
            <a:gdLst/>
            <a:ahLst/>
            <a:cxnLst/>
            <a:rect l="l" t="t" r="r" b="b"/>
            <a:pathLst>
              <a:path w="868282" h="740756">
                <a:moveTo>
                  <a:pt x="0" y="0"/>
                </a:moveTo>
                <a:lnTo>
                  <a:pt x="868282" y="0"/>
                </a:lnTo>
                <a:lnTo>
                  <a:pt x="868282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3409" r="-427303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134060" y="543700"/>
            <a:ext cx="898990" cy="740756"/>
          </a:xfrm>
          <a:custGeom>
            <a:avLst/>
            <a:gdLst/>
            <a:ahLst/>
            <a:cxnLst/>
            <a:rect l="l" t="t" r="r" b="b"/>
            <a:pathLst>
              <a:path w="898990" h="740756">
                <a:moveTo>
                  <a:pt x="0" y="0"/>
                </a:moveTo>
                <a:lnTo>
                  <a:pt x="898990" y="0"/>
                </a:lnTo>
                <a:lnTo>
                  <a:pt x="898990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18237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30784" y="543698"/>
            <a:ext cx="868272" cy="740748"/>
          </a:xfrm>
          <a:custGeom>
            <a:avLst/>
            <a:gdLst/>
            <a:ahLst/>
            <a:cxnLst/>
            <a:rect l="l" t="t" r="r" b="b"/>
            <a:pathLst>
              <a:path w="868272" h="740748">
                <a:moveTo>
                  <a:pt x="0" y="0"/>
                </a:moveTo>
                <a:lnTo>
                  <a:pt x="868272" y="0"/>
                </a:lnTo>
                <a:lnTo>
                  <a:pt x="868272" y="740748"/>
                </a:lnTo>
                <a:lnTo>
                  <a:pt x="0" y="740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2835" r="-7877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1475640"/>
            <a:ext cx="16852750" cy="569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Novelty /Contribution:</a:t>
            </a:r>
          </a:p>
          <a:p>
            <a:pPr algn="l">
              <a:lnSpc>
                <a:spcPts val="3035"/>
              </a:lnSpc>
            </a:pP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🚀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AI-Powered Predictions: Unlike static maps, our ML model updates accident hotspots every 5 minutes.</a:t>
            </a:r>
          </a:p>
          <a:p>
            <a:pPr algn="l">
              <a:lnSpc>
                <a:spcPts val="3035"/>
              </a:lnSpc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🚀 Real-Time Response: IoT-enabled sensors &amp; edge computing ensure instant hazard detection.</a:t>
            </a:r>
          </a:p>
          <a:p>
            <a:pPr algn="l">
              <a:lnSpc>
                <a:spcPts val="3035"/>
              </a:lnSpc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🚀 Community-Driven Infrastructure: Citizen reports refine dynamic traffic management.</a:t>
            </a:r>
          </a:p>
          <a:p>
            <a:pPr algn="l">
              <a:lnSpc>
                <a:spcPts val="3035"/>
              </a:lnSpc>
            </a:pPr>
            <a:endParaRPr lang="en-US" sz="2199" spc="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63"/>
              </a:lnSpc>
            </a:pPr>
            <a:r>
              <a:rPr lang="en-US" sz="27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Expected Outcomes:</a:t>
            </a:r>
          </a:p>
          <a:p>
            <a:pPr algn="l">
              <a:lnSpc>
                <a:spcPts val="3035"/>
              </a:lnSpc>
            </a:pP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📉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30-40% reduction in accidents at major hotspots.</a:t>
            </a:r>
          </a:p>
          <a:p>
            <a:pPr algn="l">
              <a:lnSpc>
                <a:spcPts val="3035"/>
              </a:lnSpc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📲 40% more informed drivers via real-time alerts.</a:t>
            </a:r>
          </a:p>
          <a:p>
            <a:pPr algn="l">
              <a:lnSpc>
                <a:spcPts val="3035"/>
              </a:lnSpc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⏳ 50% faster incident response with live monitoring &amp; AI-powered alerts.</a:t>
            </a:r>
          </a:p>
          <a:p>
            <a:pPr algn="l">
              <a:lnSpc>
                <a:spcPts val="3035"/>
              </a:lnSpc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🌍 Scalable model for nationwide adoption.</a:t>
            </a:r>
          </a:p>
          <a:p>
            <a:pPr algn="l">
              <a:lnSpc>
                <a:spcPts val="3035"/>
              </a:lnSpc>
            </a:pPr>
            <a:endParaRPr lang="en-US" sz="2199" spc="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63"/>
              </a:lnSpc>
            </a:pPr>
            <a:r>
              <a:rPr lang="en-US" sz="27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Expected Difficulties:</a:t>
            </a:r>
          </a:p>
          <a:p>
            <a:pPr algn="l">
              <a:lnSpc>
                <a:spcPts val="3035"/>
              </a:lnSpc>
            </a:pP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⚠️ Data Synchronization: Merging IoT data in real-time. </a:t>
            </a:r>
          </a:p>
          <a:p>
            <a:pPr algn="l">
              <a:lnSpc>
                <a:spcPts val="3035"/>
              </a:lnSpc>
            </a:pPr>
            <a:r>
              <a:rPr lang="en-US" sz="2199" spc="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⚠️ Adoption Hurdles: Resistance to tech-driven traffic systems.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75442" y="515933"/>
            <a:ext cx="9758618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9"/>
              </a:lnSpc>
            </a:pPr>
            <a:r>
              <a:rPr lang="en-US" sz="3499" b="1" spc="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Novelty /Contribution &amp; Expected Outcome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5200" y="3101400"/>
            <a:ext cx="11122800" cy="7185600"/>
            <a:chOff x="0" y="0"/>
            <a:chExt cx="14830400" cy="958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0425" cy="9580753"/>
            </a:xfrm>
            <a:custGeom>
              <a:avLst/>
              <a:gdLst/>
              <a:ahLst/>
              <a:cxnLst/>
              <a:rect l="l" t="t" r="r" b="b"/>
              <a:pathLst>
                <a:path w="14830425" h="9580753">
                  <a:moveTo>
                    <a:pt x="14830425" y="9580753"/>
                  </a:moveTo>
                  <a:lnTo>
                    <a:pt x="14830425" y="0"/>
                  </a:lnTo>
                  <a:lnTo>
                    <a:pt x="0" y="95807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" y="5649000"/>
            <a:ext cx="14740800" cy="4638000"/>
            <a:chOff x="0" y="0"/>
            <a:chExt cx="19654400" cy="6184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54393" cy="6184011"/>
            </a:xfrm>
            <a:custGeom>
              <a:avLst/>
              <a:gdLst/>
              <a:ahLst/>
              <a:cxnLst/>
              <a:rect l="l" t="t" r="r" b="b"/>
              <a:pathLst>
                <a:path w="19654393" h="6184011">
                  <a:moveTo>
                    <a:pt x="0" y="6184011"/>
                  </a:moveTo>
                  <a:lnTo>
                    <a:pt x="0" y="0"/>
                  </a:lnTo>
                  <a:lnTo>
                    <a:pt x="19654393" y="6184011"/>
                  </a:lnTo>
                  <a:close/>
                </a:path>
              </a:pathLst>
            </a:custGeom>
            <a:solidFill>
              <a:srgbClr val="C4A15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6450" y="412500"/>
            <a:ext cx="17475000" cy="9462000"/>
            <a:chOff x="0" y="0"/>
            <a:chExt cx="23300000" cy="126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00055" cy="12616053"/>
            </a:xfrm>
            <a:custGeom>
              <a:avLst/>
              <a:gdLst/>
              <a:ahLst/>
              <a:cxnLst/>
              <a:rect l="l" t="t" r="r" b="b"/>
              <a:pathLst>
                <a:path w="23300055" h="12616053">
                  <a:moveTo>
                    <a:pt x="0" y="0"/>
                  </a:moveTo>
                  <a:lnTo>
                    <a:pt x="23300055" y="0"/>
                  </a:lnTo>
                  <a:lnTo>
                    <a:pt x="23300055" y="12616053"/>
                  </a:lnTo>
                  <a:lnTo>
                    <a:pt x="0" y="126160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2250" y="9326080"/>
            <a:ext cx="9486298" cy="1017081"/>
          </a:xfrm>
          <a:custGeom>
            <a:avLst/>
            <a:gdLst/>
            <a:ahLst/>
            <a:cxnLst/>
            <a:rect l="l" t="t" r="r" b="b"/>
            <a:pathLst>
              <a:path w="9486298" h="1017081">
                <a:moveTo>
                  <a:pt x="0" y="0"/>
                </a:moveTo>
                <a:lnTo>
                  <a:pt x="9486298" y="0"/>
                </a:lnTo>
                <a:lnTo>
                  <a:pt x="9486298" y="1017081"/>
                </a:lnTo>
                <a:lnTo>
                  <a:pt x="0" y="1017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419" b="-3841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709500" y="9345957"/>
            <a:ext cx="9486298" cy="1017081"/>
          </a:xfrm>
          <a:custGeom>
            <a:avLst/>
            <a:gdLst/>
            <a:ahLst/>
            <a:cxnLst/>
            <a:rect l="l" t="t" r="r" b="b"/>
            <a:pathLst>
              <a:path w="9486298" h="1017081">
                <a:moveTo>
                  <a:pt x="0" y="0"/>
                </a:moveTo>
                <a:lnTo>
                  <a:pt x="9486298" y="0"/>
                </a:lnTo>
                <a:lnTo>
                  <a:pt x="9486298" y="1017081"/>
                </a:lnTo>
                <a:lnTo>
                  <a:pt x="0" y="1017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419" b="-38419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547788" y="578028"/>
            <a:ext cx="868282" cy="740756"/>
          </a:xfrm>
          <a:custGeom>
            <a:avLst/>
            <a:gdLst/>
            <a:ahLst/>
            <a:cxnLst/>
            <a:rect l="l" t="t" r="r" b="b"/>
            <a:pathLst>
              <a:path w="868282" h="740756">
                <a:moveTo>
                  <a:pt x="0" y="0"/>
                </a:moveTo>
                <a:lnTo>
                  <a:pt x="868282" y="0"/>
                </a:lnTo>
                <a:lnTo>
                  <a:pt x="868282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3409" r="-427303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134060" y="543700"/>
            <a:ext cx="898990" cy="740756"/>
          </a:xfrm>
          <a:custGeom>
            <a:avLst/>
            <a:gdLst/>
            <a:ahLst/>
            <a:cxnLst/>
            <a:rect l="l" t="t" r="r" b="b"/>
            <a:pathLst>
              <a:path w="898990" h="740756">
                <a:moveTo>
                  <a:pt x="0" y="0"/>
                </a:moveTo>
                <a:lnTo>
                  <a:pt x="898990" y="0"/>
                </a:lnTo>
                <a:lnTo>
                  <a:pt x="898990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18237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30784" y="543698"/>
            <a:ext cx="868272" cy="740748"/>
          </a:xfrm>
          <a:custGeom>
            <a:avLst/>
            <a:gdLst/>
            <a:ahLst/>
            <a:cxnLst/>
            <a:rect l="l" t="t" r="r" b="b"/>
            <a:pathLst>
              <a:path w="868272" h="740748">
                <a:moveTo>
                  <a:pt x="0" y="0"/>
                </a:moveTo>
                <a:lnTo>
                  <a:pt x="868272" y="0"/>
                </a:lnTo>
                <a:lnTo>
                  <a:pt x="868272" y="740748"/>
                </a:lnTo>
                <a:lnTo>
                  <a:pt x="0" y="740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2835" r="-7877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909601" y="1580415"/>
            <a:ext cx="3719899" cy="7496018"/>
          </a:xfrm>
          <a:custGeom>
            <a:avLst/>
            <a:gdLst/>
            <a:ahLst/>
            <a:cxnLst/>
            <a:rect l="l" t="t" r="r" b="b"/>
            <a:pathLst>
              <a:path w="3719899" h="7496018">
                <a:moveTo>
                  <a:pt x="0" y="0"/>
                </a:moveTo>
                <a:lnTo>
                  <a:pt x="3719899" y="0"/>
                </a:lnTo>
                <a:lnTo>
                  <a:pt x="3719899" y="7496018"/>
                </a:lnTo>
                <a:lnTo>
                  <a:pt x="0" y="74960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095416" y="2077858"/>
            <a:ext cx="3348268" cy="6771321"/>
          </a:xfrm>
          <a:custGeom>
            <a:avLst/>
            <a:gdLst/>
            <a:ahLst/>
            <a:cxnLst/>
            <a:rect l="l" t="t" r="r" b="b"/>
            <a:pathLst>
              <a:path w="3348268" h="6771321">
                <a:moveTo>
                  <a:pt x="0" y="0"/>
                </a:moveTo>
                <a:lnTo>
                  <a:pt x="3348269" y="0"/>
                </a:lnTo>
                <a:lnTo>
                  <a:pt x="3348269" y="6771322"/>
                </a:lnTo>
                <a:lnTo>
                  <a:pt x="0" y="6771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6404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269845" y="515927"/>
            <a:ext cx="4879309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9"/>
              </a:lnSpc>
            </a:pPr>
            <a:r>
              <a:rPr lang="en-US" sz="3499" b="1" spc="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Architecture Diagram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475640"/>
            <a:ext cx="11349719" cy="510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Key Elements:</a:t>
            </a:r>
          </a:p>
          <a:p>
            <a:pPr marL="474979" lvl="1" indent="-237490" algn="l">
              <a:lnSpc>
                <a:spcPts val="3035"/>
              </a:lnSpc>
              <a:buFont typeface="Arial"/>
              <a:buChar char="•"/>
            </a:pP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IoT Devices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Collection of real-time data (traffic density, speed, and environmental factors) via IoT &amp; GPS devices.</a:t>
            </a:r>
          </a:p>
          <a:p>
            <a:pPr marL="474979" lvl="1" indent="-237490" algn="l">
              <a:lnSpc>
                <a:spcPts val="3035"/>
              </a:lnSpc>
              <a:buFont typeface="Arial"/>
              <a:buChar char="•"/>
            </a:pP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Cloud Processing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-High-volume data is transferred to the app and stored and analyzed on cloud platforms to extract actionable insights.</a:t>
            </a:r>
          </a:p>
          <a:p>
            <a:pPr marL="474979" lvl="1" indent="-237490" algn="l">
              <a:lnSpc>
                <a:spcPts val="3035"/>
              </a:lnSpc>
              <a:buFont typeface="Arial"/>
              <a:buChar char="•"/>
            </a:pP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ML-Algorithm- 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predict accident hotspots based on historical and real-time inputs like weather &amp; road conditions, historical accident types and timings.</a:t>
            </a:r>
          </a:p>
          <a:p>
            <a:pPr marL="474979" lvl="1" indent="-237490" algn="l">
              <a:lnSpc>
                <a:spcPts val="3035"/>
              </a:lnSpc>
              <a:buFont typeface="Arial"/>
              <a:buChar char="•"/>
            </a:pP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Dynamic Alert Systems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IoT-enabled warning boards and smart traffic lights provide real-time alerts to drivers.</a:t>
            </a:r>
          </a:p>
          <a:p>
            <a:pPr marL="474979" lvl="1" indent="-237490" algn="l">
              <a:lnSpc>
                <a:spcPts val="3035"/>
              </a:lnSpc>
              <a:buFont typeface="Arial"/>
              <a:buChar char="•"/>
            </a:pP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Mobile App(</a:t>
            </a:r>
            <a:r>
              <a:rPr lang="en-US" sz="2199" b="1" i="1" spc="2">
                <a:solidFill>
                  <a:srgbClr val="285794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RakshaMarg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)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Sends location-specific safety notifications and updates to all users.</a:t>
            </a:r>
          </a:p>
          <a:p>
            <a:pPr marL="474979" lvl="1" indent="-237490" algn="l">
              <a:lnSpc>
                <a:spcPts val="3035"/>
              </a:lnSpc>
              <a:buFont typeface="Arial"/>
              <a:buChar char="•"/>
            </a:pPr>
            <a:r>
              <a:rPr lang="en-US" sz="2199" b="1" spc="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Government Dashboard</a:t>
            </a:r>
            <a:r>
              <a:rPr lang="en-US" sz="2199" spc="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Offer heatmaps, traffic analytics, and recommendations for improving road safety through user feedback.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7200900"/>
            <a:ext cx="11349719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 b="1" spc="4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TRL (Technology Readiness Level):</a:t>
            </a:r>
          </a:p>
          <a:p>
            <a:pPr marL="474979" lvl="1" indent="-237490" algn="l">
              <a:lnSpc>
                <a:spcPts val="3035"/>
              </a:lnSpc>
              <a:buAutoNum type="arabicPeriod"/>
            </a:pP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Current Level (</a:t>
            </a:r>
            <a:r>
              <a:rPr lang="en-US" sz="2199" b="1" i="1" spc="2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TRL 6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)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Prototype demonstrated in a simulated urban setting with real-time traffic scenarios.</a:t>
            </a:r>
          </a:p>
          <a:p>
            <a:pPr marL="474979" lvl="1" indent="-237490" algn="l">
              <a:lnSpc>
                <a:spcPts val="3035"/>
              </a:lnSpc>
              <a:buAutoNum type="arabicPeriod"/>
            </a:pP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Future Goal (</a:t>
            </a:r>
            <a:r>
              <a:rPr lang="en-US" sz="2199" b="1" i="1" spc="2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TRL 9</a:t>
            </a:r>
            <a:r>
              <a:rPr lang="en-US" sz="21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)</a:t>
            </a:r>
            <a:r>
              <a:rPr lang="en-US" sz="2199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Fully operational implementation across Coimbatore and other Indian cities with scalability for nationwide adoption.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5200" y="3101400"/>
            <a:ext cx="11122800" cy="7185600"/>
            <a:chOff x="0" y="0"/>
            <a:chExt cx="14830400" cy="958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0425" cy="9580753"/>
            </a:xfrm>
            <a:custGeom>
              <a:avLst/>
              <a:gdLst/>
              <a:ahLst/>
              <a:cxnLst/>
              <a:rect l="l" t="t" r="r" b="b"/>
              <a:pathLst>
                <a:path w="14830425" h="9580753">
                  <a:moveTo>
                    <a:pt x="14830425" y="9580753"/>
                  </a:moveTo>
                  <a:lnTo>
                    <a:pt x="14830425" y="0"/>
                  </a:lnTo>
                  <a:lnTo>
                    <a:pt x="0" y="95807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" y="5649000"/>
            <a:ext cx="14740800" cy="4638000"/>
            <a:chOff x="0" y="0"/>
            <a:chExt cx="19654400" cy="6184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54393" cy="6184011"/>
            </a:xfrm>
            <a:custGeom>
              <a:avLst/>
              <a:gdLst/>
              <a:ahLst/>
              <a:cxnLst/>
              <a:rect l="l" t="t" r="r" b="b"/>
              <a:pathLst>
                <a:path w="19654393" h="6184011">
                  <a:moveTo>
                    <a:pt x="0" y="6184011"/>
                  </a:moveTo>
                  <a:lnTo>
                    <a:pt x="0" y="0"/>
                  </a:lnTo>
                  <a:lnTo>
                    <a:pt x="19654393" y="6184011"/>
                  </a:lnTo>
                  <a:close/>
                </a:path>
              </a:pathLst>
            </a:custGeom>
            <a:solidFill>
              <a:srgbClr val="C4A15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6450" y="412500"/>
            <a:ext cx="17475000" cy="9462000"/>
            <a:chOff x="0" y="0"/>
            <a:chExt cx="23300000" cy="126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00055" cy="12616053"/>
            </a:xfrm>
            <a:custGeom>
              <a:avLst/>
              <a:gdLst/>
              <a:ahLst/>
              <a:cxnLst/>
              <a:rect l="l" t="t" r="r" b="b"/>
              <a:pathLst>
                <a:path w="23300055" h="12616053">
                  <a:moveTo>
                    <a:pt x="0" y="0"/>
                  </a:moveTo>
                  <a:lnTo>
                    <a:pt x="23300055" y="0"/>
                  </a:lnTo>
                  <a:lnTo>
                    <a:pt x="23300055" y="12616053"/>
                  </a:lnTo>
                  <a:lnTo>
                    <a:pt x="0" y="1261605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0" y="8968540"/>
            <a:ext cx="9486298" cy="1241359"/>
          </a:xfrm>
          <a:custGeom>
            <a:avLst/>
            <a:gdLst/>
            <a:ahLst/>
            <a:cxnLst/>
            <a:rect l="l" t="t" r="r" b="b"/>
            <a:pathLst>
              <a:path w="9486298" h="1241359">
                <a:moveTo>
                  <a:pt x="0" y="0"/>
                </a:moveTo>
                <a:lnTo>
                  <a:pt x="9486298" y="0"/>
                </a:lnTo>
                <a:lnTo>
                  <a:pt x="9486298" y="1241359"/>
                </a:lnTo>
                <a:lnTo>
                  <a:pt x="0" y="1241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44" b="-22444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617250" y="8992801"/>
            <a:ext cx="9486298" cy="1241359"/>
          </a:xfrm>
          <a:custGeom>
            <a:avLst/>
            <a:gdLst/>
            <a:ahLst/>
            <a:cxnLst/>
            <a:rect l="l" t="t" r="r" b="b"/>
            <a:pathLst>
              <a:path w="9486298" h="1241359">
                <a:moveTo>
                  <a:pt x="0" y="0"/>
                </a:moveTo>
                <a:lnTo>
                  <a:pt x="9486298" y="0"/>
                </a:lnTo>
                <a:lnTo>
                  <a:pt x="9486298" y="1241359"/>
                </a:lnTo>
                <a:lnTo>
                  <a:pt x="0" y="1241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44" b="-22444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547788" y="578028"/>
            <a:ext cx="868282" cy="740756"/>
          </a:xfrm>
          <a:custGeom>
            <a:avLst/>
            <a:gdLst/>
            <a:ahLst/>
            <a:cxnLst/>
            <a:rect l="l" t="t" r="r" b="b"/>
            <a:pathLst>
              <a:path w="868282" h="740756">
                <a:moveTo>
                  <a:pt x="0" y="0"/>
                </a:moveTo>
                <a:lnTo>
                  <a:pt x="868282" y="0"/>
                </a:lnTo>
                <a:lnTo>
                  <a:pt x="868282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3409" r="-427303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134060" y="543700"/>
            <a:ext cx="898990" cy="740756"/>
          </a:xfrm>
          <a:custGeom>
            <a:avLst/>
            <a:gdLst/>
            <a:ahLst/>
            <a:cxnLst/>
            <a:rect l="l" t="t" r="r" b="b"/>
            <a:pathLst>
              <a:path w="898990" h="740756">
                <a:moveTo>
                  <a:pt x="0" y="0"/>
                </a:moveTo>
                <a:lnTo>
                  <a:pt x="898990" y="0"/>
                </a:lnTo>
                <a:lnTo>
                  <a:pt x="898990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18237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30784" y="543698"/>
            <a:ext cx="868272" cy="740748"/>
          </a:xfrm>
          <a:custGeom>
            <a:avLst/>
            <a:gdLst/>
            <a:ahLst/>
            <a:cxnLst/>
            <a:rect l="l" t="t" r="r" b="b"/>
            <a:pathLst>
              <a:path w="868272" h="740748">
                <a:moveTo>
                  <a:pt x="0" y="0"/>
                </a:moveTo>
                <a:lnTo>
                  <a:pt x="868272" y="0"/>
                </a:lnTo>
                <a:lnTo>
                  <a:pt x="868272" y="740748"/>
                </a:lnTo>
                <a:lnTo>
                  <a:pt x="0" y="740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2835" r="-7877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57483" y="1284456"/>
            <a:ext cx="2583787" cy="4968822"/>
          </a:xfrm>
          <a:custGeom>
            <a:avLst/>
            <a:gdLst/>
            <a:ahLst/>
            <a:cxnLst/>
            <a:rect l="l" t="t" r="r" b="b"/>
            <a:pathLst>
              <a:path w="2583787" h="4968822">
                <a:moveTo>
                  <a:pt x="0" y="0"/>
                </a:moveTo>
                <a:lnTo>
                  <a:pt x="2583787" y="0"/>
                </a:lnTo>
                <a:lnTo>
                  <a:pt x="2583787" y="4968822"/>
                </a:lnTo>
                <a:lnTo>
                  <a:pt x="0" y="49688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941270" y="3786026"/>
            <a:ext cx="2325946" cy="4968822"/>
          </a:xfrm>
          <a:custGeom>
            <a:avLst/>
            <a:gdLst/>
            <a:ahLst/>
            <a:cxnLst/>
            <a:rect l="l" t="t" r="r" b="b"/>
            <a:pathLst>
              <a:path w="2325946" h="4968822">
                <a:moveTo>
                  <a:pt x="0" y="0"/>
                </a:moveTo>
                <a:lnTo>
                  <a:pt x="2325946" y="0"/>
                </a:lnTo>
                <a:lnTo>
                  <a:pt x="2325946" y="4968822"/>
                </a:lnTo>
                <a:lnTo>
                  <a:pt x="0" y="4968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07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352941" y="1284456"/>
            <a:ext cx="2348239" cy="4968822"/>
          </a:xfrm>
          <a:custGeom>
            <a:avLst/>
            <a:gdLst/>
            <a:ahLst/>
            <a:cxnLst/>
            <a:rect l="l" t="t" r="r" b="b"/>
            <a:pathLst>
              <a:path w="2348239" h="4968822">
                <a:moveTo>
                  <a:pt x="0" y="0"/>
                </a:moveTo>
                <a:lnTo>
                  <a:pt x="2348239" y="0"/>
                </a:lnTo>
                <a:lnTo>
                  <a:pt x="2348239" y="4968822"/>
                </a:lnTo>
                <a:lnTo>
                  <a:pt x="0" y="49688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005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783602" y="3786026"/>
            <a:ext cx="2410987" cy="4968822"/>
          </a:xfrm>
          <a:custGeom>
            <a:avLst/>
            <a:gdLst/>
            <a:ahLst/>
            <a:cxnLst/>
            <a:rect l="l" t="t" r="r" b="b"/>
            <a:pathLst>
              <a:path w="2410987" h="4968822">
                <a:moveTo>
                  <a:pt x="0" y="0"/>
                </a:moveTo>
                <a:lnTo>
                  <a:pt x="2410987" y="0"/>
                </a:lnTo>
                <a:lnTo>
                  <a:pt x="2410987" y="4968822"/>
                </a:lnTo>
                <a:lnTo>
                  <a:pt x="0" y="49688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33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77010" y="1284446"/>
            <a:ext cx="2401863" cy="5003160"/>
          </a:xfrm>
          <a:custGeom>
            <a:avLst/>
            <a:gdLst/>
            <a:ahLst/>
            <a:cxnLst/>
            <a:rect l="l" t="t" r="r" b="b"/>
            <a:pathLst>
              <a:path w="2401863" h="5003160">
                <a:moveTo>
                  <a:pt x="0" y="0"/>
                </a:moveTo>
                <a:lnTo>
                  <a:pt x="2401863" y="0"/>
                </a:lnTo>
                <a:lnTo>
                  <a:pt x="2401863" y="5003160"/>
                </a:lnTo>
                <a:lnTo>
                  <a:pt x="0" y="50031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990" r="-1161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764598" y="3786036"/>
            <a:ext cx="2399738" cy="5003160"/>
          </a:xfrm>
          <a:custGeom>
            <a:avLst/>
            <a:gdLst/>
            <a:ahLst/>
            <a:cxnLst/>
            <a:rect l="l" t="t" r="r" b="b"/>
            <a:pathLst>
              <a:path w="2399738" h="5003160">
                <a:moveTo>
                  <a:pt x="0" y="0"/>
                </a:moveTo>
                <a:lnTo>
                  <a:pt x="2399738" y="0"/>
                </a:lnTo>
                <a:lnTo>
                  <a:pt x="2399738" y="5003160"/>
                </a:lnTo>
                <a:lnTo>
                  <a:pt x="0" y="50031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940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243454" y="1284456"/>
            <a:ext cx="2345231" cy="5003160"/>
          </a:xfrm>
          <a:custGeom>
            <a:avLst/>
            <a:gdLst/>
            <a:ahLst/>
            <a:cxnLst/>
            <a:rect l="l" t="t" r="r" b="b"/>
            <a:pathLst>
              <a:path w="2345231" h="5003160">
                <a:moveTo>
                  <a:pt x="0" y="0"/>
                </a:moveTo>
                <a:lnTo>
                  <a:pt x="2345232" y="0"/>
                </a:lnTo>
                <a:lnTo>
                  <a:pt x="2345232" y="5003160"/>
                </a:lnTo>
                <a:lnTo>
                  <a:pt x="0" y="50031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413272" y="1649560"/>
            <a:ext cx="2005597" cy="4104311"/>
          </a:xfrm>
          <a:custGeom>
            <a:avLst/>
            <a:gdLst/>
            <a:ahLst/>
            <a:cxnLst/>
            <a:rect l="l" t="t" r="r" b="b"/>
            <a:pathLst>
              <a:path w="2005597" h="4104311">
                <a:moveTo>
                  <a:pt x="0" y="0"/>
                </a:moveTo>
                <a:lnTo>
                  <a:pt x="2005596" y="0"/>
                </a:lnTo>
                <a:lnTo>
                  <a:pt x="2005596" y="4104311"/>
                </a:lnTo>
                <a:lnTo>
                  <a:pt x="0" y="410431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990115" y="514826"/>
            <a:ext cx="3153885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9"/>
              </a:lnSpc>
            </a:pPr>
            <a:r>
              <a:rPr lang="en-US" sz="3499" b="1" spc="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App Prototype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43950" y="667418"/>
            <a:ext cx="421290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 b="1" i="1" u="sng" spc="4">
                <a:solidFill>
                  <a:srgbClr val="7BB5FF"/>
                </a:solidFill>
                <a:latin typeface="Arial Bold Italics"/>
                <a:ea typeface="Arial Bold Italics"/>
                <a:cs typeface="Arial Bold Italics"/>
                <a:sym typeface="Arial Bold Italics"/>
                <a:hlinkClick r:id="rId13" tooltip="https://www.canva.com/design/DAGee19FzqU/FdRj62eiuQ0GZ5_rEJWbwA/view?mode=prototype"/>
              </a:rPr>
              <a:t>(https://shorturl.at/TTaSq)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5200" y="3101400"/>
            <a:ext cx="11122800" cy="7185600"/>
            <a:chOff x="0" y="0"/>
            <a:chExt cx="14830400" cy="958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30425" cy="9580753"/>
            </a:xfrm>
            <a:custGeom>
              <a:avLst/>
              <a:gdLst/>
              <a:ahLst/>
              <a:cxnLst/>
              <a:rect l="l" t="t" r="r" b="b"/>
              <a:pathLst>
                <a:path w="14830425" h="9580753">
                  <a:moveTo>
                    <a:pt x="14830425" y="9580753"/>
                  </a:moveTo>
                  <a:lnTo>
                    <a:pt x="14830425" y="0"/>
                  </a:lnTo>
                  <a:lnTo>
                    <a:pt x="0" y="95807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2" y="5649000"/>
            <a:ext cx="14740800" cy="4638000"/>
            <a:chOff x="0" y="0"/>
            <a:chExt cx="19654400" cy="6184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54393" cy="6184011"/>
            </a:xfrm>
            <a:custGeom>
              <a:avLst/>
              <a:gdLst/>
              <a:ahLst/>
              <a:cxnLst/>
              <a:rect l="l" t="t" r="r" b="b"/>
              <a:pathLst>
                <a:path w="19654393" h="6184011">
                  <a:moveTo>
                    <a:pt x="0" y="6184011"/>
                  </a:moveTo>
                  <a:lnTo>
                    <a:pt x="0" y="0"/>
                  </a:lnTo>
                  <a:lnTo>
                    <a:pt x="19654393" y="6184011"/>
                  </a:lnTo>
                  <a:close/>
                </a:path>
              </a:pathLst>
            </a:custGeom>
            <a:solidFill>
              <a:srgbClr val="C4A15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06450" y="412500"/>
            <a:ext cx="17475000" cy="9462000"/>
            <a:chOff x="0" y="0"/>
            <a:chExt cx="23300000" cy="126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00055" cy="12616053"/>
            </a:xfrm>
            <a:custGeom>
              <a:avLst/>
              <a:gdLst/>
              <a:ahLst/>
              <a:cxnLst/>
              <a:rect l="l" t="t" r="r" b="b"/>
              <a:pathLst>
                <a:path w="23300055" h="12616053">
                  <a:moveTo>
                    <a:pt x="0" y="0"/>
                  </a:moveTo>
                  <a:lnTo>
                    <a:pt x="23300055" y="0"/>
                  </a:lnTo>
                  <a:lnTo>
                    <a:pt x="23300055" y="12616053"/>
                  </a:lnTo>
                  <a:lnTo>
                    <a:pt x="0" y="126160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2250" y="9326080"/>
            <a:ext cx="9486298" cy="1017081"/>
          </a:xfrm>
          <a:custGeom>
            <a:avLst/>
            <a:gdLst/>
            <a:ahLst/>
            <a:cxnLst/>
            <a:rect l="l" t="t" r="r" b="b"/>
            <a:pathLst>
              <a:path w="9486298" h="1017081">
                <a:moveTo>
                  <a:pt x="0" y="0"/>
                </a:moveTo>
                <a:lnTo>
                  <a:pt x="9486298" y="0"/>
                </a:lnTo>
                <a:lnTo>
                  <a:pt x="9486298" y="1017081"/>
                </a:lnTo>
                <a:lnTo>
                  <a:pt x="0" y="1017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419" b="-3841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709500" y="9345957"/>
            <a:ext cx="9486298" cy="1017081"/>
          </a:xfrm>
          <a:custGeom>
            <a:avLst/>
            <a:gdLst/>
            <a:ahLst/>
            <a:cxnLst/>
            <a:rect l="l" t="t" r="r" b="b"/>
            <a:pathLst>
              <a:path w="9486298" h="1017081">
                <a:moveTo>
                  <a:pt x="0" y="0"/>
                </a:moveTo>
                <a:lnTo>
                  <a:pt x="9486298" y="0"/>
                </a:lnTo>
                <a:lnTo>
                  <a:pt x="9486298" y="1017081"/>
                </a:lnTo>
                <a:lnTo>
                  <a:pt x="0" y="1017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8419" b="-3841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51021" y="1475640"/>
            <a:ext cx="16528110" cy="7095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Approximate Cost Estimate:</a:t>
            </a:r>
          </a:p>
          <a:p>
            <a:pPr marL="474983" lvl="1" indent="-237491" algn="l">
              <a:lnSpc>
                <a:spcPts val="3036"/>
              </a:lnSpc>
              <a:buAutoNum type="arabicPeriod"/>
            </a:pPr>
            <a:r>
              <a:rPr lang="en-US" sz="22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IoT Devices and Sensors:</a:t>
            </a: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₹8,00,000 (via </a:t>
            </a:r>
            <a:r>
              <a:rPr lang="en-US" sz="2200" i="1" spc="2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Bosch India</a:t>
            </a: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i="1" spc="2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Hikvision</a:t>
            </a: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474983" lvl="1" indent="-237491" algn="l">
              <a:lnSpc>
                <a:spcPts val="3036"/>
              </a:lnSpc>
              <a:buAutoNum type="arabicPeriod"/>
            </a:pPr>
            <a:r>
              <a:rPr lang="en-US" sz="22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AI Model Development:</a:t>
            </a: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₹4,00,000 (collaborate with </a:t>
            </a:r>
            <a:r>
              <a:rPr lang="en-US" sz="2200" i="1" spc="2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IIT Madras</a:t>
            </a: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474983" lvl="1" indent="-237491" algn="l">
              <a:lnSpc>
                <a:spcPts val="3036"/>
              </a:lnSpc>
              <a:buAutoNum type="arabicPeriod"/>
            </a:pPr>
            <a:r>
              <a:rPr lang="en-US" sz="22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Mobile App Development:</a:t>
            </a: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₹3,00,000 </a:t>
            </a:r>
          </a:p>
          <a:p>
            <a:pPr marL="949965" lvl="2" indent="-316655" algn="l">
              <a:lnSpc>
                <a:spcPts val="3036"/>
              </a:lnSpc>
              <a:buAutoNum type="alphaLcPeriod"/>
            </a:pPr>
            <a:r>
              <a:rPr lang="en-US" sz="22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Tech Stack:</a:t>
            </a: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Flutter or React Native will enable cost-effective, cross-platform app development.</a:t>
            </a:r>
          </a:p>
          <a:p>
            <a:pPr marL="949965" lvl="2" indent="-316655" algn="l">
              <a:lnSpc>
                <a:spcPts val="3036"/>
              </a:lnSpc>
              <a:buAutoNum type="alphaLcPeriod"/>
            </a:pP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Partnerships with local tech firms such as </a:t>
            </a:r>
            <a:r>
              <a:rPr lang="en-US" sz="2200" i="1" spc="2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Zoho Corp</a:t>
            </a: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(based in Tamil Nadu) to streamline development and maintenance.</a:t>
            </a:r>
          </a:p>
          <a:p>
            <a:pPr marL="474983" lvl="1" indent="-237491" algn="l">
              <a:lnSpc>
                <a:spcPts val="3036"/>
              </a:lnSpc>
              <a:buAutoNum type="arabicPeriod"/>
            </a:pPr>
            <a:r>
              <a:rPr lang="en-US" sz="22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Total:</a:t>
            </a: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1" spc="2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₹17,00,000 (Cost-effective solution leveraging public-private partnerships and academic collaboration.)</a:t>
            </a:r>
          </a:p>
          <a:p>
            <a:pPr algn="l">
              <a:lnSpc>
                <a:spcPts val="3863"/>
              </a:lnSpc>
            </a:pPr>
            <a:endParaRPr lang="en-US" sz="2200" b="1" i="1" spc="2">
              <a:solidFill>
                <a:srgbClr val="000000"/>
              </a:solidFill>
              <a:latin typeface="Arial Bold Italics"/>
              <a:ea typeface="Arial Bold Italics"/>
              <a:cs typeface="Arial Bold Italics"/>
              <a:sym typeface="Arial Bold Italics"/>
            </a:endParaRPr>
          </a:p>
          <a:p>
            <a:pPr algn="l">
              <a:lnSpc>
                <a:spcPts val="3863"/>
              </a:lnSpc>
            </a:pPr>
            <a:r>
              <a:rPr lang="en-US" sz="2799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Key Benefits:</a:t>
            </a:r>
          </a:p>
          <a:p>
            <a:pPr marL="474983" lvl="1" indent="-237491" algn="l">
              <a:lnSpc>
                <a:spcPts val="3036"/>
              </a:lnSpc>
              <a:buAutoNum type="arabicPeriod"/>
            </a:pPr>
            <a:r>
              <a:rPr lang="en-US" sz="22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Prevent Over 500 Fatalities Annually:</a:t>
            </a:r>
          </a:p>
          <a:p>
            <a:pPr marL="949965" lvl="2" indent="-316655" algn="l">
              <a:lnSpc>
                <a:spcPts val="3036"/>
              </a:lnSpc>
              <a:buAutoNum type="alphaLcPeriod"/>
            </a:pP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Targeting accident-prone hotspots with dynamic interventions to significantly reduce casualties.</a:t>
            </a:r>
          </a:p>
          <a:p>
            <a:pPr marL="474983" lvl="1" indent="-237491" algn="l">
              <a:lnSpc>
                <a:spcPts val="3036"/>
              </a:lnSpc>
              <a:buAutoNum type="arabicPeriod"/>
            </a:pPr>
            <a:r>
              <a:rPr lang="en-US" sz="22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Reduce Economic Losses by ₹10 Crore Per Year:</a:t>
            </a:r>
          </a:p>
          <a:p>
            <a:pPr marL="949965" lvl="2" indent="-316655" algn="l">
              <a:lnSpc>
                <a:spcPts val="3036"/>
              </a:lnSpc>
              <a:buAutoNum type="alphaLcPeriod"/>
            </a:pP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medical expenses, repair costs, and productivity losses associated with road accidents.</a:t>
            </a:r>
          </a:p>
          <a:p>
            <a:pPr marL="474983" lvl="1" indent="-237491" algn="l">
              <a:lnSpc>
                <a:spcPts val="3036"/>
              </a:lnSpc>
              <a:buAutoNum type="arabicPeriod"/>
            </a:pPr>
            <a:r>
              <a:rPr lang="en-US" sz="22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Improve Traffic Flow:</a:t>
            </a:r>
          </a:p>
          <a:p>
            <a:pPr marL="949965" lvl="2" indent="-316655" algn="l">
              <a:lnSpc>
                <a:spcPts val="3036"/>
              </a:lnSpc>
              <a:buAutoNum type="alphaLcPeriod"/>
            </a:pP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Enhancing road safety and optimizing traffic management will reduce idle emissions by over 15-20%, improving air quality.</a:t>
            </a:r>
          </a:p>
          <a:p>
            <a:pPr marL="474983" lvl="1" indent="-237491" algn="l">
              <a:lnSpc>
                <a:spcPts val="3036"/>
              </a:lnSpc>
              <a:buAutoNum type="arabicPeriod"/>
            </a:pPr>
            <a:r>
              <a:rPr lang="en-US" sz="2200" b="1" spc="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Replicable and Scalable Model: </a:t>
            </a:r>
          </a:p>
          <a:p>
            <a:pPr marL="949965" lvl="2" indent="-316655" algn="l">
              <a:lnSpc>
                <a:spcPts val="3036"/>
              </a:lnSpc>
              <a:buAutoNum type="alphaLcPeriod"/>
            </a:pPr>
            <a:r>
              <a:rPr lang="en-US" sz="2200" spc="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initiative serves as a blueprint for other Indian cities aiming for smart and sustainable urban road safety solutions.</a:t>
            </a:r>
          </a:p>
          <a:p>
            <a:pPr algn="l">
              <a:lnSpc>
                <a:spcPts val="1100"/>
              </a:lnSpc>
            </a:pPr>
            <a:endParaRPr lang="en-US" sz="2200" spc="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5547788" y="578028"/>
            <a:ext cx="868282" cy="740756"/>
          </a:xfrm>
          <a:custGeom>
            <a:avLst/>
            <a:gdLst/>
            <a:ahLst/>
            <a:cxnLst/>
            <a:rect l="l" t="t" r="r" b="b"/>
            <a:pathLst>
              <a:path w="868282" h="740756">
                <a:moveTo>
                  <a:pt x="0" y="0"/>
                </a:moveTo>
                <a:lnTo>
                  <a:pt x="868282" y="0"/>
                </a:lnTo>
                <a:lnTo>
                  <a:pt x="868282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3409" r="-427303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134060" y="543700"/>
            <a:ext cx="898990" cy="740756"/>
          </a:xfrm>
          <a:custGeom>
            <a:avLst/>
            <a:gdLst/>
            <a:ahLst/>
            <a:cxnLst/>
            <a:rect l="l" t="t" r="r" b="b"/>
            <a:pathLst>
              <a:path w="898990" h="740756">
                <a:moveTo>
                  <a:pt x="0" y="0"/>
                </a:moveTo>
                <a:lnTo>
                  <a:pt x="898990" y="0"/>
                </a:lnTo>
                <a:lnTo>
                  <a:pt x="898990" y="740756"/>
                </a:lnTo>
                <a:lnTo>
                  <a:pt x="0" y="74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18237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930784" y="543698"/>
            <a:ext cx="868272" cy="740748"/>
          </a:xfrm>
          <a:custGeom>
            <a:avLst/>
            <a:gdLst/>
            <a:ahLst/>
            <a:cxnLst/>
            <a:rect l="l" t="t" r="r" b="b"/>
            <a:pathLst>
              <a:path w="868272" h="740748">
                <a:moveTo>
                  <a:pt x="0" y="0"/>
                </a:moveTo>
                <a:lnTo>
                  <a:pt x="868272" y="0"/>
                </a:lnTo>
                <a:lnTo>
                  <a:pt x="868272" y="740748"/>
                </a:lnTo>
                <a:lnTo>
                  <a:pt x="0" y="740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2835" r="-787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722506" y="550261"/>
            <a:ext cx="9712084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9"/>
              </a:lnSpc>
            </a:pPr>
            <a:r>
              <a:rPr lang="en-US" sz="3499" b="1" spc="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Approximate Cost Estimate &amp; Key Benefits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867</Words>
  <Application>Microsoft Office PowerPoint</Application>
  <PresentationFormat>Custom</PresentationFormat>
  <Paragraphs>103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DejaVu Sans Light</vt:lpstr>
      <vt:lpstr>Arial Bold</vt:lpstr>
      <vt:lpstr>DejaVu Sans Bold</vt:lpstr>
      <vt:lpstr>Arial</vt:lpstr>
      <vt:lpstr>Arial Italics</vt:lpstr>
      <vt:lpstr>Canva Sans Bold Italics</vt:lpstr>
      <vt:lpstr>Canva Sans Italics</vt:lpstr>
      <vt:lpstr>Arial Bold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UYIR_hackathon_temp.pptx</dc:title>
  <cp:lastModifiedBy>Alok Gupta</cp:lastModifiedBy>
  <cp:revision>2</cp:revision>
  <dcterms:created xsi:type="dcterms:W3CDTF">2006-08-16T00:00:00Z</dcterms:created>
  <dcterms:modified xsi:type="dcterms:W3CDTF">2025-02-08T14:00:27Z</dcterms:modified>
  <dc:identifier>DAGc7coWGR0</dc:identifier>
</cp:coreProperties>
</file>