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Century Schoolbook"/>
              </a:rPr>
              <a:t>Podstanarodavac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Kakav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- </a:t>
            </a:r>
            <a:r>
              <a:rPr lang="en-US" dirty="0" err="1"/>
              <a:t>strašan</a:t>
            </a:r>
            <a:r>
              <a:rPr lang="en-US" dirty="0"/>
              <a:t> </a:t>
            </a:r>
            <a:r>
              <a:rPr lang="en-US" dirty="0" err="1"/>
              <a:t>tim</a:t>
            </a:r>
          </a:p>
        </p:txBody>
      </p:sp>
    </p:spTree>
    <p:extLst>
      <p:ext uri="{BB962C8B-B14F-4D97-AF65-F5344CB8AC3E}">
        <p14:creationId xmlns:p14="http://schemas.microsoft.com/office/powerpoint/2010/main" val="25508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EB21-2E19-4C25-9BAA-D6157404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Implementacija</a:t>
            </a:r>
            <a:r>
              <a:rPr lang="en-GB" dirty="0"/>
              <a:t> </a:t>
            </a:r>
            <a:r>
              <a:rPr lang="en-GB" dirty="0" err="1"/>
              <a:t>veb</a:t>
            </a:r>
            <a:r>
              <a:rPr lang="en-GB" dirty="0"/>
              <a:t> </a:t>
            </a:r>
            <a:r>
              <a:rPr lang="en-GB" dirty="0" err="1"/>
              <a:t>aplikacije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CD794-3362-4A0F-A283-75E48DA36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069812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Wingdings 2" pitchFamily="34" charset="0"/>
              <a:buChar char=""/>
            </a:pPr>
            <a:endParaRPr lang="en-GB" sz="2200" dirty="0">
              <a:ea typeface="+mn-lt"/>
              <a:cs typeface="+mn-lt"/>
            </a:endParaRPr>
          </a:p>
          <a:p>
            <a:pPr lvl="1">
              <a:buFont typeface="Wingdings 2" pitchFamily="34" charset="0"/>
              <a:buChar char=""/>
            </a:pPr>
            <a:r>
              <a:rPr lang="en-GB" sz="2200" dirty="0">
                <a:ea typeface="+mn-lt"/>
                <a:cs typeface="+mn-lt"/>
              </a:rPr>
              <a:t>Bojana </a:t>
            </a:r>
            <a:r>
              <a:rPr lang="en-GB" sz="2200" dirty="0" err="1">
                <a:ea typeface="+mn-lt"/>
                <a:cs typeface="+mn-lt"/>
              </a:rPr>
              <a:t>Krivokapić</a:t>
            </a:r>
            <a:r>
              <a:rPr lang="en-GB" sz="2200" dirty="0">
                <a:ea typeface="+mn-lt"/>
                <a:cs typeface="+mn-lt"/>
              </a:rPr>
              <a:t>:</a:t>
            </a:r>
            <a:endParaRPr lang="en-GB" sz="2200" dirty="0"/>
          </a:p>
          <a:p>
            <a:pPr marL="548640" lvl="3" indent="0">
              <a:buNone/>
            </a:pPr>
            <a:r>
              <a:rPr lang="en-GB" sz="2200" err="1">
                <a:ea typeface="+mn-lt"/>
                <a:cs typeface="+mn-lt"/>
              </a:rPr>
              <a:t>Korisnik</a:t>
            </a:r>
            <a:r>
              <a:rPr lang="en-GB" sz="2200" dirty="0">
                <a:ea typeface="+mn-lt"/>
                <a:cs typeface="+mn-lt"/>
              </a:rPr>
              <a:t> - </a:t>
            </a:r>
            <a:r>
              <a:rPr lang="en-GB" sz="2200" err="1">
                <a:ea typeface="+mn-lt"/>
                <a:cs typeface="+mn-lt"/>
              </a:rPr>
              <a:t>Odjava</a:t>
            </a:r>
            <a:r>
              <a:rPr lang="en-GB" sz="2200" dirty="0">
                <a:ea typeface="+mn-lt"/>
                <a:cs typeface="+mn-lt"/>
              </a:rPr>
              <a:t> sa </a:t>
            </a:r>
            <a:r>
              <a:rPr lang="en-GB" sz="2200" err="1">
                <a:ea typeface="+mn-lt"/>
                <a:cs typeface="+mn-lt"/>
              </a:rPr>
              <a:t>sistema</a:t>
            </a:r>
            <a:r>
              <a:rPr lang="en-GB" sz="2200" dirty="0">
                <a:ea typeface="+mn-lt"/>
                <a:cs typeface="+mn-lt"/>
              </a:rPr>
              <a:t>, </a:t>
            </a:r>
            <a:endParaRPr lang="en-US" sz="2200">
              <a:ea typeface="+mn-lt"/>
              <a:cs typeface="+mn-lt"/>
            </a:endParaRPr>
          </a:p>
          <a:p>
            <a:pPr marL="548640" lvl="3" indent="0">
              <a:buNone/>
            </a:pPr>
            <a:r>
              <a:rPr lang="en-GB" sz="2200" err="1">
                <a:ea typeface="+mn-lt"/>
                <a:cs typeface="+mn-lt"/>
              </a:rPr>
              <a:t>Stanodavac</a:t>
            </a:r>
            <a:r>
              <a:rPr lang="en-GB" sz="2200" dirty="0">
                <a:ea typeface="+mn-lt"/>
                <a:cs typeface="+mn-lt"/>
              </a:rPr>
              <a:t> </a:t>
            </a:r>
            <a:r>
              <a:rPr lang="en-GB" sz="2200" dirty="0"/>
              <a:t>- </a:t>
            </a:r>
            <a:r>
              <a:rPr lang="en-GB" sz="2200" err="1">
                <a:ea typeface="+mn-lt"/>
                <a:cs typeface="+mn-lt"/>
              </a:rPr>
              <a:t>Unošenje</a:t>
            </a:r>
            <a:r>
              <a:rPr lang="en-GB" sz="2200" dirty="0">
                <a:ea typeface="+mn-lt"/>
                <a:cs typeface="+mn-lt"/>
              </a:rPr>
              <a:t> </a:t>
            </a:r>
            <a:r>
              <a:rPr lang="en-GB" sz="2200" err="1">
                <a:ea typeface="+mn-lt"/>
                <a:cs typeface="+mn-lt"/>
              </a:rPr>
              <a:t>računa</a:t>
            </a:r>
            <a:r>
              <a:rPr lang="en-GB" sz="2200" dirty="0">
                <a:ea typeface="+mn-lt"/>
                <a:cs typeface="+mn-lt"/>
              </a:rPr>
              <a:t>, </a:t>
            </a:r>
            <a:r>
              <a:rPr lang="en-GB" sz="2200" err="1">
                <a:ea typeface="+mn-lt"/>
                <a:cs typeface="+mn-lt"/>
              </a:rPr>
              <a:t>Kačenje</a:t>
            </a:r>
            <a:r>
              <a:rPr lang="en-GB" sz="2200" dirty="0">
                <a:ea typeface="+mn-lt"/>
                <a:cs typeface="+mn-lt"/>
              </a:rPr>
              <a:t> </a:t>
            </a:r>
            <a:r>
              <a:rPr lang="en-GB" sz="2200" err="1">
                <a:ea typeface="+mn-lt"/>
                <a:cs typeface="+mn-lt"/>
              </a:rPr>
              <a:t>obaveštenja</a:t>
            </a:r>
            <a:r>
              <a:rPr lang="en-GB" sz="2200" dirty="0">
                <a:ea typeface="+mn-lt"/>
                <a:cs typeface="+mn-lt"/>
              </a:rPr>
              <a:t> </a:t>
            </a:r>
            <a:r>
              <a:rPr lang="en-GB" sz="2200" err="1">
                <a:ea typeface="+mn-lt"/>
                <a:cs typeface="+mn-lt"/>
              </a:rPr>
              <a:t>na</a:t>
            </a:r>
            <a:r>
              <a:rPr lang="en-GB" sz="2200" dirty="0">
                <a:ea typeface="+mn-lt"/>
                <a:cs typeface="+mn-lt"/>
              </a:rPr>
              <a:t> </a:t>
            </a:r>
            <a:endParaRPr lang="en-US" sz="2200">
              <a:ea typeface="+mn-lt"/>
              <a:cs typeface="+mn-lt"/>
            </a:endParaRPr>
          </a:p>
          <a:p>
            <a:pPr marL="548640" lvl="3" indent="0">
              <a:buNone/>
            </a:pPr>
            <a:r>
              <a:rPr lang="en-GB" sz="2200" err="1">
                <a:ea typeface="+mn-lt"/>
                <a:cs typeface="+mn-lt"/>
              </a:rPr>
              <a:t>oglasnu</a:t>
            </a:r>
            <a:r>
              <a:rPr lang="en-GB" sz="2200" dirty="0">
                <a:ea typeface="+mn-lt"/>
                <a:cs typeface="+mn-lt"/>
              </a:rPr>
              <a:t> </a:t>
            </a:r>
            <a:r>
              <a:rPr lang="en-GB" sz="2200" err="1">
                <a:ea typeface="+mn-lt"/>
                <a:cs typeface="+mn-lt"/>
              </a:rPr>
              <a:t>tablu</a:t>
            </a:r>
            <a:endParaRPr lang="en-US" sz="2200">
              <a:ea typeface="+mn-lt"/>
              <a:cs typeface="+mn-lt"/>
            </a:endParaRPr>
          </a:p>
          <a:p>
            <a:pPr marL="548640" lvl="3" indent="0">
              <a:buNone/>
            </a:pPr>
            <a:r>
              <a:rPr lang="en-GB" sz="2200" err="1">
                <a:ea typeface="+mn-lt"/>
                <a:cs typeface="+mn-lt"/>
              </a:rPr>
              <a:t>Podstanar</a:t>
            </a:r>
            <a:r>
              <a:rPr lang="en-GB" sz="2200" dirty="0"/>
              <a:t> </a:t>
            </a:r>
            <a:r>
              <a:rPr lang="en-GB" sz="2200" dirty="0">
                <a:ea typeface="+mn-lt"/>
                <a:cs typeface="+mn-lt"/>
              </a:rPr>
              <a:t>- </a:t>
            </a:r>
            <a:r>
              <a:rPr lang="en-GB" sz="2200" err="1"/>
              <a:t>Kačenje</a:t>
            </a:r>
            <a:r>
              <a:rPr lang="en-GB" sz="2200" dirty="0"/>
              <a:t> </a:t>
            </a:r>
            <a:r>
              <a:rPr lang="en-GB" sz="2200" err="1"/>
              <a:t>obaveštenja</a:t>
            </a:r>
            <a:r>
              <a:rPr lang="en-GB" sz="2200" dirty="0"/>
              <a:t> </a:t>
            </a:r>
            <a:r>
              <a:rPr lang="en-GB" sz="2200" err="1"/>
              <a:t>na</a:t>
            </a:r>
            <a:r>
              <a:rPr lang="en-GB" sz="2200" dirty="0"/>
              <a:t> </a:t>
            </a:r>
            <a:r>
              <a:rPr lang="en-GB" sz="2200" err="1"/>
              <a:t>oglasnu</a:t>
            </a:r>
            <a:r>
              <a:rPr lang="en-GB" sz="2200" dirty="0"/>
              <a:t> </a:t>
            </a:r>
            <a:r>
              <a:rPr lang="en-GB" sz="2200" err="1"/>
              <a:t>tablu</a:t>
            </a:r>
            <a:endParaRPr lang="en-GB" sz="2200">
              <a:ea typeface="+mn-lt"/>
              <a:cs typeface="+mn-lt"/>
            </a:endParaRPr>
          </a:p>
          <a:p>
            <a:pPr marL="548640" lvl="3" indent="0">
              <a:buNone/>
            </a:pPr>
            <a:endParaRPr lang="en-GB" sz="2200" dirty="0"/>
          </a:p>
          <a:p>
            <a:pPr lvl="1">
              <a:buFont typeface="Wingdings 2" pitchFamily="34" charset="0"/>
              <a:buChar char=""/>
            </a:pPr>
            <a:r>
              <a:rPr lang="en-GB" sz="2200" dirty="0"/>
              <a:t>Nikola </a:t>
            </a:r>
            <a:r>
              <a:rPr lang="en-GB" sz="2200" err="1"/>
              <a:t>Dimitrijević</a:t>
            </a:r>
            <a:r>
              <a:rPr lang="en-GB" sz="2200" dirty="0"/>
              <a:t>:</a:t>
            </a:r>
            <a:endParaRPr lang="en-GB" sz="2200" dirty="0">
              <a:ea typeface="+mn-lt"/>
              <a:cs typeface="+mn-lt"/>
            </a:endParaRPr>
          </a:p>
          <a:p>
            <a:pPr marL="822960" lvl="4">
              <a:buNone/>
            </a:pPr>
            <a:r>
              <a:rPr lang="en-GB" sz="2200" err="1">
                <a:ea typeface="+mn-lt"/>
                <a:cs typeface="+mn-lt"/>
              </a:rPr>
              <a:t>Stanodavac</a:t>
            </a:r>
            <a:r>
              <a:rPr lang="en-GB" sz="2200" dirty="0">
                <a:ea typeface="+mn-lt"/>
                <a:cs typeface="+mn-lt"/>
              </a:rPr>
              <a:t> - </a:t>
            </a:r>
            <a:r>
              <a:rPr lang="en-GB" sz="2200" err="1">
                <a:ea typeface="+mn-lt"/>
                <a:cs typeface="+mn-lt"/>
              </a:rPr>
              <a:t>Izdavanje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stana</a:t>
            </a:r>
            <a:r>
              <a:rPr lang="en-GB" sz="2200" dirty="0">
                <a:ea typeface="+mn-lt"/>
                <a:cs typeface="+mn-lt"/>
              </a:rPr>
              <a:t>, </a:t>
            </a:r>
            <a:r>
              <a:rPr lang="en-GB" sz="2200" err="1">
                <a:ea typeface="+mn-lt"/>
                <a:cs typeface="+mn-lt"/>
              </a:rPr>
              <a:t>Sklapanje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ugovora</a:t>
            </a:r>
            <a:r>
              <a:rPr lang="en-GB" sz="2200" dirty="0">
                <a:ea typeface="+mn-lt"/>
                <a:cs typeface="+mn-lt"/>
              </a:rPr>
              <a:t> o </a:t>
            </a:r>
            <a:r>
              <a:rPr lang="en-GB" sz="2200" err="1">
                <a:ea typeface="+mn-lt"/>
                <a:cs typeface="+mn-lt"/>
              </a:rPr>
              <a:t>zakupu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stana</a:t>
            </a:r>
            <a:r>
              <a:rPr lang="en-GB" sz="2200" dirty="0">
                <a:ea typeface="+mn-lt"/>
                <a:cs typeface="+mn-lt"/>
              </a:rPr>
              <a:t>, </a:t>
            </a:r>
            <a:r>
              <a:rPr lang="en-GB" sz="2200" err="1">
                <a:ea typeface="+mn-lt"/>
                <a:cs typeface="+mn-lt"/>
              </a:rPr>
              <a:t>Potvrda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uplate</a:t>
            </a:r>
            <a:r>
              <a:rPr lang="en-GB" sz="2200" dirty="0">
                <a:ea typeface="+mn-lt"/>
                <a:cs typeface="+mn-lt"/>
              </a:rPr>
              <a:t>, </a:t>
            </a:r>
            <a:r>
              <a:rPr lang="en-GB" sz="2200" err="1">
                <a:ea typeface="+mn-lt"/>
                <a:cs typeface="+mn-lt"/>
              </a:rPr>
              <a:t>Slanje</a:t>
            </a:r>
            <a:r>
              <a:rPr lang="en-GB" sz="2200" dirty="0">
                <a:ea typeface="+mn-lt"/>
                <a:cs typeface="+mn-lt"/>
              </a:rPr>
              <a:t>  </a:t>
            </a:r>
            <a:r>
              <a:rPr lang="en-GB" sz="2200" err="1">
                <a:ea typeface="+mn-lt"/>
                <a:cs typeface="+mn-lt"/>
              </a:rPr>
              <a:t>obaveštenja</a:t>
            </a:r>
            <a:r>
              <a:rPr lang="en-GB" sz="2200" dirty="0">
                <a:ea typeface="+mn-lt"/>
                <a:cs typeface="+mn-lt"/>
              </a:rPr>
              <a:t>/</a:t>
            </a:r>
            <a:r>
              <a:rPr lang="en-GB" sz="2200" err="1">
                <a:ea typeface="+mn-lt"/>
                <a:cs typeface="+mn-lt"/>
              </a:rPr>
              <a:t>opomene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podstanaru</a:t>
            </a:r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2144680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FFDA05-9640-4040-B33E-D46FD0443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D89DEFE-06A9-4942-9D34-586C4F195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77" r="96" b="8461"/>
          <a:stretch/>
        </p:blipFill>
        <p:spPr>
          <a:xfrm>
            <a:off x="20" y="-4309"/>
            <a:ext cx="12208845" cy="686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6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4236-00EF-421B-A7D0-C4DA24AF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a typeface="+mj-lt"/>
                <a:cs typeface="+mj-lt"/>
              </a:rPr>
              <a:t>Članovi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tima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A51D-D565-4BC0-95B8-864EFE3DF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34" charset="0"/>
              <a:buChar char="§"/>
            </a:pPr>
            <a:endParaRPr lang="en-GB" sz="2400" dirty="0"/>
          </a:p>
          <a:p>
            <a:pPr>
              <a:buFont typeface="Wingdings" pitchFamily="34" charset="0"/>
              <a:buChar char="§"/>
            </a:pPr>
            <a:r>
              <a:rPr lang="en-GB" sz="2400" dirty="0"/>
              <a:t>Bojana </a:t>
            </a:r>
            <a:r>
              <a:rPr lang="en-GB" sz="2400" dirty="0" err="1"/>
              <a:t>Krivokapić</a:t>
            </a:r>
            <a:r>
              <a:rPr lang="en-GB" sz="2400" dirty="0"/>
              <a:t> 0323/2016</a:t>
            </a:r>
            <a:endParaRPr lang="en-US" sz="2400"/>
          </a:p>
          <a:p>
            <a:pPr>
              <a:buFont typeface="Wingdings" pitchFamily="34" charset="0"/>
              <a:buChar char="§"/>
            </a:pPr>
            <a:r>
              <a:rPr lang="en-GB" sz="2400" dirty="0" err="1"/>
              <a:t>Boško</a:t>
            </a:r>
            <a:r>
              <a:rPr lang="en-GB" sz="2400" dirty="0"/>
              <a:t> </a:t>
            </a:r>
            <a:r>
              <a:rPr lang="en-GB" sz="2400" dirty="0" err="1"/>
              <a:t>Ćurčin</a:t>
            </a:r>
            <a:r>
              <a:rPr lang="en-GB" sz="2400" dirty="0"/>
              <a:t> 0549/2016</a:t>
            </a:r>
          </a:p>
          <a:p>
            <a:pPr>
              <a:buFont typeface="Wingdings" pitchFamily="34" charset="0"/>
              <a:buChar char="§"/>
            </a:pPr>
            <a:r>
              <a:rPr lang="en-GB" sz="2400" dirty="0" err="1"/>
              <a:t>Vasilije</a:t>
            </a:r>
            <a:r>
              <a:rPr lang="en-GB" sz="2400" dirty="0"/>
              <a:t> </a:t>
            </a:r>
            <a:r>
              <a:rPr lang="en-GB" sz="2400" dirty="0" err="1"/>
              <a:t>Becić</a:t>
            </a:r>
            <a:r>
              <a:rPr lang="en-GB" sz="2400" dirty="0"/>
              <a:t> 0069/2016</a:t>
            </a:r>
          </a:p>
          <a:p>
            <a:pPr>
              <a:buFont typeface="Wingdings" pitchFamily="34" charset="0"/>
              <a:buChar char="§"/>
            </a:pPr>
            <a:r>
              <a:rPr lang="en-GB" sz="2400" dirty="0"/>
              <a:t>Nikola </a:t>
            </a:r>
            <a:r>
              <a:rPr lang="en-GB" sz="2400" dirty="0" err="1"/>
              <a:t>Dimitrijević</a:t>
            </a:r>
            <a:r>
              <a:rPr lang="en-GB" sz="2400" dirty="0"/>
              <a:t> 0597/2016</a:t>
            </a:r>
          </a:p>
        </p:txBody>
      </p:sp>
    </p:spTree>
    <p:extLst>
      <p:ext uri="{BB962C8B-B14F-4D97-AF65-F5344CB8AC3E}">
        <p14:creationId xmlns:p14="http://schemas.microsoft.com/office/powerpoint/2010/main" val="395251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723B-379E-4DF6-B20A-B88B573B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Ideja</a:t>
            </a:r>
            <a:r>
              <a:rPr lang="en-GB" dirty="0"/>
              <a:t> </a:t>
            </a:r>
            <a:r>
              <a:rPr lang="en-GB" dirty="0" err="1"/>
              <a:t>aplikacije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6A6A7-D0DA-41F1-BF88-738B44961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sz="2400" dirty="0">
              <a:ea typeface="+mn-lt"/>
              <a:cs typeface="+mn-lt"/>
            </a:endParaRPr>
          </a:p>
          <a:p>
            <a:r>
              <a:rPr lang="en-GB" sz="2400" dirty="0">
                <a:ea typeface="+mn-lt"/>
                <a:cs typeface="+mn-lt"/>
              </a:rPr>
              <a:t>Na </a:t>
            </a:r>
            <a:r>
              <a:rPr lang="en-GB" sz="2400" dirty="0" err="1">
                <a:ea typeface="+mn-lt"/>
                <a:cs typeface="+mn-lt"/>
              </a:rPr>
              <a:t>osnovu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iskustava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ljudi</a:t>
            </a:r>
            <a:r>
              <a:rPr lang="en-GB" sz="2400" dirty="0">
                <a:ea typeface="+mn-lt"/>
                <a:cs typeface="+mn-lt"/>
              </a:rPr>
              <a:t> sa </a:t>
            </a:r>
            <a:r>
              <a:rPr lang="en-GB" sz="2400" dirty="0" err="1">
                <a:ea typeface="+mn-lt"/>
                <a:cs typeface="+mn-lt"/>
              </a:rPr>
              <a:t>iznajmljivanjem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stanova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došli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smo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na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ideju</a:t>
            </a:r>
            <a:r>
              <a:rPr lang="en-GB" sz="2400" dirty="0">
                <a:ea typeface="+mn-lt"/>
                <a:cs typeface="+mn-lt"/>
              </a:rPr>
              <a:t> da </a:t>
            </a:r>
            <a:r>
              <a:rPr lang="en-GB" sz="2400" dirty="0" err="1">
                <a:ea typeface="+mn-lt"/>
                <a:cs typeface="+mn-lt"/>
              </a:rPr>
              <a:t>stanodavcima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i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podstanarima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ponudimo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jedinstvenu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platformu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koja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će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im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olakšati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svakodnevnu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međusobnu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komunikaciju</a:t>
            </a:r>
            <a:r>
              <a:rPr lang="en-GB" sz="2400" dirty="0">
                <a:ea typeface="+mn-lt"/>
                <a:cs typeface="+mn-lt"/>
              </a:rPr>
              <a:t>. </a:t>
            </a:r>
            <a:endParaRPr lang="en-GB"/>
          </a:p>
          <a:p>
            <a:r>
              <a:rPr lang="en-GB" sz="2400" dirty="0" err="1">
                <a:ea typeface="+mn-lt"/>
                <a:cs typeface="+mn-lt"/>
              </a:rPr>
              <a:t>Ovom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aplikacijom</a:t>
            </a:r>
            <a:r>
              <a:rPr lang="en-GB" sz="2400" dirty="0">
                <a:ea typeface="+mn-lt"/>
                <a:cs typeface="+mn-lt"/>
              </a:rPr>
              <a:t> bi se </a:t>
            </a:r>
            <a:r>
              <a:rPr lang="en-GB" sz="2400" dirty="0" err="1">
                <a:ea typeface="+mn-lt"/>
                <a:cs typeface="+mn-lt"/>
              </a:rPr>
              <a:t>celokupna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komunikacija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stanodavca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i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njegovih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podstanara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olakšala</a:t>
            </a:r>
            <a:r>
              <a:rPr lang="en-GB" sz="2400" dirty="0">
                <a:ea typeface="+mn-lt"/>
                <a:cs typeface="+mn-lt"/>
              </a:rPr>
              <a:t>, </a:t>
            </a:r>
            <a:r>
              <a:rPr lang="en-GB" sz="2400" dirty="0" err="1">
                <a:ea typeface="+mn-lt"/>
                <a:cs typeface="+mn-lt"/>
              </a:rPr>
              <a:t>ĉime</a:t>
            </a:r>
            <a:r>
              <a:rPr lang="en-GB" sz="2400" dirty="0">
                <a:ea typeface="+mn-lt"/>
                <a:cs typeface="+mn-lt"/>
              </a:rPr>
              <a:t> bi </a:t>
            </a:r>
            <a:r>
              <a:rPr lang="en-GB" sz="2400" dirty="0" err="1">
                <a:ea typeface="+mn-lt"/>
                <a:cs typeface="+mn-lt"/>
              </a:rPr>
              <a:t>akteri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imali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uvid</a:t>
            </a:r>
            <a:r>
              <a:rPr lang="en-GB" sz="2400" dirty="0">
                <a:ea typeface="+mn-lt"/>
                <a:cs typeface="+mn-lt"/>
              </a:rPr>
              <a:t> u </a:t>
            </a:r>
            <a:r>
              <a:rPr lang="en-GB" sz="2400" dirty="0" err="1">
                <a:ea typeface="+mn-lt"/>
                <a:cs typeface="+mn-lt"/>
              </a:rPr>
              <a:t>sve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relevantne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informacije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na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jednom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dirty="0" err="1">
                <a:ea typeface="+mn-lt"/>
                <a:cs typeface="+mn-lt"/>
              </a:rPr>
              <a:t>mestu</a:t>
            </a:r>
            <a:endParaRPr lang="en-GB" sz="2400" dirty="0" err="1"/>
          </a:p>
        </p:txBody>
      </p:sp>
    </p:spTree>
    <p:extLst>
      <p:ext uri="{BB962C8B-B14F-4D97-AF65-F5344CB8AC3E}">
        <p14:creationId xmlns:p14="http://schemas.microsoft.com/office/powerpoint/2010/main" val="88207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3F07-90BC-4718-90B5-1D0E1845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Planiranje</a:t>
            </a:r>
            <a:r>
              <a:rPr lang="en-GB" dirty="0"/>
              <a:t> </a:t>
            </a:r>
            <a:r>
              <a:rPr lang="en-GB" dirty="0" err="1"/>
              <a:t>projekta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B1092-E8EC-4A84-87AF-EF01BF9CB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sz="2400" dirty="0"/>
          </a:p>
          <a:p>
            <a:r>
              <a:rPr lang="en-GB" sz="2400" dirty="0" err="1"/>
              <a:t>Određivanje</a:t>
            </a:r>
            <a:r>
              <a:rPr lang="en-GB" sz="2400" dirty="0"/>
              <a:t> </a:t>
            </a:r>
            <a:r>
              <a:rPr lang="en-GB" sz="2400" dirty="0" err="1"/>
              <a:t>teme</a:t>
            </a:r>
            <a:r>
              <a:rPr lang="en-GB" sz="2400" dirty="0"/>
              <a:t> </a:t>
            </a:r>
            <a:r>
              <a:rPr lang="en-GB" sz="2400" dirty="0" err="1"/>
              <a:t>projekta</a:t>
            </a:r>
            <a:endParaRPr lang="en-GB" sz="2400" dirty="0"/>
          </a:p>
          <a:p>
            <a:r>
              <a:rPr lang="en-GB" sz="2400" dirty="0" err="1"/>
              <a:t>Dogovor</a:t>
            </a:r>
            <a:r>
              <a:rPr lang="en-GB" sz="2400" dirty="0"/>
              <a:t> </a:t>
            </a:r>
            <a:r>
              <a:rPr lang="en-GB" sz="2400" dirty="0" err="1"/>
              <a:t>oko</a:t>
            </a:r>
            <a:r>
              <a:rPr lang="en-GB" sz="2400" dirty="0"/>
              <a:t> </a:t>
            </a:r>
            <a:r>
              <a:rPr lang="en-GB" sz="2400" dirty="0" err="1"/>
              <a:t>tehnologija</a:t>
            </a:r>
            <a:r>
              <a:rPr lang="en-GB" sz="2400" dirty="0"/>
              <a:t> </a:t>
            </a:r>
            <a:r>
              <a:rPr lang="en-GB" sz="2400" dirty="0" err="1"/>
              <a:t>koje</a:t>
            </a:r>
            <a:r>
              <a:rPr lang="en-GB" sz="2400" dirty="0"/>
              <a:t> </a:t>
            </a:r>
            <a:r>
              <a:rPr lang="en-GB" sz="2400" dirty="0" err="1"/>
              <a:t>će</a:t>
            </a:r>
            <a:r>
              <a:rPr lang="en-GB" sz="2400" dirty="0"/>
              <a:t> </a:t>
            </a:r>
            <a:r>
              <a:rPr lang="en-GB" sz="2400" dirty="0" err="1"/>
              <a:t>biti</a:t>
            </a:r>
            <a:r>
              <a:rPr lang="en-GB" sz="2400" dirty="0"/>
              <a:t> </a:t>
            </a:r>
            <a:r>
              <a:rPr lang="en-GB" sz="2400" dirty="0" err="1"/>
              <a:t>korišćene</a:t>
            </a:r>
            <a:r>
              <a:rPr lang="en-GB" sz="2400" dirty="0"/>
              <a:t> u </a:t>
            </a:r>
            <a:r>
              <a:rPr lang="en-GB" sz="2400" dirty="0" err="1"/>
              <a:t>izradi</a:t>
            </a:r>
            <a:endParaRPr lang="en-GB" sz="2400" dirty="0"/>
          </a:p>
          <a:p>
            <a:r>
              <a:rPr lang="en-GB" sz="2400" dirty="0" err="1"/>
              <a:t>Ideje</a:t>
            </a:r>
            <a:r>
              <a:rPr lang="en-GB" sz="2400" dirty="0"/>
              <a:t> o </a:t>
            </a:r>
            <a:r>
              <a:rPr lang="en-GB" sz="2400" dirty="0" err="1"/>
              <a:t>osnovnim</a:t>
            </a:r>
            <a:r>
              <a:rPr lang="en-GB" sz="2400" dirty="0"/>
              <a:t> </a:t>
            </a:r>
            <a:r>
              <a:rPr lang="en-GB" sz="2400" dirty="0" err="1"/>
              <a:t>funkcionalnostima</a:t>
            </a:r>
            <a:endParaRPr lang="en-GB" sz="2400" dirty="0"/>
          </a:p>
          <a:p>
            <a:r>
              <a:rPr lang="en-GB" sz="2400" dirty="0" err="1"/>
              <a:t>Diskutovanje</a:t>
            </a:r>
            <a:r>
              <a:rPr lang="en-GB" sz="2400" dirty="0"/>
              <a:t> o </a:t>
            </a:r>
            <a:r>
              <a:rPr lang="en-GB" sz="2400" dirty="0" err="1"/>
              <a:t>najoptimalnijem</a:t>
            </a:r>
            <a:r>
              <a:rPr lang="en-GB" sz="2400" dirty="0"/>
              <a:t> </a:t>
            </a:r>
            <a:r>
              <a:rPr lang="en-GB" sz="2400" dirty="0" err="1"/>
              <a:t>načinu</a:t>
            </a:r>
            <a:r>
              <a:rPr lang="en-GB" sz="2400" dirty="0"/>
              <a:t> </a:t>
            </a:r>
            <a:r>
              <a:rPr lang="en-GB" sz="2400" dirty="0" err="1"/>
              <a:t>realizacije</a:t>
            </a:r>
            <a:endParaRPr lang="en-GB" sz="2400" dirty="0"/>
          </a:p>
          <a:p>
            <a:r>
              <a:rPr lang="en-GB" sz="2400" dirty="0" err="1"/>
              <a:t>Određivanje</a:t>
            </a:r>
            <a:r>
              <a:rPr lang="en-GB" sz="2400" dirty="0"/>
              <a:t> </a:t>
            </a:r>
            <a:r>
              <a:rPr lang="en-GB" sz="2400" dirty="0" err="1"/>
              <a:t>prioriteta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4898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51BC-9C76-4552-B16A-CE4560FC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SSU </a:t>
            </a:r>
            <a:r>
              <a:rPr lang="en-GB" dirty="0" err="1"/>
              <a:t>dokument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prototip</a:t>
            </a:r>
            <a:r>
              <a:rPr lang="en-GB" dirty="0"/>
              <a:t> </a:t>
            </a:r>
            <a:r>
              <a:rPr lang="en-GB" dirty="0" err="1"/>
              <a:t>aplikacije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C9D7-0F08-4CCF-A5D4-1490208E7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sz="2400" dirty="0"/>
          </a:p>
          <a:p>
            <a:r>
              <a:rPr lang="en-GB" sz="2400" dirty="0"/>
              <a:t>SSU </a:t>
            </a:r>
            <a:r>
              <a:rPr lang="en-GB" sz="2400" dirty="0" err="1"/>
              <a:t>dokumenti</a:t>
            </a:r>
            <a:r>
              <a:rPr lang="en-GB" sz="2400" dirty="0"/>
              <a:t>:</a:t>
            </a:r>
            <a:endParaRPr lang="en-US" sz="2400"/>
          </a:p>
          <a:p>
            <a:pPr lvl="1"/>
            <a:r>
              <a:rPr lang="en-GB" sz="2400" dirty="0" err="1"/>
              <a:t>Korisnik</a:t>
            </a:r>
            <a:r>
              <a:rPr lang="en-GB" sz="2400" dirty="0"/>
              <a:t>– </a:t>
            </a:r>
            <a:r>
              <a:rPr lang="en-GB" sz="2400" dirty="0" err="1"/>
              <a:t>Vasilije</a:t>
            </a:r>
            <a:r>
              <a:rPr lang="en-GB" sz="2400" dirty="0"/>
              <a:t> </a:t>
            </a:r>
            <a:r>
              <a:rPr lang="en-GB" sz="2400" dirty="0" err="1"/>
              <a:t>Becić</a:t>
            </a:r>
            <a:endParaRPr lang="en-GB" sz="2400" dirty="0"/>
          </a:p>
          <a:p>
            <a:pPr lvl="1"/>
            <a:r>
              <a:rPr lang="en-GB" sz="2400" dirty="0" err="1"/>
              <a:t>Stanodavac</a:t>
            </a:r>
            <a:r>
              <a:rPr lang="en-GB" sz="2400" dirty="0"/>
              <a:t> – Nikola </a:t>
            </a:r>
            <a:r>
              <a:rPr lang="en-GB" sz="2400" dirty="0" err="1"/>
              <a:t>Dimitrijević</a:t>
            </a:r>
            <a:endParaRPr lang="en-GB" sz="2400" dirty="0"/>
          </a:p>
          <a:p>
            <a:pPr lvl="1"/>
            <a:r>
              <a:rPr lang="en-GB" sz="2400" dirty="0" err="1"/>
              <a:t>Podstanar</a:t>
            </a:r>
            <a:r>
              <a:rPr lang="en-GB" sz="2400" dirty="0"/>
              <a:t> - </a:t>
            </a:r>
            <a:r>
              <a:rPr lang="en-GB" sz="2400" dirty="0" err="1"/>
              <a:t>Boško</a:t>
            </a:r>
            <a:r>
              <a:rPr lang="en-GB" sz="2400" dirty="0"/>
              <a:t> </a:t>
            </a:r>
            <a:r>
              <a:rPr lang="en-GB" sz="2400" dirty="0" err="1"/>
              <a:t>Ćurčin</a:t>
            </a:r>
            <a:endParaRPr lang="en-GB" sz="2400" dirty="0"/>
          </a:p>
          <a:p>
            <a:r>
              <a:rPr lang="en-GB" sz="2400" dirty="0" err="1"/>
              <a:t>Prototip</a:t>
            </a:r>
            <a:r>
              <a:rPr lang="en-GB" sz="2400" dirty="0"/>
              <a:t> – Bojana </a:t>
            </a:r>
            <a:r>
              <a:rPr lang="en-GB" sz="2400" dirty="0" err="1"/>
              <a:t>Krivokapić</a:t>
            </a:r>
            <a:endParaRPr lang="en-GB" sz="2400" spc="0" dirty="0"/>
          </a:p>
        </p:txBody>
      </p:sp>
    </p:spTree>
    <p:extLst>
      <p:ext uri="{BB962C8B-B14F-4D97-AF65-F5344CB8AC3E}">
        <p14:creationId xmlns:p14="http://schemas.microsoft.com/office/powerpoint/2010/main" val="374648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A5572-A78A-40D6-A2DD-610339AC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Formalna</a:t>
            </a:r>
            <a:r>
              <a:rPr lang="en-GB" dirty="0"/>
              <a:t> </a:t>
            </a:r>
            <a:r>
              <a:rPr lang="en-GB" dirty="0" err="1"/>
              <a:t>inspekcija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FB88-C6D9-4B99-80E2-F4B8168BE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endParaRPr lang="en-GB" sz="2400" dirty="0"/>
          </a:p>
          <a:p>
            <a:r>
              <a:rPr lang="en-GB" sz="2400" dirty="0" err="1"/>
              <a:t>Izvršena</a:t>
            </a:r>
            <a:r>
              <a:rPr lang="en-GB" sz="2400" dirty="0"/>
              <a:t> je </a:t>
            </a:r>
            <a:r>
              <a:rPr lang="en-GB" sz="2400" dirty="0" err="1"/>
              <a:t>detaljna</a:t>
            </a:r>
            <a:r>
              <a:rPr lang="en-GB" sz="2400" dirty="0"/>
              <a:t> </a:t>
            </a:r>
            <a:r>
              <a:rPr lang="en-GB" sz="2400" dirty="0" err="1"/>
              <a:t>analiza</a:t>
            </a:r>
            <a:r>
              <a:rPr lang="en-GB" sz="2400" dirty="0"/>
              <a:t> u </a:t>
            </a:r>
            <a:r>
              <a:rPr lang="en-GB" sz="2400" dirty="0" err="1"/>
              <a:t>dotadašnjoj</a:t>
            </a:r>
            <a:r>
              <a:rPr lang="en-GB" sz="2400" dirty="0"/>
              <a:t> </a:t>
            </a:r>
            <a:r>
              <a:rPr lang="en-GB" sz="2400" dirty="0" err="1"/>
              <a:t>verziji</a:t>
            </a:r>
            <a:r>
              <a:rPr lang="en-GB" sz="2400" dirty="0"/>
              <a:t> </a:t>
            </a:r>
            <a:r>
              <a:rPr lang="en-GB" sz="2400" dirty="0" err="1"/>
              <a:t>projekta</a:t>
            </a:r>
            <a:r>
              <a:rPr lang="en-GB" sz="2400" dirty="0"/>
              <a:t> </a:t>
            </a:r>
            <a:r>
              <a:rPr lang="en-GB" sz="2400" dirty="0" err="1"/>
              <a:t>tima</a:t>
            </a:r>
            <a:r>
              <a:rPr lang="en-GB" sz="2400" dirty="0"/>
              <a:t> </a:t>
            </a:r>
            <a:r>
              <a:rPr lang="en-GB" sz="2400" dirty="0" err="1"/>
              <a:t>JOKSoft</a:t>
            </a:r>
            <a:endParaRPr lang="en-GB" sz="2400" dirty="0"/>
          </a:p>
          <a:p>
            <a:r>
              <a:rPr lang="en-GB" sz="2400" dirty="0" err="1"/>
              <a:t>Greške</a:t>
            </a:r>
            <a:r>
              <a:rPr lang="en-GB" sz="2400" dirty="0"/>
              <a:t> u </a:t>
            </a:r>
            <a:r>
              <a:rPr lang="en-GB" sz="2400" dirty="0" err="1"/>
              <a:t>našem</a:t>
            </a:r>
            <a:r>
              <a:rPr lang="en-GB" sz="2400" dirty="0"/>
              <a:t> </a:t>
            </a:r>
            <a:r>
              <a:rPr lang="en-GB" sz="2400" dirty="0" err="1"/>
              <a:t>projektu</a:t>
            </a:r>
            <a:r>
              <a:rPr lang="en-GB" sz="2400" dirty="0"/>
              <a:t> </a:t>
            </a:r>
            <a:r>
              <a:rPr lang="en-GB" sz="2400" dirty="0" err="1"/>
              <a:t>pronađene</a:t>
            </a:r>
            <a:r>
              <a:rPr lang="en-GB" sz="2400" dirty="0"/>
              <a:t> od </a:t>
            </a:r>
            <a:r>
              <a:rPr lang="en-GB" sz="2400" dirty="0" err="1"/>
              <a:t>strane</a:t>
            </a:r>
            <a:r>
              <a:rPr lang="en-GB" sz="2400" dirty="0"/>
              <a:t> SI Geng </a:t>
            </a:r>
            <a:r>
              <a:rPr lang="en-GB" sz="2400" dirty="0" err="1"/>
              <a:t>tima</a:t>
            </a:r>
            <a:r>
              <a:rPr lang="en-GB" sz="2400" dirty="0"/>
              <a:t> </a:t>
            </a:r>
            <a:r>
              <a:rPr lang="en-GB" sz="2400" dirty="0" err="1"/>
              <a:t>su</a:t>
            </a:r>
            <a:r>
              <a:rPr lang="en-GB" sz="2400" dirty="0"/>
              <a:t> </a:t>
            </a:r>
            <a:r>
              <a:rPr lang="en-GB" sz="2400" dirty="0" err="1"/>
              <a:t>razmotrene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 </a:t>
            </a:r>
            <a:r>
              <a:rPr lang="en-GB" sz="2400" dirty="0" err="1"/>
              <a:t>ispravljene</a:t>
            </a:r>
            <a:endParaRPr lang="en-GB" sz="2400" dirty="0"/>
          </a:p>
          <a:p>
            <a:r>
              <a:rPr lang="en-GB" sz="2400" dirty="0" err="1"/>
              <a:t>Uloge</a:t>
            </a:r>
            <a:r>
              <a:rPr lang="en-GB" sz="2400" dirty="0"/>
              <a:t> </a:t>
            </a:r>
            <a:r>
              <a:rPr lang="en-GB" sz="2400" dirty="0" err="1"/>
              <a:t>prilikom</a:t>
            </a:r>
            <a:r>
              <a:rPr lang="en-GB" sz="2400" dirty="0"/>
              <a:t> </a:t>
            </a:r>
            <a:r>
              <a:rPr lang="en-GB" sz="2400" dirty="0" err="1"/>
              <a:t>pisanja</a:t>
            </a:r>
            <a:r>
              <a:rPr lang="en-GB" sz="2400" dirty="0"/>
              <a:t> </a:t>
            </a:r>
            <a:r>
              <a:rPr lang="en-GB" sz="2400" dirty="0" err="1"/>
              <a:t>formalne</a:t>
            </a:r>
            <a:r>
              <a:rPr lang="en-GB" sz="2400" dirty="0"/>
              <a:t> </a:t>
            </a:r>
            <a:r>
              <a:rPr lang="en-GB" sz="2400" dirty="0" err="1"/>
              <a:t>inspekcije</a:t>
            </a:r>
            <a:r>
              <a:rPr lang="en-GB" sz="2400" dirty="0"/>
              <a:t>:</a:t>
            </a:r>
          </a:p>
          <a:p>
            <a:pPr lvl="1"/>
            <a:r>
              <a:rPr lang="en-GB" sz="2400" spc="10" dirty="0">
                <a:solidFill>
                  <a:srgbClr val="000000"/>
                </a:solidFill>
              </a:rPr>
              <a:t>Moderator – Bojana </a:t>
            </a:r>
            <a:r>
              <a:rPr lang="en-GB" sz="2400" spc="10" dirty="0" err="1">
                <a:solidFill>
                  <a:srgbClr val="000000"/>
                </a:solidFill>
              </a:rPr>
              <a:t>Krivokapić</a:t>
            </a:r>
            <a:endParaRPr lang="en-GB" sz="2400" spc="10" dirty="0">
              <a:solidFill>
                <a:srgbClr val="000000"/>
              </a:solidFill>
            </a:endParaRPr>
          </a:p>
          <a:p>
            <a:pPr lvl="1"/>
            <a:r>
              <a:rPr lang="en-GB" sz="2400" spc="10" dirty="0" err="1">
                <a:solidFill>
                  <a:srgbClr val="000000"/>
                </a:solidFill>
              </a:rPr>
              <a:t>Inspektori</a:t>
            </a:r>
            <a:r>
              <a:rPr lang="en-GB" sz="2400" spc="10" dirty="0">
                <a:solidFill>
                  <a:srgbClr val="000000"/>
                </a:solidFill>
              </a:rPr>
              <a:t> - </a:t>
            </a:r>
            <a:r>
              <a:rPr lang="en-GB" sz="2400" spc="10" dirty="0" err="1">
                <a:ea typeface="+mn-lt"/>
                <a:cs typeface="+mn-lt"/>
              </a:rPr>
              <a:t>Vasilije</a:t>
            </a:r>
            <a:r>
              <a:rPr lang="en-GB" sz="2400" spc="10" dirty="0">
                <a:ea typeface="+mn-lt"/>
                <a:cs typeface="+mn-lt"/>
              </a:rPr>
              <a:t> </a:t>
            </a:r>
            <a:r>
              <a:rPr lang="en-GB" sz="2400" spc="10" dirty="0" err="1">
                <a:ea typeface="+mn-lt"/>
                <a:cs typeface="+mn-lt"/>
              </a:rPr>
              <a:t>Becić</a:t>
            </a:r>
            <a:r>
              <a:rPr lang="en-GB" sz="2400" spc="10" dirty="0">
                <a:ea typeface="+mn-lt"/>
                <a:cs typeface="+mn-lt"/>
              </a:rPr>
              <a:t>, Nikola </a:t>
            </a:r>
            <a:r>
              <a:rPr lang="en-GB" sz="2400" spc="10" dirty="0" err="1">
                <a:ea typeface="+mn-lt"/>
                <a:cs typeface="+mn-lt"/>
              </a:rPr>
              <a:t>Dimitrijević</a:t>
            </a:r>
            <a:r>
              <a:rPr lang="en-GB" sz="2400" spc="10" dirty="0">
                <a:ea typeface="+mn-lt"/>
                <a:cs typeface="+mn-lt"/>
              </a:rPr>
              <a:t>, </a:t>
            </a:r>
            <a:r>
              <a:rPr lang="en-GB" sz="2400" spc="10" dirty="0" err="1">
                <a:ea typeface="+mn-lt"/>
                <a:cs typeface="+mn-lt"/>
              </a:rPr>
              <a:t>Boško</a:t>
            </a:r>
            <a:r>
              <a:rPr lang="en-GB" sz="2400" spc="10" dirty="0">
                <a:ea typeface="+mn-lt"/>
                <a:cs typeface="+mn-lt"/>
              </a:rPr>
              <a:t> </a:t>
            </a:r>
            <a:r>
              <a:rPr lang="en-GB" sz="2400" spc="10" dirty="0" err="1">
                <a:ea typeface="+mn-lt"/>
                <a:cs typeface="+mn-lt"/>
              </a:rPr>
              <a:t>Ćurčin</a:t>
            </a:r>
            <a:endParaRPr lang="en-GB" sz="2400" spc="10" dirty="0">
              <a:ea typeface="+mn-lt"/>
              <a:cs typeface="+mn-lt"/>
            </a:endParaRPr>
          </a:p>
          <a:p>
            <a:pPr lvl="1"/>
            <a:r>
              <a:rPr lang="en-GB" sz="2400" spc="10" err="1">
                <a:solidFill>
                  <a:srgbClr val="262626"/>
                </a:solidFill>
              </a:rPr>
              <a:t>Zapisničar</a:t>
            </a:r>
            <a:r>
              <a:rPr lang="en-GB" sz="2400" spc="10" dirty="0">
                <a:solidFill>
                  <a:srgbClr val="262626"/>
                </a:solidFill>
              </a:rPr>
              <a:t> - </a:t>
            </a:r>
            <a:r>
              <a:rPr lang="en-GB" sz="2400" spc="10" dirty="0"/>
              <a:t>Nikola </a:t>
            </a:r>
            <a:r>
              <a:rPr lang="en-GB" sz="2400" spc="10" err="1"/>
              <a:t>Dimitrijević</a:t>
            </a:r>
            <a:endParaRPr lang="en-GB" sz="2400" spc="10" dirty="0"/>
          </a:p>
          <a:p>
            <a:pPr lvl="1"/>
            <a:endParaRPr lang="en-GB" spc="1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51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0EA8-DFBB-4B1B-B645-1D3C08B5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Modelovanje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</a:t>
            </a:r>
            <a:r>
              <a:rPr lang="en-GB" dirty="0" err="1"/>
              <a:t>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1140-4C61-429E-A78F-F39A38B97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sz="2400" dirty="0"/>
          </a:p>
          <a:p>
            <a:r>
              <a:rPr lang="en-GB" sz="2400" dirty="0" err="1"/>
              <a:t>Kreiran</a:t>
            </a:r>
            <a:r>
              <a:rPr lang="en-GB" sz="2400" dirty="0"/>
              <a:t> je model </a:t>
            </a:r>
            <a:r>
              <a:rPr lang="en-GB" sz="2400" dirty="0" err="1"/>
              <a:t>baze</a:t>
            </a:r>
            <a:r>
              <a:rPr lang="en-GB" sz="2400" dirty="0"/>
              <a:t> u </a:t>
            </a:r>
            <a:r>
              <a:rPr lang="en-GB" sz="2400" dirty="0" err="1"/>
              <a:t>ERwinu</a:t>
            </a:r>
            <a:endParaRPr lang="en-GB" sz="2400" dirty="0"/>
          </a:p>
          <a:p>
            <a:r>
              <a:rPr lang="en-GB" sz="2400" dirty="0" err="1"/>
              <a:t>Zbog</a:t>
            </a:r>
            <a:r>
              <a:rPr lang="en-GB" sz="2400" dirty="0"/>
              <a:t> </a:t>
            </a:r>
            <a:r>
              <a:rPr lang="en-GB" sz="2400" dirty="0" err="1"/>
              <a:t>nekonzistentnosti</a:t>
            </a:r>
            <a:r>
              <a:rPr lang="en-GB" sz="2400" dirty="0"/>
              <a:t> u </a:t>
            </a:r>
            <a:r>
              <a:rPr lang="en-GB" sz="2400" dirty="0" err="1"/>
              <a:t>sintaksi</a:t>
            </a:r>
            <a:r>
              <a:rPr lang="en-GB" sz="2400" dirty="0"/>
              <a:t> </a:t>
            </a:r>
            <a:r>
              <a:rPr lang="en-GB" sz="2400" dirty="0" err="1"/>
              <a:t>baza</a:t>
            </a:r>
            <a:r>
              <a:rPr lang="en-GB" sz="2400" dirty="0"/>
              <a:t> je </a:t>
            </a:r>
            <a:r>
              <a:rPr lang="en-GB" sz="2400" dirty="0" err="1"/>
              <a:t>dorađena</a:t>
            </a:r>
            <a:r>
              <a:rPr lang="en-GB" sz="2400" dirty="0"/>
              <a:t> u </a:t>
            </a:r>
            <a:r>
              <a:rPr lang="en-GB" sz="2400" dirty="0" err="1"/>
              <a:t>alatu</a:t>
            </a:r>
            <a:r>
              <a:rPr lang="en-GB" sz="2400" dirty="0"/>
              <a:t> MySQL Workbench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100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1169-A100-4BD2-9AD5-764AD618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Modelovanje</a:t>
            </a:r>
            <a:r>
              <a:rPr lang="en-GB" dirty="0"/>
              <a:t> </a:t>
            </a:r>
            <a:r>
              <a:rPr lang="en-GB" dirty="0" err="1"/>
              <a:t>veb</a:t>
            </a:r>
            <a:r>
              <a:rPr lang="en-GB" dirty="0"/>
              <a:t> </a:t>
            </a:r>
            <a:r>
              <a:rPr lang="en-GB" dirty="0" err="1"/>
              <a:t>aplikacije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A6D28-493C-4268-AC69-AAB2EEF2D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sz="2400" dirty="0"/>
          </a:p>
          <a:p>
            <a:r>
              <a:rPr lang="en-GB" sz="2400" dirty="0" err="1"/>
              <a:t>Izrađeni</a:t>
            </a:r>
            <a:r>
              <a:rPr lang="en-GB" sz="2400" dirty="0"/>
              <a:t> </a:t>
            </a:r>
            <a:r>
              <a:rPr lang="en-GB" sz="2400" dirty="0" err="1"/>
              <a:t>su</a:t>
            </a:r>
            <a:r>
              <a:rPr lang="en-GB" sz="2400" dirty="0"/>
              <a:t> </a:t>
            </a:r>
            <a:r>
              <a:rPr lang="en-GB" sz="2400" dirty="0" err="1"/>
              <a:t>sledeći</a:t>
            </a:r>
            <a:r>
              <a:rPr lang="en-GB" sz="2400" dirty="0"/>
              <a:t> </a:t>
            </a:r>
            <a:r>
              <a:rPr lang="en-GB" sz="2400" dirty="0" err="1"/>
              <a:t>dijagrami</a:t>
            </a:r>
            <a:r>
              <a:rPr lang="en-GB" sz="2400" dirty="0"/>
              <a:t> u </a:t>
            </a:r>
            <a:r>
              <a:rPr lang="en-GB" sz="2400" dirty="0" err="1"/>
              <a:t>alatu</a:t>
            </a:r>
            <a:r>
              <a:rPr lang="en-GB" sz="2400" dirty="0"/>
              <a:t> </a:t>
            </a:r>
            <a:r>
              <a:rPr lang="en-GB" sz="2400" dirty="0" err="1"/>
              <a:t>StarUML</a:t>
            </a:r>
            <a:r>
              <a:rPr lang="en-GB" sz="2400" dirty="0"/>
              <a:t>:</a:t>
            </a:r>
            <a:endParaRPr lang="en-GB"/>
          </a:p>
          <a:p>
            <a:pPr lvl="1"/>
            <a:r>
              <a:rPr lang="en-GB" sz="2400" spc="10" dirty="0">
                <a:solidFill>
                  <a:srgbClr val="000000"/>
                </a:solidFill>
              </a:rPr>
              <a:t>Use case </a:t>
            </a:r>
            <a:r>
              <a:rPr lang="en-GB" sz="2400" spc="10" dirty="0" err="1">
                <a:solidFill>
                  <a:srgbClr val="000000"/>
                </a:solidFill>
              </a:rPr>
              <a:t>dijagrami</a:t>
            </a:r>
            <a:endParaRPr lang="en-GB" sz="2400" dirty="0" err="1"/>
          </a:p>
          <a:p>
            <a:pPr lvl="1"/>
            <a:r>
              <a:rPr lang="en-GB" sz="2400" spc="10" dirty="0">
                <a:solidFill>
                  <a:srgbClr val="000000"/>
                </a:solidFill>
              </a:rPr>
              <a:t>WAE </a:t>
            </a:r>
            <a:r>
              <a:rPr lang="en-GB" sz="2400" spc="10" dirty="0" err="1">
                <a:solidFill>
                  <a:srgbClr val="000000"/>
                </a:solidFill>
              </a:rPr>
              <a:t>dijagrami</a:t>
            </a:r>
            <a:r>
              <a:rPr lang="en-GB" sz="2400" spc="10" dirty="0">
                <a:solidFill>
                  <a:srgbClr val="000000"/>
                </a:solidFill>
              </a:rPr>
              <a:t> </a:t>
            </a:r>
            <a:r>
              <a:rPr lang="en-GB" sz="2400" spc="10" dirty="0" err="1">
                <a:solidFill>
                  <a:srgbClr val="000000"/>
                </a:solidFill>
              </a:rPr>
              <a:t>klasa</a:t>
            </a:r>
            <a:endParaRPr lang="en-GB" sz="2400" spc="10" dirty="0">
              <a:solidFill>
                <a:srgbClr val="000000"/>
              </a:solidFill>
            </a:endParaRPr>
          </a:p>
          <a:p>
            <a:pPr lvl="1"/>
            <a:r>
              <a:rPr lang="en-GB" sz="2400" dirty="0" err="1"/>
              <a:t>Dijagrami</a:t>
            </a:r>
            <a:r>
              <a:rPr lang="en-GB" sz="2400" dirty="0"/>
              <a:t> </a:t>
            </a:r>
            <a:r>
              <a:rPr lang="en-GB" sz="2400" dirty="0" err="1"/>
              <a:t>sekvence</a:t>
            </a:r>
            <a:endParaRPr lang="en-GB" sz="2400"/>
          </a:p>
          <a:p>
            <a:pPr lvl="1"/>
            <a:endParaRPr lang="en-GB" sz="2400" dirty="0">
              <a:solidFill>
                <a:srgbClr val="262626"/>
              </a:solidFill>
            </a:endParaRPr>
          </a:p>
          <a:p>
            <a:r>
              <a:rPr lang="en-GB" sz="2600" spc="0" dirty="0" err="1">
                <a:solidFill>
                  <a:srgbClr val="262626"/>
                </a:solidFill>
              </a:rPr>
              <a:t>Korišćen</a:t>
            </a:r>
            <a:r>
              <a:rPr lang="en-GB" sz="2600" spc="0" dirty="0">
                <a:solidFill>
                  <a:srgbClr val="262626"/>
                </a:solidFill>
              </a:rPr>
              <a:t> je Model View Controller </a:t>
            </a:r>
            <a:r>
              <a:rPr lang="en-GB" sz="2600" spc="0" dirty="0" err="1">
                <a:solidFill>
                  <a:srgbClr val="262626"/>
                </a:solidFill>
              </a:rPr>
              <a:t>projektni</a:t>
            </a:r>
            <a:r>
              <a:rPr lang="en-GB" sz="2600" spc="0" dirty="0">
                <a:solidFill>
                  <a:srgbClr val="262626"/>
                </a:solidFill>
              </a:rPr>
              <a:t> </a:t>
            </a:r>
            <a:r>
              <a:rPr lang="en-GB" sz="2600" spc="0" dirty="0" err="1">
                <a:solidFill>
                  <a:srgbClr val="262626"/>
                </a:solidFill>
              </a:rPr>
              <a:t>uzorak</a:t>
            </a:r>
          </a:p>
          <a:p>
            <a:pPr lvl="1"/>
            <a:endParaRPr lang="en-GB" spc="0" dirty="0">
              <a:solidFill>
                <a:srgbClr val="262626"/>
              </a:solidFill>
            </a:endParaRPr>
          </a:p>
          <a:p>
            <a:endParaRPr lang="en-GB" spc="0" dirty="0">
              <a:solidFill>
                <a:srgbClr val="262626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9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8677-02DA-47BB-B592-0111D328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Implementacija</a:t>
            </a:r>
            <a:r>
              <a:rPr lang="en-GB" dirty="0"/>
              <a:t> </a:t>
            </a:r>
            <a:r>
              <a:rPr lang="en-GB" dirty="0" err="1"/>
              <a:t>veb</a:t>
            </a:r>
            <a:r>
              <a:rPr lang="en-GB" dirty="0"/>
              <a:t> </a:t>
            </a:r>
            <a:r>
              <a:rPr lang="en-GB" dirty="0" err="1"/>
              <a:t>aplikacije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95A0B-5E49-4F54-ABF2-9BBFC2A16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GB" sz="2400" dirty="0"/>
          </a:p>
          <a:p>
            <a:r>
              <a:rPr lang="en-GB" sz="2400" dirty="0" err="1"/>
              <a:t>Korišćen</a:t>
            </a:r>
            <a:r>
              <a:rPr lang="en-GB" sz="2400" dirty="0"/>
              <a:t> je </a:t>
            </a:r>
            <a:r>
              <a:rPr lang="en-GB" sz="2400" dirty="0" err="1"/>
              <a:t>Netbeans</a:t>
            </a:r>
            <a:r>
              <a:rPr lang="en-GB" sz="2400" dirty="0"/>
              <a:t> IDE </a:t>
            </a:r>
            <a:r>
              <a:rPr lang="en-GB" sz="2400" dirty="0" err="1"/>
              <a:t>i</a:t>
            </a:r>
            <a:r>
              <a:rPr lang="en-GB" sz="2400" dirty="0"/>
              <a:t> CodeIgniter </a:t>
            </a:r>
            <a:r>
              <a:rPr lang="en-GB" sz="2400" dirty="0" err="1"/>
              <a:t>radni</a:t>
            </a:r>
            <a:r>
              <a:rPr lang="en-GB" sz="2400" dirty="0"/>
              <a:t> </a:t>
            </a:r>
            <a:r>
              <a:rPr lang="en-GB" sz="2400" dirty="0" err="1"/>
              <a:t>okvir</a:t>
            </a:r>
            <a:endParaRPr lang="en-GB" sz="2400" dirty="0"/>
          </a:p>
          <a:p>
            <a:r>
              <a:rPr lang="en-GB" sz="2400" dirty="0"/>
              <a:t>Za frontend je </a:t>
            </a:r>
            <a:r>
              <a:rPr lang="en-GB" sz="2400" dirty="0" err="1"/>
              <a:t>korišćen</a:t>
            </a:r>
            <a:r>
              <a:rPr lang="en-GB" sz="2400" dirty="0"/>
              <a:t>: HTML, CSS, Bootstrap</a:t>
            </a:r>
          </a:p>
          <a:p>
            <a:r>
              <a:rPr lang="en-GB" sz="2400" dirty="0" err="1"/>
              <a:t>Podela</a:t>
            </a:r>
            <a:r>
              <a:rPr lang="en-GB" sz="2400" dirty="0"/>
              <a:t> za </a:t>
            </a:r>
            <a:r>
              <a:rPr lang="en-GB" sz="2400" dirty="0" err="1"/>
              <a:t>implementaciju</a:t>
            </a:r>
            <a:r>
              <a:rPr lang="en-GB" sz="2400" dirty="0"/>
              <a:t> je </a:t>
            </a:r>
            <a:r>
              <a:rPr lang="en-GB" sz="2400" dirty="0" err="1"/>
              <a:t>izvršena</a:t>
            </a:r>
            <a:r>
              <a:rPr lang="en-GB" sz="2400" dirty="0"/>
              <a:t> po </a:t>
            </a:r>
            <a:r>
              <a:rPr lang="en-GB" sz="2400" dirty="0" err="1"/>
              <a:t>funkcionalnostima</a:t>
            </a:r>
            <a:r>
              <a:rPr lang="en-GB" sz="2400" dirty="0"/>
              <a:t>:</a:t>
            </a:r>
          </a:p>
          <a:p>
            <a:pPr lvl="1"/>
            <a:r>
              <a:rPr lang="en-GB" sz="2400" spc="10" dirty="0" err="1">
                <a:solidFill>
                  <a:srgbClr val="000000"/>
                </a:solidFill>
              </a:rPr>
              <a:t>Boško</a:t>
            </a:r>
            <a:r>
              <a:rPr lang="en-GB" sz="2400" spc="10" dirty="0">
                <a:solidFill>
                  <a:srgbClr val="000000"/>
                </a:solidFill>
              </a:rPr>
              <a:t> </a:t>
            </a:r>
            <a:r>
              <a:rPr lang="en-GB" sz="2400" spc="10" dirty="0" err="1">
                <a:solidFill>
                  <a:srgbClr val="000000"/>
                </a:solidFill>
              </a:rPr>
              <a:t>Ćurčin</a:t>
            </a:r>
            <a:r>
              <a:rPr lang="en-GB" sz="2400" spc="10" dirty="0">
                <a:solidFill>
                  <a:srgbClr val="000000"/>
                </a:solidFill>
              </a:rPr>
              <a:t>:</a:t>
            </a:r>
            <a:endParaRPr lang="en-GB" sz="2400" spc="10" dirty="0">
              <a:ea typeface="+mn-lt"/>
              <a:cs typeface="+mn-lt"/>
            </a:endParaRPr>
          </a:p>
          <a:p>
            <a:pPr marL="548640" lvl="2" indent="0">
              <a:buNone/>
            </a:pPr>
            <a:r>
              <a:rPr lang="en-GB" sz="2400" spc="10" dirty="0" err="1">
                <a:solidFill>
                  <a:srgbClr val="000000"/>
                </a:solidFill>
              </a:rPr>
              <a:t>Podstanar</a:t>
            </a:r>
            <a:r>
              <a:rPr lang="en-GB" sz="2400" spc="10" dirty="0">
                <a:solidFill>
                  <a:srgbClr val="000000"/>
                </a:solidFill>
              </a:rPr>
              <a:t> </a:t>
            </a:r>
            <a:r>
              <a:rPr lang="en-GB" sz="2400" spc="10" dirty="0">
                <a:solidFill>
                  <a:srgbClr val="000000"/>
                </a:solidFill>
                <a:ea typeface="+mn-lt"/>
                <a:cs typeface="+mn-lt"/>
              </a:rPr>
              <a:t>– </a:t>
            </a:r>
            <a:r>
              <a:rPr lang="en-GB" sz="2400" spc="10" dirty="0" err="1">
                <a:solidFill>
                  <a:srgbClr val="000000"/>
                </a:solidFill>
                <a:ea typeface="+mn-lt"/>
                <a:cs typeface="+mn-lt"/>
              </a:rPr>
              <a:t>Plaćanje</a:t>
            </a:r>
            <a:r>
              <a:rPr lang="en-GB" sz="2400" spc="1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GB" sz="2400" spc="10" dirty="0" err="1">
                <a:solidFill>
                  <a:srgbClr val="000000"/>
                </a:solidFill>
                <a:ea typeface="+mn-lt"/>
                <a:cs typeface="+mn-lt"/>
              </a:rPr>
              <a:t>računa</a:t>
            </a:r>
            <a:r>
              <a:rPr lang="en-GB" sz="2400" spc="1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GB" sz="2400" spc="10" dirty="0" err="1">
                <a:solidFill>
                  <a:srgbClr val="000000"/>
                </a:solidFill>
                <a:ea typeface="+mn-lt"/>
                <a:cs typeface="+mn-lt"/>
              </a:rPr>
              <a:t>Prijava</a:t>
            </a:r>
            <a:r>
              <a:rPr lang="en-GB" sz="2400" spc="1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GB" sz="2400" spc="10" dirty="0" err="1">
                <a:solidFill>
                  <a:srgbClr val="000000"/>
                </a:solidFill>
                <a:ea typeface="+mn-lt"/>
                <a:cs typeface="+mn-lt"/>
              </a:rPr>
              <a:t>kvara</a:t>
            </a:r>
            <a:r>
              <a:rPr lang="en-GB" sz="2400" spc="1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GB" sz="2400" spc="10" dirty="0" err="1">
                <a:solidFill>
                  <a:srgbClr val="000000"/>
                </a:solidFill>
                <a:ea typeface="+mn-lt"/>
                <a:cs typeface="+mn-lt"/>
              </a:rPr>
              <a:t>Sklapanje</a:t>
            </a:r>
            <a:r>
              <a:rPr lang="en-GB" sz="2400" spc="1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GB" sz="2400" spc="10" dirty="0" err="1">
                <a:solidFill>
                  <a:srgbClr val="000000"/>
                </a:solidFill>
                <a:ea typeface="+mn-lt"/>
                <a:cs typeface="+mn-lt"/>
              </a:rPr>
              <a:t>ugovora</a:t>
            </a:r>
            <a:r>
              <a:rPr lang="en-GB" sz="2400" spc="1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GB" sz="2400" spc="10" dirty="0" err="1">
                <a:solidFill>
                  <a:srgbClr val="000000"/>
                </a:solidFill>
                <a:ea typeface="+mn-lt"/>
                <a:cs typeface="+mn-lt"/>
              </a:rPr>
              <a:t>Zakup</a:t>
            </a:r>
            <a:r>
              <a:rPr lang="en-GB" sz="2400" spc="1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GB" sz="2400" spc="10" dirty="0" err="1">
                <a:solidFill>
                  <a:srgbClr val="000000"/>
                </a:solidFill>
                <a:ea typeface="+mn-lt"/>
                <a:cs typeface="+mn-lt"/>
              </a:rPr>
              <a:t>stana</a:t>
            </a:r>
            <a:endParaRPr lang="en-GB" sz="2400" spc="10" dirty="0">
              <a:solidFill>
                <a:srgbClr val="000000"/>
              </a:solidFill>
              <a:ea typeface="+mn-lt"/>
              <a:cs typeface="+mn-lt"/>
            </a:endParaRPr>
          </a:p>
          <a:p>
            <a:pPr marL="548640" lvl="2" indent="0">
              <a:buNone/>
            </a:pPr>
            <a:endParaRPr lang="en-GB" sz="2400" spc="10" dirty="0">
              <a:solidFill>
                <a:srgbClr val="000000"/>
              </a:solidFill>
              <a:ea typeface="+mn-lt"/>
              <a:cs typeface="+mn-lt"/>
            </a:endParaRPr>
          </a:p>
          <a:p>
            <a:pPr lvl="1"/>
            <a:r>
              <a:rPr lang="en-GB" sz="2400" spc="10" dirty="0" err="1">
                <a:solidFill>
                  <a:srgbClr val="000000"/>
                </a:solidFill>
                <a:ea typeface="+mn-lt"/>
                <a:cs typeface="+mn-lt"/>
              </a:rPr>
              <a:t>Vasilije</a:t>
            </a:r>
            <a:r>
              <a:rPr lang="en-GB" sz="2400" spc="1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GB" sz="2400" spc="10" dirty="0" err="1">
                <a:solidFill>
                  <a:srgbClr val="000000"/>
                </a:solidFill>
                <a:ea typeface="+mn-lt"/>
                <a:cs typeface="+mn-lt"/>
              </a:rPr>
              <a:t>Becić</a:t>
            </a:r>
            <a:r>
              <a:rPr lang="en-GB" sz="2400" spc="10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en-GB" sz="2400" spc="10" dirty="0">
              <a:ea typeface="+mn-lt"/>
              <a:cs typeface="+mn-lt"/>
            </a:endParaRPr>
          </a:p>
          <a:p>
            <a:pPr marL="548640" lvl="2" indent="0">
              <a:buNone/>
            </a:pPr>
            <a:r>
              <a:rPr lang="en-GB" sz="2400" spc="10" dirty="0" err="1">
                <a:solidFill>
                  <a:srgbClr val="000000"/>
                </a:solidFill>
                <a:ea typeface="+mn-lt"/>
                <a:cs typeface="+mn-lt"/>
              </a:rPr>
              <a:t>Korisnik</a:t>
            </a:r>
            <a:r>
              <a:rPr lang="en-GB" sz="2400" spc="10" dirty="0">
                <a:solidFill>
                  <a:srgbClr val="000000"/>
                </a:solidFill>
              </a:rPr>
              <a:t> – </a:t>
            </a:r>
            <a:r>
              <a:rPr lang="en-GB" sz="2400" spc="10" dirty="0" err="1">
                <a:solidFill>
                  <a:srgbClr val="000000"/>
                </a:solidFill>
              </a:rPr>
              <a:t>Prijava</a:t>
            </a:r>
            <a:r>
              <a:rPr lang="en-GB" sz="2400" spc="10" dirty="0">
                <a:solidFill>
                  <a:srgbClr val="000000"/>
                </a:solidFill>
              </a:rPr>
              <a:t> </a:t>
            </a:r>
            <a:r>
              <a:rPr lang="en-GB" sz="2400" spc="10" dirty="0" err="1">
                <a:solidFill>
                  <a:srgbClr val="000000"/>
                </a:solidFill>
              </a:rPr>
              <a:t>korisnika</a:t>
            </a:r>
            <a:r>
              <a:rPr lang="en-GB" sz="2400" spc="10" dirty="0">
                <a:solidFill>
                  <a:srgbClr val="000000"/>
                </a:solidFill>
              </a:rPr>
              <a:t>, </a:t>
            </a:r>
            <a:r>
              <a:rPr lang="en-GB" sz="2400" spc="10" dirty="0" err="1">
                <a:solidFill>
                  <a:srgbClr val="000000"/>
                </a:solidFill>
              </a:rPr>
              <a:t>Registrovanje</a:t>
            </a:r>
            <a:r>
              <a:rPr lang="en-GB" sz="2400" spc="10" dirty="0">
                <a:solidFill>
                  <a:srgbClr val="000000"/>
                </a:solidFill>
              </a:rPr>
              <a:t> </a:t>
            </a:r>
            <a:r>
              <a:rPr lang="en-GB" sz="2400" spc="10" dirty="0" err="1">
                <a:solidFill>
                  <a:srgbClr val="000000"/>
                </a:solidFill>
              </a:rPr>
              <a:t>na</a:t>
            </a:r>
            <a:r>
              <a:rPr lang="en-GB" sz="2400" spc="10" dirty="0">
                <a:solidFill>
                  <a:srgbClr val="000000"/>
                </a:solidFill>
              </a:rPr>
              <a:t> </a:t>
            </a:r>
            <a:r>
              <a:rPr lang="en-GB" sz="2400" spc="10" dirty="0" err="1">
                <a:solidFill>
                  <a:srgbClr val="000000"/>
                </a:solidFill>
              </a:rPr>
              <a:t>sistem</a:t>
            </a:r>
            <a:r>
              <a:rPr lang="en-GB" sz="2400" spc="10" dirty="0">
                <a:solidFill>
                  <a:srgbClr val="000000"/>
                </a:solidFill>
              </a:rPr>
              <a:t>, </a:t>
            </a:r>
            <a:r>
              <a:rPr lang="en-GB" sz="2400" spc="10" dirty="0" err="1">
                <a:solidFill>
                  <a:srgbClr val="000000"/>
                </a:solidFill>
              </a:rPr>
              <a:t>Ažuriranje</a:t>
            </a:r>
            <a:r>
              <a:rPr lang="en-GB" sz="2400" spc="10" dirty="0">
                <a:solidFill>
                  <a:srgbClr val="000000"/>
                </a:solidFill>
              </a:rPr>
              <a:t> </a:t>
            </a:r>
            <a:r>
              <a:rPr lang="en-GB" sz="2400" spc="10" dirty="0" err="1">
                <a:solidFill>
                  <a:srgbClr val="000000"/>
                </a:solidFill>
              </a:rPr>
              <a:t>lozinke</a:t>
            </a:r>
            <a:r>
              <a:rPr lang="en-GB" sz="2400" spc="10" dirty="0">
                <a:solidFill>
                  <a:srgbClr val="000000"/>
                </a:solidFill>
              </a:rPr>
              <a:t>, </a:t>
            </a:r>
            <a:r>
              <a:rPr lang="en-GB" sz="2400" spc="10" dirty="0" err="1">
                <a:solidFill>
                  <a:srgbClr val="000000"/>
                </a:solidFill>
              </a:rPr>
              <a:t>Zaboravljena</a:t>
            </a:r>
            <a:r>
              <a:rPr lang="en-GB" sz="2400" spc="10" dirty="0">
                <a:solidFill>
                  <a:srgbClr val="000000"/>
                </a:solidFill>
              </a:rPr>
              <a:t> </a:t>
            </a:r>
            <a:r>
              <a:rPr lang="en-GB" sz="2400" spc="10" dirty="0" err="1">
                <a:solidFill>
                  <a:srgbClr val="000000"/>
                </a:solidFill>
              </a:rPr>
              <a:t>lozinka</a:t>
            </a:r>
            <a:endParaRPr lang="en-GB" sz="2400" dirty="0" err="1"/>
          </a:p>
          <a:p>
            <a:pPr marL="548640" lvl="2" indent="0">
              <a:buNone/>
            </a:pPr>
            <a:endParaRPr lang="en-GB" spc="10" dirty="0">
              <a:solidFill>
                <a:srgbClr val="000000"/>
              </a:solidFill>
            </a:endParaRPr>
          </a:p>
          <a:p>
            <a:pPr marL="834390" lvl="2" indent="-285750"/>
            <a:endParaRPr lang="en-GB" dirty="0">
              <a:solidFill>
                <a:srgbClr val="262626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85477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View</vt:lpstr>
      <vt:lpstr>Podstanarodavac</vt:lpstr>
      <vt:lpstr>Članovi tima</vt:lpstr>
      <vt:lpstr>Ideja aplikacije</vt:lpstr>
      <vt:lpstr>Planiranje projekta</vt:lpstr>
      <vt:lpstr>SSU dokument i prototip aplikacije</vt:lpstr>
      <vt:lpstr>Formalna inspekcija</vt:lpstr>
      <vt:lpstr>Modelovanje baze podataka</vt:lpstr>
      <vt:lpstr>Modelovanje veb aplikacije</vt:lpstr>
      <vt:lpstr>Implementacija veb aplikacije</vt:lpstr>
      <vt:lpstr>Implementacija veb aplikacije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477</cp:revision>
  <dcterms:created xsi:type="dcterms:W3CDTF">2014-09-12T02:13:28Z</dcterms:created>
  <dcterms:modified xsi:type="dcterms:W3CDTF">2019-06-22T11:37:39Z</dcterms:modified>
</cp:coreProperties>
</file>