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Quattrocento Sans"/>
      <p:regular r:id="rId24"/>
      <p:bold r:id="rId25"/>
      <p:italic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hgJn357hSbtn6NyzGP38GUUX36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QuattrocentoSa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schemas.openxmlformats.org/officeDocument/2006/relationships/font" Target="fonts/ArialBlack-regular.fntdata"/><Relationship Id="rId27"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d7f6a198d3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d7f6a198d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7f6a198d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7f6a198d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d7f6a198d3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8"/>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b="1" i="0" sz="4600" u="none" cap="none" strike="noStrike">
              <a:solidFill>
                <a:schemeClr val="lt1"/>
              </a:solidFill>
              <a:latin typeface="Arial Black"/>
              <a:ea typeface="Arial Black"/>
              <a:cs typeface="Arial Black"/>
              <a:sym typeface="Arial Black"/>
            </a:endParaRPr>
          </a:p>
        </p:txBody>
      </p:sp>
      <p:sp>
        <p:nvSpPr>
          <p:cNvPr id="20" name="Google Shape;20;p18"/>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8"/>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8"/>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9"/>
          <p:cNvSpPr/>
          <p:nvPr>
            <p:ph idx="2" type="pic"/>
          </p:nvPr>
        </p:nvSpPr>
        <p:spPr>
          <a:xfrm>
            <a:off x="5384893" y="987427"/>
            <a:ext cx="6172200" cy="4873625"/>
          </a:xfrm>
          <a:prstGeom prst="rect">
            <a:avLst/>
          </a:prstGeom>
          <a:noFill/>
          <a:ln>
            <a:noFill/>
          </a:ln>
        </p:spPr>
      </p:sp>
      <p:sp>
        <p:nvSpPr>
          <p:cNvPr id="94" name="Google Shape;94;p29"/>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0"/>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1"/>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1"/>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9"/>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0"/>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5"/>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5"/>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6"/>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6"/>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6"/>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7"/>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190" name="Google Shape;190;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rPr lang="en-US"/>
              <a:t>Functional Specifications</a:t>
            </a:r>
            <a:endParaRPr/>
          </a:p>
          <a:p>
            <a:pPr indent="-228600" lvl="0" marL="228600" rtl="0" algn="just">
              <a:lnSpc>
                <a:spcPct val="100000"/>
              </a:lnSpc>
              <a:spcBef>
                <a:spcPts val="0"/>
              </a:spcBef>
              <a:spcAft>
                <a:spcPts val="0"/>
              </a:spcAft>
              <a:buSzPts val="3200"/>
              <a:buChar char="❖"/>
            </a:pPr>
            <a:r>
              <a:rPr lang="en-US"/>
              <a:t>Uses image-based passwords instead of text-based passwords</a:t>
            </a:r>
            <a:endParaRPr/>
          </a:p>
          <a:p>
            <a:pPr indent="-228600" lvl="0" marL="228600" rtl="0" algn="just">
              <a:lnSpc>
                <a:spcPct val="100000"/>
              </a:lnSpc>
              <a:spcBef>
                <a:spcPts val="0"/>
              </a:spcBef>
              <a:spcAft>
                <a:spcPts val="0"/>
              </a:spcAft>
              <a:buSzPts val="3200"/>
              <a:buChar char="❖"/>
            </a:pPr>
            <a:r>
              <a:rPr lang="en-US"/>
              <a:t>Passwords are easy to remember as they are pattern based</a:t>
            </a:r>
            <a:endParaRPr/>
          </a:p>
          <a:p>
            <a:pPr indent="0" lvl="0" marL="0" rtl="0" algn="just">
              <a:lnSpc>
                <a:spcPct val="100000"/>
              </a:lnSpc>
              <a:spcBef>
                <a:spcPts val="0"/>
              </a:spcBef>
              <a:spcAft>
                <a:spcPts val="0"/>
              </a:spcAft>
              <a:buNone/>
            </a:pPr>
            <a:r>
              <a:rPr lang="en-US"/>
              <a:t>Non Functional Specifications</a:t>
            </a:r>
            <a:endParaRPr/>
          </a:p>
          <a:p>
            <a:pPr indent="-228600" lvl="0" marL="228600" rtl="0" algn="just">
              <a:lnSpc>
                <a:spcPct val="100000"/>
              </a:lnSpc>
              <a:spcBef>
                <a:spcPts val="0"/>
              </a:spcBef>
              <a:spcAft>
                <a:spcPts val="0"/>
              </a:spcAft>
              <a:buSzPts val="3200"/>
              <a:buChar char="❖"/>
            </a:pPr>
            <a:r>
              <a:rPr lang="en-US"/>
              <a:t>High Data Transmission Costs</a:t>
            </a:r>
            <a:endParaRPr/>
          </a:p>
          <a:p>
            <a:pPr indent="-228600" lvl="0" marL="228600" rtl="0" algn="just">
              <a:lnSpc>
                <a:spcPct val="100000"/>
              </a:lnSpc>
              <a:spcBef>
                <a:spcPts val="0"/>
              </a:spcBef>
              <a:spcAft>
                <a:spcPts val="0"/>
              </a:spcAft>
              <a:buSzPts val="3200"/>
              <a:buChar char="❖"/>
            </a:pPr>
            <a:r>
              <a:rPr lang="en-US"/>
              <a:t>Highly Secure Against Brute force,Dictionary Attacks,Keylogger</a:t>
            </a:r>
            <a:endParaRPr/>
          </a:p>
          <a:p>
            <a:pPr indent="-228600" lvl="0" marL="228600" rtl="0" algn="just">
              <a:lnSpc>
                <a:spcPct val="100000"/>
              </a:lnSpc>
              <a:spcBef>
                <a:spcPts val="0"/>
              </a:spcBef>
              <a:spcAft>
                <a:spcPts val="0"/>
              </a:spcAft>
              <a:buSzPts val="3200"/>
              <a:buChar char="❖"/>
            </a:pPr>
            <a:r>
              <a:rPr lang="en-US"/>
              <a:t>The System can be easily maintained</a:t>
            </a:r>
            <a:endParaRPr/>
          </a:p>
          <a:p>
            <a:pPr indent="0" lvl="0" marL="0" rtl="0" algn="just">
              <a:lnSpc>
                <a:spcPct val="100000"/>
              </a:lnSpc>
              <a:spcBef>
                <a:spcPts val="0"/>
              </a:spcBef>
              <a:spcAft>
                <a:spcPts val="0"/>
              </a:spcAft>
              <a:buNone/>
            </a:pPr>
            <a:r>
              <a:t/>
            </a:r>
            <a:endParaRPr/>
          </a:p>
        </p:txBody>
      </p:sp>
      <p:sp>
        <p:nvSpPr>
          <p:cNvPr id="191" name="Google Shape;19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92" name="Google Shape;19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199" name="Google Shape;199;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00" name="Google Shape;200;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01" name="Google Shape;201;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15153" lvl="1" marL="228600" rtl="0" algn="just">
              <a:lnSpc>
                <a:spcPct val="90000"/>
              </a:lnSpc>
              <a:spcBef>
                <a:spcPts val="0"/>
              </a:spcBef>
              <a:spcAft>
                <a:spcPts val="0"/>
              </a:spcAft>
              <a:buSzPts val="2988"/>
              <a:buFont typeface="Noto Sans Symbols"/>
              <a:buChar char="❖"/>
            </a:pPr>
            <a:r>
              <a:rPr lang="en-US" sz="3200"/>
              <a:t>It is mainly seen that people are good at memorizing graphical patterns rather than normal alphanumeric passwords. So here we propose a system which allows users to set a graphical password which is more secure than our normal password. Its difficult to break </a:t>
            </a:r>
            <a:r>
              <a:rPr lang="en-US" sz="3200"/>
              <a:t>graphical</a:t>
            </a:r>
            <a:r>
              <a:rPr lang="en-US" sz="3200"/>
              <a:t> passwords using traditional attacks like bruteforce search, dictionary attack.</a:t>
            </a:r>
            <a:endParaRPr sz="3200"/>
          </a:p>
          <a:p>
            <a:pPr indent="-221503" lvl="1" marL="228600" rtl="0" algn="just">
              <a:lnSpc>
                <a:spcPct val="90000"/>
              </a:lnSpc>
              <a:spcBef>
                <a:spcPts val="0"/>
              </a:spcBef>
              <a:spcAft>
                <a:spcPts val="0"/>
              </a:spcAft>
              <a:buSzPts val="3088"/>
              <a:buChar char="❖"/>
            </a:pPr>
            <a:r>
              <a:rPr lang="en-US" sz="3200"/>
              <a:t>In our system each image will be given an image id.</a:t>
            </a:r>
            <a:endParaRPr sz="3200"/>
          </a:p>
          <a:p>
            <a:pPr indent="-221503" lvl="1" marL="228600" rtl="0" algn="just">
              <a:lnSpc>
                <a:spcPct val="90000"/>
              </a:lnSpc>
              <a:spcBef>
                <a:spcPts val="0"/>
              </a:spcBef>
              <a:spcAft>
                <a:spcPts val="0"/>
              </a:spcAft>
              <a:buSzPts val="3088"/>
              <a:buChar char="❖"/>
            </a:pPr>
            <a:r>
              <a:rPr lang="en-US" sz="3200"/>
              <a:t>At the time of registration, each user will be shown some images and the user will be able to set a graphical password by selecting a pattern of images.</a:t>
            </a:r>
            <a:endParaRPr sz="32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d7f6a198d3_0_11"/>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208" name="Google Shape;208;g1d7f6a198d3_0_11"/>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09" name="Google Shape;209;g1d7f6a198d3_0_11"/>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10" name="Google Shape;210;g1d7f6a198d3_0_11"/>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g1d7f6a198d3_0_11"/>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234203" lvl="1" marL="228600" rtl="0" algn="just">
              <a:lnSpc>
                <a:spcPct val="90000"/>
              </a:lnSpc>
              <a:spcBef>
                <a:spcPts val="0"/>
              </a:spcBef>
              <a:spcAft>
                <a:spcPts val="0"/>
              </a:spcAft>
              <a:buSzPts val="3288"/>
              <a:buChar char="❖"/>
            </a:pPr>
            <a:r>
              <a:rPr lang="en-US" sz="3200"/>
              <a:t>In the backend this selected pattern will be hashed using some hashing algorithm(SHA256, MD5 etc.) and this hash will be saved and stored in the database. </a:t>
            </a:r>
            <a:endParaRPr sz="3200"/>
          </a:p>
          <a:p>
            <a:pPr indent="-234203" lvl="1" marL="228600" rtl="0" algn="just">
              <a:lnSpc>
                <a:spcPct val="90000"/>
              </a:lnSpc>
              <a:spcBef>
                <a:spcPts val="0"/>
              </a:spcBef>
              <a:spcAft>
                <a:spcPts val="0"/>
              </a:spcAft>
              <a:buSzPts val="3288"/>
              <a:buChar char="❖"/>
            </a:pPr>
            <a:r>
              <a:rPr lang="en-US" sz="3200"/>
              <a:t>When user tries to login to the software first of all he will be asked for his email id and will show all the images to the user.</a:t>
            </a:r>
            <a:endParaRPr sz="3200"/>
          </a:p>
          <a:p>
            <a:pPr indent="-234203" lvl="1" marL="228600" rtl="0" algn="just">
              <a:lnSpc>
                <a:spcPct val="90000"/>
              </a:lnSpc>
              <a:spcBef>
                <a:spcPts val="0"/>
              </a:spcBef>
              <a:spcAft>
                <a:spcPts val="0"/>
              </a:spcAft>
              <a:buSzPts val="3288"/>
              <a:buChar char="❖"/>
            </a:pPr>
            <a:r>
              <a:rPr lang="en-US" sz="3200"/>
              <a:t>If the user selects the same pattern then only he</a:t>
            </a:r>
            <a:r>
              <a:rPr lang="en-US" sz="3200"/>
              <a:t> will have the same hash and gets logged in else incorrect password error is thrown.</a:t>
            </a:r>
            <a:endParaRPr sz="3200"/>
          </a:p>
          <a:p>
            <a:pPr indent="-234203" lvl="1" marL="228600" rtl="0" algn="just">
              <a:lnSpc>
                <a:spcPct val="90000"/>
              </a:lnSpc>
              <a:spcBef>
                <a:spcPts val="0"/>
              </a:spcBef>
              <a:spcAft>
                <a:spcPts val="0"/>
              </a:spcAft>
              <a:buSzPts val="3288"/>
              <a:buChar char="❖"/>
            </a:pPr>
            <a:r>
              <a:rPr lang="en-US" sz="3200"/>
              <a:t>We will be building an API which can be used by anyone in their website for authentic</a:t>
            </a:r>
            <a:r>
              <a:rPr lang="en-US" sz="3200"/>
              <a:t>ation purpose. </a:t>
            </a:r>
            <a:endParaRPr sz="320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d7f6a198d3_0_20"/>
          <p:cNvSpPr txBox="1"/>
          <p:nvPr>
            <p:ph type="title"/>
          </p:nvPr>
        </p:nvSpPr>
        <p:spPr>
          <a:xfrm>
            <a:off x="154546" y="0"/>
            <a:ext cx="11874300" cy="130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Possible Tech Stack</a:t>
            </a:r>
            <a:endParaRPr/>
          </a:p>
        </p:txBody>
      </p:sp>
      <p:sp>
        <p:nvSpPr>
          <p:cNvPr id="218" name="Google Shape;218;g1d7f6a198d3_0_20"/>
          <p:cNvSpPr txBox="1"/>
          <p:nvPr>
            <p:ph idx="12" type="sldNum"/>
          </p:nvPr>
        </p:nvSpPr>
        <p:spPr>
          <a:xfrm>
            <a:off x="8757642" y="6562416"/>
            <a:ext cx="1371600" cy="27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9" name="Google Shape;219;g1d7f6a198d3_0_20"/>
          <p:cNvSpPr txBox="1"/>
          <p:nvPr>
            <p:ph idx="1" type="body"/>
          </p:nvPr>
        </p:nvSpPr>
        <p:spPr>
          <a:xfrm>
            <a:off x="172571" y="1418447"/>
            <a:ext cx="11847000" cy="5112900"/>
          </a:xfrm>
          <a:prstGeom prst="rect">
            <a:avLst/>
          </a:prstGeom>
        </p:spPr>
        <p:txBody>
          <a:bodyPr anchorCtr="0" anchor="t" bIns="45700" lIns="91425" spcFirstLastPara="1" rIns="91425" wrap="square" tIns="45700">
            <a:normAutofit/>
          </a:bodyPr>
          <a:lstStyle/>
          <a:p>
            <a:pPr indent="0" lvl="0" marL="0" rtl="0" algn="just">
              <a:lnSpc>
                <a:spcPct val="80000"/>
              </a:lnSpc>
              <a:spcBef>
                <a:spcPts val="540"/>
              </a:spcBef>
              <a:spcAft>
                <a:spcPts val="0"/>
              </a:spcAft>
              <a:buNone/>
            </a:pPr>
            <a:r>
              <a:rPr lang="en-US" sz="2800"/>
              <a:t>We </a:t>
            </a:r>
            <a:r>
              <a:rPr lang="en-US" sz="2800"/>
              <a:t>may possibly use the following tech stack in our project:</a:t>
            </a:r>
            <a:endParaRPr sz="2800"/>
          </a:p>
          <a:p>
            <a:pPr indent="0" lvl="0" marL="457200" rtl="0" algn="just">
              <a:lnSpc>
                <a:spcPct val="80000"/>
              </a:lnSpc>
              <a:spcBef>
                <a:spcPts val="540"/>
              </a:spcBef>
              <a:spcAft>
                <a:spcPts val="0"/>
              </a:spcAft>
              <a:buNone/>
            </a:pPr>
            <a:r>
              <a:rPr lang="en-US" sz="2800">
                <a:solidFill>
                  <a:srgbClr val="3C78D8"/>
                </a:solidFill>
              </a:rPr>
              <a:t>❖</a:t>
            </a:r>
            <a:r>
              <a:rPr lang="en-US" sz="2800"/>
              <a:t>Frontend</a:t>
            </a:r>
            <a:endParaRPr sz="2800"/>
          </a:p>
          <a:p>
            <a:pPr indent="0" lvl="0" marL="914400" rtl="0" algn="just">
              <a:lnSpc>
                <a:spcPct val="80000"/>
              </a:lnSpc>
              <a:spcBef>
                <a:spcPts val="540"/>
              </a:spcBef>
              <a:spcAft>
                <a:spcPts val="0"/>
              </a:spcAft>
              <a:buNone/>
            </a:pPr>
            <a:r>
              <a:rPr lang="en-US" sz="2800">
                <a:solidFill>
                  <a:srgbClr val="212529"/>
                </a:solidFill>
                <a:highlight>
                  <a:srgbClr val="FFFAF0"/>
                </a:highlight>
                <a:latin typeface="Arial"/>
                <a:ea typeface="Arial"/>
                <a:cs typeface="Arial"/>
                <a:sym typeface="Arial"/>
              </a:rPr>
              <a:t>➢</a:t>
            </a:r>
            <a:r>
              <a:rPr lang="en-US" sz="2800"/>
              <a:t>HTML</a:t>
            </a:r>
            <a:endParaRPr sz="2800"/>
          </a:p>
          <a:p>
            <a:pPr indent="0" lvl="0" marL="914400" rtl="0" algn="just">
              <a:lnSpc>
                <a:spcPct val="80000"/>
              </a:lnSpc>
              <a:spcBef>
                <a:spcPts val="540"/>
              </a:spcBef>
              <a:spcAft>
                <a:spcPts val="0"/>
              </a:spcAft>
              <a:buNone/>
            </a:pPr>
            <a:r>
              <a:rPr lang="en-US" sz="2800">
                <a:solidFill>
                  <a:srgbClr val="212529"/>
                </a:solidFill>
                <a:highlight>
                  <a:srgbClr val="FFFAF0"/>
                </a:highlight>
                <a:latin typeface="Arial"/>
                <a:ea typeface="Arial"/>
                <a:cs typeface="Arial"/>
                <a:sym typeface="Arial"/>
              </a:rPr>
              <a:t>➢</a:t>
            </a:r>
            <a:r>
              <a:rPr lang="en-US" sz="2800"/>
              <a:t>CSS</a:t>
            </a:r>
            <a:endParaRPr sz="2800"/>
          </a:p>
          <a:p>
            <a:pPr indent="0" lvl="0" marL="914400" rtl="0" algn="just">
              <a:lnSpc>
                <a:spcPct val="80000"/>
              </a:lnSpc>
              <a:spcBef>
                <a:spcPts val="540"/>
              </a:spcBef>
              <a:spcAft>
                <a:spcPts val="0"/>
              </a:spcAft>
              <a:buNone/>
            </a:pPr>
            <a:r>
              <a:rPr lang="en-US" sz="2800">
                <a:solidFill>
                  <a:srgbClr val="212529"/>
                </a:solidFill>
                <a:highlight>
                  <a:srgbClr val="FFFAF0"/>
                </a:highlight>
                <a:latin typeface="Arial"/>
                <a:ea typeface="Arial"/>
                <a:cs typeface="Arial"/>
                <a:sym typeface="Arial"/>
              </a:rPr>
              <a:t>➢</a:t>
            </a:r>
            <a:r>
              <a:rPr lang="en-US" sz="2800"/>
              <a:t>Javascript</a:t>
            </a:r>
            <a:endParaRPr sz="2800"/>
          </a:p>
          <a:p>
            <a:pPr indent="0" lvl="0" marL="914400" rtl="0" algn="just">
              <a:lnSpc>
                <a:spcPct val="80000"/>
              </a:lnSpc>
              <a:spcBef>
                <a:spcPts val="540"/>
              </a:spcBef>
              <a:spcAft>
                <a:spcPts val="0"/>
              </a:spcAft>
              <a:buNone/>
            </a:pPr>
            <a:r>
              <a:rPr lang="en-US" sz="2800">
                <a:solidFill>
                  <a:srgbClr val="212529"/>
                </a:solidFill>
                <a:highlight>
                  <a:srgbClr val="FFFAF0"/>
                </a:highlight>
                <a:latin typeface="Arial"/>
                <a:ea typeface="Arial"/>
                <a:cs typeface="Arial"/>
                <a:sym typeface="Arial"/>
              </a:rPr>
              <a:t>➢</a:t>
            </a:r>
            <a:r>
              <a:rPr lang="en-US" sz="2800"/>
              <a:t>Bootstrap</a:t>
            </a:r>
            <a:endParaRPr sz="2800"/>
          </a:p>
          <a:p>
            <a:pPr indent="0" lvl="0" marL="457200" rtl="0" algn="just">
              <a:lnSpc>
                <a:spcPct val="80000"/>
              </a:lnSpc>
              <a:spcBef>
                <a:spcPts val="540"/>
              </a:spcBef>
              <a:spcAft>
                <a:spcPts val="0"/>
              </a:spcAft>
              <a:buNone/>
            </a:pPr>
            <a:r>
              <a:rPr lang="en-US" sz="2800">
                <a:solidFill>
                  <a:srgbClr val="1155CC"/>
                </a:solidFill>
              </a:rPr>
              <a:t>❖</a:t>
            </a:r>
            <a:r>
              <a:rPr lang="en-US" sz="2800"/>
              <a:t>Backend</a:t>
            </a:r>
            <a:endParaRPr sz="2800"/>
          </a:p>
          <a:p>
            <a:pPr indent="0" lvl="0" marL="914400" rtl="0" algn="just">
              <a:lnSpc>
                <a:spcPct val="80000"/>
              </a:lnSpc>
              <a:spcBef>
                <a:spcPts val="540"/>
              </a:spcBef>
              <a:spcAft>
                <a:spcPts val="0"/>
              </a:spcAft>
              <a:buNone/>
            </a:pPr>
            <a:r>
              <a:rPr lang="en-US" sz="2800">
                <a:solidFill>
                  <a:srgbClr val="212529"/>
                </a:solidFill>
                <a:highlight>
                  <a:srgbClr val="FFFAF0"/>
                </a:highlight>
                <a:latin typeface="Arial"/>
                <a:ea typeface="Arial"/>
                <a:cs typeface="Arial"/>
                <a:sym typeface="Arial"/>
              </a:rPr>
              <a:t>➢</a:t>
            </a:r>
            <a:r>
              <a:rPr lang="en-US" sz="2800"/>
              <a:t>NodeJS/PHP</a:t>
            </a:r>
            <a:endParaRPr sz="2800"/>
          </a:p>
          <a:p>
            <a:pPr indent="0" lvl="0" marL="914400" rtl="0" algn="just">
              <a:lnSpc>
                <a:spcPct val="80000"/>
              </a:lnSpc>
              <a:spcBef>
                <a:spcPts val="540"/>
              </a:spcBef>
              <a:spcAft>
                <a:spcPts val="0"/>
              </a:spcAft>
              <a:buNone/>
            </a:pPr>
            <a:r>
              <a:rPr lang="en-US" sz="2800">
                <a:solidFill>
                  <a:srgbClr val="212529"/>
                </a:solidFill>
                <a:highlight>
                  <a:srgbClr val="FFFAF0"/>
                </a:highlight>
                <a:latin typeface="Arial"/>
                <a:ea typeface="Arial"/>
                <a:cs typeface="Arial"/>
                <a:sym typeface="Arial"/>
              </a:rPr>
              <a:t>➢</a:t>
            </a:r>
            <a:r>
              <a:rPr lang="en-US" sz="2800"/>
              <a:t>ExpressJS</a:t>
            </a:r>
            <a:endParaRPr sz="2800"/>
          </a:p>
          <a:p>
            <a:pPr indent="0" lvl="0" marL="457200" rtl="0" algn="just">
              <a:lnSpc>
                <a:spcPct val="80000"/>
              </a:lnSpc>
              <a:spcBef>
                <a:spcPts val="540"/>
              </a:spcBef>
              <a:spcAft>
                <a:spcPts val="0"/>
              </a:spcAft>
              <a:buNone/>
            </a:pPr>
            <a:r>
              <a:rPr lang="en-US" sz="2800">
                <a:solidFill>
                  <a:srgbClr val="1155CC"/>
                </a:solidFill>
              </a:rPr>
              <a:t>❖</a:t>
            </a:r>
            <a:r>
              <a:rPr lang="en-US" sz="2800"/>
              <a:t> Database</a:t>
            </a:r>
            <a:endParaRPr sz="2800"/>
          </a:p>
          <a:p>
            <a:pPr indent="0" lvl="0" marL="914400" rtl="0" algn="just">
              <a:lnSpc>
                <a:spcPct val="80000"/>
              </a:lnSpc>
              <a:spcBef>
                <a:spcPts val="540"/>
              </a:spcBef>
              <a:spcAft>
                <a:spcPts val="0"/>
              </a:spcAft>
              <a:buNone/>
            </a:pPr>
            <a:r>
              <a:rPr lang="en-US" sz="2800">
                <a:solidFill>
                  <a:srgbClr val="212529"/>
                </a:solidFill>
                <a:highlight>
                  <a:srgbClr val="FFFAF0"/>
                </a:highlight>
                <a:latin typeface="Arial"/>
                <a:ea typeface="Arial"/>
                <a:cs typeface="Arial"/>
                <a:sym typeface="Arial"/>
              </a:rPr>
              <a:t>➢</a:t>
            </a:r>
            <a:r>
              <a:rPr lang="en-US" sz="2800"/>
              <a:t>MongoDB/NoSQL</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25" name="Google Shape;225;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960"/>
              </a:spcBef>
              <a:spcAft>
                <a:spcPts val="0"/>
              </a:spcAft>
              <a:buSzPts val="3200"/>
              <a:buChar char="❖"/>
            </a:pPr>
            <a:r>
              <a:rPr lang="en-US"/>
              <a:t>Graphical passwords schemes provide a way of making more human friendly passwords.</a:t>
            </a:r>
            <a:endParaRPr/>
          </a:p>
          <a:p>
            <a:pPr indent="-228600" lvl="0" marL="228600" rtl="0" algn="just">
              <a:lnSpc>
                <a:spcPct val="90000"/>
              </a:lnSpc>
              <a:spcBef>
                <a:spcPts val="960"/>
              </a:spcBef>
              <a:spcAft>
                <a:spcPts val="0"/>
              </a:spcAft>
              <a:buSzPts val="3200"/>
              <a:buChar char="❖"/>
            </a:pPr>
            <a:r>
              <a:rPr lang="en-US"/>
              <a:t>Here the security of the system is very high.</a:t>
            </a:r>
            <a:endParaRPr/>
          </a:p>
          <a:p>
            <a:pPr indent="-228600" lvl="0" marL="228600" rtl="0" algn="just">
              <a:lnSpc>
                <a:spcPct val="90000"/>
              </a:lnSpc>
              <a:spcBef>
                <a:spcPts val="960"/>
              </a:spcBef>
              <a:spcAft>
                <a:spcPts val="0"/>
              </a:spcAft>
              <a:buSzPts val="3200"/>
              <a:buChar char="❖"/>
            </a:pPr>
            <a:r>
              <a:rPr lang="en-US"/>
              <a:t>Dictionary attacks and brute force search are infeasible.</a:t>
            </a:r>
            <a:endParaRPr/>
          </a:p>
          <a:p>
            <a:pPr indent="-228600" lvl="0" marL="228600" rtl="0" algn="just">
              <a:lnSpc>
                <a:spcPct val="90000"/>
              </a:lnSpc>
              <a:spcBef>
                <a:spcPts val="960"/>
              </a:spcBef>
              <a:spcAft>
                <a:spcPts val="0"/>
              </a:spcAft>
              <a:buSzPts val="3200"/>
              <a:buChar char="❖"/>
            </a:pPr>
            <a:r>
              <a:rPr lang="en-US"/>
              <a:t>In a GPA In a graphical password authentication system, the API is used for the authentication of the graphical password by using group of images or group of symbols.In a GPA In a graphical password authentication system, the API is used for the authentication of the graphical password by using group of images or group of symbols.</a:t>
            </a:r>
            <a:endParaRPr/>
          </a:p>
          <a:p>
            <a:pPr indent="0" lvl="0" marL="228600" rtl="0" algn="just">
              <a:lnSpc>
                <a:spcPct val="90000"/>
              </a:lnSpc>
              <a:spcBef>
                <a:spcPts val="960"/>
              </a:spcBef>
              <a:spcAft>
                <a:spcPts val="0"/>
              </a:spcAft>
              <a:buNone/>
            </a:pPr>
            <a:r>
              <a:t/>
            </a:r>
            <a:endParaRPr/>
          </a:p>
        </p:txBody>
      </p:sp>
      <p:sp>
        <p:nvSpPr>
          <p:cNvPr id="226" name="Google Shape;226;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27" name="Google Shape;227;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34" name="Google Shape;234;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20000"/>
          </a:bodyPr>
          <a:lstStyle/>
          <a:p>
            <a:pPr indent="-213359" lvl="0" marL="228600" rtl="0" algn="just">
              <a:lnSpc>
                <a:spcPct val="115000"/>
              </a:lnSpc>
              <a:spcBef>
                <a:spcPts val="0"/>
              </a:spcBef>
              <a:spcAft>
                <a:spcPts val="0"/>
              </a:spcAft>
              <a:buSzPct val="139130"/>
              <a:buFont typeface="Arial"/>
              <a:buChar char="❖"/>
            </a:pPr>
            <a:r>
              <a:rPr lang="en-US">
                <a:latin typeface="Arial"/>
                <a:ea typeface="Arial"/>
                <a:cs typeface="Arial"/>
                <a:sym typeface="Arial"/>
              </a:rPr>
              <a:t>Conclusion:</a:t>
            </a:r>
            <a:endParaRPr sz="2300">
              <a:solidFill>
                <a:srgbClr val="202124"/>
              </a:solidFill>
              <a:highlight>
                <a:srgbClr val="FFFFFF"/>
              </a:highlight>
              <a:latin typeface="Arial"/>
              <a:ea typeface="Arial"/>
              <a:cs typeface="Arial"/>
              <a:sym typeface="Arial"/>
            </a:endParaRPr>
          </a:p>
          <a:p>
            <a:pPr indent="0" lvl="0" marL="228600" rtl="0" algn="just">
              <a:spcBef>
                <a:spcPts val="54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User authentication is a fundamental component in most computer security contexts.</a:t>
            </a:r>
            <a:endParaRPr sz="2300">
              <a:solidFill>
                <a:srgbClr val="202124"/>
              </a:solidFill>
              <a:highlight>
                <a:srgbClr val="FFFFFF"/>
              </a:highlight>
              <a:latin typeface="Arial"/>
              <a:ea typeface="Arial"/>
              <a:cs typeface="Arial"/>
              <a:sym typeface="Arial"/>
            </a:endParaRPr>
          </a:p>
          <a:p>
            <a:pPr indent="0" lvl="0" marL="228600" rtl="0" algn="just">
              <a:spcBef>
                <a:spcPts val="54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The memorability and security of graphical password are better than that of text-based password. </a:t>
            </a:r>
            <a:endParaRPr sz="2300">
              <a:solidFill>
                <a:srgbClr val="202124"/>
              </a:solidFill>
              <a:highlight>
                <a:srgbClr val="FFFFFF"/>
              </a:highlight>
              <a:latin typeface="Arial"/>
              <a:ea typeface="Arial"/>
              <a:cs typeface="Arial"/>
              <a:sym typeface="Arial"/>
            </a:endParaRPr>
          </a:p>
          <a:p>
            <a:pPr indent="0" lvl="0" marL="228600" rtl="0" algn="just">
              <a:spcBef>
                <a:spcPts val="54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Graphical passwords are stronger than conventional passwords when compared according to key-space size.</a:t>
            </a:r>
            <a:endParaRPr sz="2300">
              <a:solidFill>
                <a:srgbClr val="202124"/>
              </a:solidFill>
              <a:highlight>
                <a:srgbClr val="FFFFFF"/>
              </a:highlight>
              <a:latin typeface="Arial"/>
              <a:ea typeface="Arial"/>
              <a:cs typeface="Arial"/>
              <a:sym typeface="Arial"/>
            </a:endParaRPr>
          </a:p>
          <a:p>
            <a:pPr indent="0" lvl="0" marL="228600" rtl="0" algn="just">
              <a:spcBef>
                <a:spcPts val="54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The system combines graphical and text-based passwords trying to achieve the best.</a:t>
            </a:r>
            <a:endParaRPr sz="2300">
              <a:solidFill>
                <a:srgbClr val="202124"/>
              </a:solidFill>
              <a:highlight>
                <a:srgbClr val="FFFFFF"/>
              </a:highlight>
              <a:latin typeface="Arial"/>
              <a:ea typeface="Arial"/>
              <a:cs typeface="Arial"/>
              <a:sym typeface="Arial"/>
            </a:endParaRPr>
          </a:p>
          <a:p>
            <a:pPr indent="-302260" lvl="0" marL="228600" rtl="0" algn="just">
              <a:lnSpc>
                <a:spcPct val="115000"/>
              </a:lnSpc>
              <a:spcBef>
                <a:spcPts val="0"/>
              </a:spcBef>
              <a:spcAft>
                <a:spcPts val="0"/>
              </a:spcAft>
              <a:buSzPct val="139130"/>
              <a:buChar char="❖"/>
            </a:pPr>
            <a:r>
              <a:rPr lang="en-US">
                <a:latin typeface="Arial"/>
                <a:ea typeface="Arial"/>
                <a:cs typeface="Arial"/>
                <a:sym typeface="Arial"/>
              </a:rPr>
              <a:t>Limitations: </a:t>
            </a:r>
            <a:endParaRPr sz="2300">
              <a:solidFill>
                <a:srgbClr val="202124"/>
              </a:solidFill>
              <a:highlight>
                <a:srgbClr val="FFFFFF"/>
              </a:highlight>
              <a:latin typeface="Arial"/>
              <a:ea typeface="Arial"/>
              <a:cs typeface="Arial"/>
              <a:sym typeface="Arial"/>
            </a:endParaRPr>
          </a:p>
          <a:p>
            <a:pPr indent="0" lvl="0" marL="228600" rtl="0" algn="just">
              <a:lnSpc>
                <a:spcPct val="115000"/>
              </a:lnSpc>
              <a:spcBef>
                <a:spcPts val="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Data transmission costs are high and the system is vulnerable to shoulder-surfing attacks when operating the system in real situations.</a:t>
            </a:r>
            <a:endParaRPr sz="2300">
              <a:solidFill>
                <a:srgbClr val="202124"/>
              </a:solidFill>
              <a:highlight>
                <a:srgbClr val="FFFFFF"/>
              </a:highlight>
              <a:latin typeface="Arial"/>
              <a:ea typeface="Arial"/>
              <a:cs typeface="Arial"/>
              <a:sym typeface="Arial"/>
            </a:endParaRPr>
          </a:p>
          <a:p>
            <a:pPr indent="0" lvl="0" marL="228600" rtl="0" algn="just">
              <a:lnSpc>
                <a:spcPct val="100000"/>
              </a:lnSpc>
              <a:spcBef>
                <a:spcPts val="0"/>
              </a:spcBef>
              <a:spcAft>
                <a:spcPts val="0"/>
              </a:spcAft>
              <a:buNone/>
            </a:pPr>
            <a:r>
              <a:rPr lang="en-US" sz="2100">
                <a:solidFill>
                  <a:srgbClr val="212529"/>
                </a:solidFill>
                <a:highlight>
                  <a:srgbClr val="FFFAF0"/>
                </a:highlight>
                <a:latin typeface="Arial"/>
                <a:ea typeface="Arial"/>
                <a:cs typeface="Arial"/>
                <a:sym typeface="Arial"/>
              </a:rPr>
              <a:t>➢</a:t>
            </a:r>
            <a:r>
              <a:rPr lang="en-US" sz="2350">
                <a:highlight>
                  <a:srgbClr val="FFFFFF"/>
                </a:highlight>
                <a:latin typeface="Arial"/>
                <a:ea typeface="Arial"/>
                <a:cs typeface="Arial"/>
                <a:sym typeface="Arial"/>
              </a:rPr>
              <a:t>Inputting data by using a keyboard is often inconvenient for systems using graphical passwords.</a:t>
            </a:r>
            <a:endParaRPr sz="2350">
              <a:highlight>
                <a:srgbClr val="FFFFFF"/>
              </a:highlight>
              <a:latin typeface="Arial"/>
              <a:ea typeface="Arial"/>
              <a:cs typeface="Arial"/>
              <a:sym typeface="Arial"/>
            </a:endParaRPr>
          </a:p>
          <a:p>
            <a:pPr indent="0" lvl="0" marL="228600" rtl="0" algn="just">
              <a:lnSpc>
                <a:spcPct val="100000"/>
              </a:lnSpc>
              <a:spcBef>
                <a:spcPts val="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Passwords can be shared, guessed or stolen, which means they aren't secure.</a:t>
            </a:r>
            <a:endParaRPr sz="2300">
              <a:solidFill>
                <a:srgbClr val="202124"/>
              </a:solidFill>
              <a:highlight>
                <a:srgbClr val="FFFFFF"/>
              </a:highlight>
              <a:latin typeface="Arial"/>
              <a:ea typeface="Arial"/>
              <a:cs typeface="Arial"/>
              <a:sym typeface="Arial"/>
            </a:endParaRPr>
          </a:p>
          <a:p>
            <a:pPr indent="0" lvl="0" marL="228600" rtl="0" algn="just">
              <a:lnSpc>
                <a:spcPct val="100000"/>
              </a:lnSpc>
              <a:spcBef>
                <a:spcPts val="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Shoulder navigation attacks are effective for stealing passwords</a:t>
            </a:r>
            <a:endParaRPr sz="2300">
              <a:solidFill>
                <a:srgbClr val="202124"/>
              </a:solidFill>
              <a:highlight>
                <a:srgbClr val="FFFFFF"/>
              </a:highlight>
              <a:latin typeface="Arial"/>
              <a:ea typeface="Arial"/>
              <a:cs typeface="Arial"/>
              <a:sym typeface="Arial"/>
            </a:endParaRPr>
          </a:p>
          <a:p>
            <a:pPr indent="0" lvl="0" marL="228600" rtl="0" algn="just">
              <a:lnSpc>
                <a:spcPct val="100000"/>
              </a:lnSpc>
              <a:spcBef>
                <a:spcPts val="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It is hard to login in multilayered security.</a:t>
            </a:r>
            <a:endParaRPr sz="2300">
              <a:solidFill>
                <a:srgbClr val="202124"/>
              </a:solidFill>
              <a:highlight>
                <a:srgbClr val="FFFFFF"/>
              </a:highlight>
              <a:latin typeface="Arial"/>
              <a:ea typeface="Arial"/>
              <a:cs typeface="Arial"/>
              <a:sym typeface="Arial"/>
            </a:endParaRPr>
          </a:p>
          <a:p>
            <a:pPr indent="0" lvl="0" marL="228600" rtl="0" algn="just">
              <a:lnSpc>
                <a:spcPct val="100000"/>
              </a:lnSpc>
              <a:spcBef>
                <a:spcPts val="0"/>
              </a:spcBef>
              <a:spcAft>
                <a:spcPts val="0"/>
              </a:spcAft>
              <a:buNone/>
            </a:pPr>
            <a:r>
              <a:rPr lang="en-US" sz="2100">
                <a:solidFill>
                  <a:srgbClr val="212529"/>
                </a:solidFill>
                <a:highlight>
                  <a:srgbClr val="FFFAF0"/>
                </a:highlight>
                <a:latin typeface="Arial"/>
                <a:ea typeface="Arial"/>
                <a:cs typeface="Arial"/>
                <a:sym typeface="Arial"/>
              </a:rPr>
              <a:t>➢</a:t>
            </a:r>
            <a:r>
              <a:rPr lang="en-US" sz="2300">
                <a:solidFill>
                  <a:srgbClr val="202124"/>
                </a:solidFill>
                <a:highlight>
                  <a:srgbClr val="FFFFFF"/>
                </a:highlight>
                <a:latin typeface="Arial"/>
                <a:ea typeface="Arial"/>
                <a:cs typeface="Arial"/>
                <a:sym typeface="Arial"/>
              </a:rPr>
              <a:t>It is hard to use brute force attack in this system.</a:t>
            </a:r>
            <a:endParaRPr sz="2300">
              <a:solidFill>
                <a:srgbClr val="202124"/>
              </a:solidFill>
              <a:highlight>
                <a:srgbClr val="FFFFFF"/>
              </a:highlight>
              <a:latin typeface="Arial"/>
              <a:ea typeface="Arial"/>
              <a:cs typeface="Arial"/>
              <a:sym typeface="Arial"/>
            </a:endParaRPr>
          </a:p>
          <a:p>
            <a:pPr indent="0" lvl="0" marL="0" rtl="0" algn="just">
              <a:spcBef>
                <a:spcPts val="0"/>
              </a:spcBef>
              <a:spcAft>
                <a:spcPts val="0"/>
              </a:spcAft>
              <a:buNone/>
            </a:pPr>
            <a:r>
              <a:t/>
            </a:r>
            <a:endParaRPr sz="2300">
              <a:solidFill>
                <a:srgbClr val="202124"/>
              </a:solidFill>
              <a:highlight>
                <a:srgbClr val="FFFFFF"/>
              </a:highlight>
              <a:latin typeface="Arial"/>
              <a:ea typeface="Arial"/>
              <a:cs typeface="Arial"/>
              <a:sym typeface="Arial"/>
            </a:endParaRPr>
          </a:p>
        </p:txBody>
      </p:sp>
      <p:sp>
        <p:nvSpPr>
          <p:cNvPr id="235" name="Google Shape;235;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36" name="Google Shape;236;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Acknowledgment</a:t>
            </a:r>
            <a:endParaRPr/>
          </a:p>
        </p:txBody>
      </p:sp>
      <p:sp>
        <p:nvSpPr>
          <p:cNvPr id="243" name="Google Shape;243;p1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1100"/>
              <a:buFont typeface="Arial"/>
              <a:buNone/>
            </a:pPr>
            <a:r>
              <a:rPr lang="en-US"/>
              <a:t>I would Like to thank our faculty of the CSE Department of Acropolis Institute of Technology and Research for guiding us in the completion of the project. </a:t>
            </a:r>
            <a:endParaRPr/>
          </a:p>
          <a:p>
            <a:pPr indent="-25400" lvl="0" marL="228600" rtl="0" algn="l">
              <a:lnSpc>
                <a:spcPct val="90000"/>
              </a:lnSpc>
              <a:spcBef>
                <a:spcPts val="0"/>
              </a:spcBef>
              <a:spcAft>
                <a:spcPts val="0"/>
              </a:spcAft>
              <a:buClr>
                <a:schemeClr val="dk1"/>
              </a:buClr>
              <a:buSzPts val="1100"/>
              <a:buFont typeface="Arial"/>
              <a:buNone/>
            </a:pPr>
            <a:r>
              <a:rPr lang="en-US"/>
              <a:t>This work was done as a part of a Minor Project. Any opinions, findings, and conclusions or recommendations expressed in this presentation are those of the authors.</a:t>
            </a:r>
            <a:endParaRPr/>
          </a:p>
          <a:p>
            <a:pPr indent="-25400" lvl="0" marL="228600" rtl="0" algn="just">
              <a:lnSpc>
                <a:spcPct val="90000"/>
              </a:lnSpc>
              <a:spcBef>
                <a:spcPts val="0"/>
              </a:spcBef>
              <a:spcAft>
                <a:spcPts val="0"/>
              </a:spcAft>
              <a:buClr>
                <a:schemeClr val="dk1"/>
              </a:buClr>
              <a:buSzPts val="1100"/>
              <a:buFont typeface="Arial"/>
              <a:buNone/>
            </a:pPr>
            <a:r>
              <a:t/>
            </a:r>
            <a:endParaRPr/>
          </a:p>
          <a:p>
            <a:pPr indent="-25400" lvl="0" marL="228600" rtl="0" algn="just">
              <a:lnSpc>
                <a:spcPct val="90000"/>
              </a:lnSpc>
              <a:spcBef>
                <a:spcPts val="0"/>
              </a:spcBef>
              <a:spcAft>
                <a:spcPts val="0"/>
              </a:spcAft>
              <a:buSzPts val="3200"/>
              <a:buNone/>
            </a:pPr>
            <a:r>
              <a:t/>
            </a:r>
            <a:endParaRPr/>
          </a:p>
        </p:txBody>
      </p:sp>
      <p:sp>
        <p:nvSpPr>
          <p:cNvPr id="244" name="Google Shape;244;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45" name="Google Shape;245;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52" name="Google Shape;252;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53" name="Google Shape;253;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60" name="Google Shape;260;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261" name="Google Shape;261;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a:t>Graphical Password Auticantation</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lang="en-US"/>
              <a:t>Submitted to: </a:t>
            </a:r>
            <a:endParaRPr/>
          </a:p>
          <a:p>
            <a:pPr indent="0" lvl="0" marL="0" rtl="0" algn="r">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1" y="2402238"/>
            <a:ext cx="4803000" cy="218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200"/>
              <a:t>Prof.</a:t>
            </a:r>
            <a:endParaRPr sz="3200"/>
          </a:p>
        </p:txBody>
      </p:sp>
      <p:sp>
        <p:nvSpPr>
          <p:cNvPr id="127" name="Google Shape;127;p3"/>
          <p:cNvSpPr txBox="1"/>
          <p:nvPr>
            <p:ph idx="1" type="body"/>
          </p:nvPr>
        </p:nvSpPr>
        <p:spPr>
          <a:xfrm>
            <a:off x="6323308" y="2025748"/>
            <a:ext cx="5269424" cy="2827606"/>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 </a:t>
            </a:r>
            <a:r>
              <a:rPr lang="en-US"/>
              <a:t>Abdul Rehman Tahami</a:t>
            </a:r>
            <a:endParaRPr/>
          </a:p>
          <a:p>
            <a:pPr indent="0" lvl="0" marL="0" rtl="0" algn="l">
              <a:lnSpc>
                <a:spcPct val="120000"/>
              </a:lnSpc>
              <a:spcBef>
                <a:spcPts val="0"/>
              </a:spcBef>
              <a:spcAft>
                <a:spcPts val="0"/>
              </a:spcAft>
              <a:buSzPct val="100000"/>
              <a:buNone/>
            </a:pPr>
            <a:r>
              <a:rPr lang="en-US"/>
              <a:t>2. Abhishek Sharma</a:t>
            </a:r>
            <a:endParaRPr/>
          </a:p>
          <a:p>
            <a:pPr indent="0" lvl="0" marL="0" rtl="0" algn="l">
              <a:lnSpc>
                <a:spcPct val="120000"/>
              </a:lnSpc>
              <a:spcBef>
                <a:spcPts val="0"/>
              </a:spcBef>
              <a:spcAft>
                <a:spcPts val="0"/>
              </a:spcAft>
              <a:buSzPct val="100000"/>
              <a:buNone/>
            </a:pPr>
            <a:r>
              <a:rPr lang="en-US"/>
              <a:t>3. Alokit Sharma</a:t>
            </a:r>
            <a:endParaRPr/>
          </a:p>
          <a:p>
            <a:pPr indent="0" lvl="0" marL="0" rtl="0" algn="l">
              <a:lnSpc>
                <a:spcPct val="120000"/>
              </a:lnSpc>
              <a:spcBef>
                <a:spcPts val="0"/>
              </a:spcBef>
              <a:spcAft>
                <a:spcPts val="0"/>
              </a:spcAft>
              <a:buSzPct val="100000"/>
              <a:buNone/>
            </a:pPr>
            <a:r>
              <a:rPr lang="en-US"/>
              <a:t>4. Ankita Arya</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43840" lvl="0" marL="228600" rtl="0" algn="just">
              <a:lnSpc>
                <a:spcPct val="90000"/>
              </a:lnSpc>
              <a:spcBef>
                <a:spcPts val="0"/>
              </a:spcBef>
              <a:spcAft>
                <a:spcPts val="0"/>
              </a:spcAft>
              <a:buSzPts val="3200"/>
              <a:buChar char="❖"/>
            </a:pPr>
            <a:r>
              <a:rPr lang="en-US"/>
              <a:t>Abstract</a:t>
            </a:r>
            <a:endParaRPr/>
          </a:p>
          <a:p>
            <a:pPr indent="-243840" lvl="0" marL="228600" rtl="0" algn="just">
              <a:lnSpc>
                <a:spcPct val="90000"/>
              </a:lnSpc>
              <a:spcBef>
                <a:spcPts val="888"/>
              </a:spcBef>
              <a:spcAft>
                <a:spcPts val="0"/>
              </a:spcAft>
              <a:buSzPts val="3200"/>
              <a:buChar char="❖"/>
            </a:pPr>
            <a:r>
              <a:rPr lang="en-US"/>
              <a:t>Introduction</a:t>
            </a:r>
            <a:endParaRPr/>
          </a:p>
          <a:p>
            <a:pPr indent="-243840" lvl="0" marL="228600" rtl="0" algn="just">
              <a:lnSpc>
                <a:spcPct val="90000"/>
              </a:lnSpc>
              <a:spcBef>
                <a:spcPts val="888"/>
              </a:spcBef>
              <a:spcAft>
                <a:spcPts val="0"/>
              </a:spcAft>
              <a:buSzPts val="3200"/>
              <a:buChar char="❖"/>
            </a:pPr>
            <a:r>
              <a:rPr lang="en-US"/>
              <a:t>Problem Statement</a:t>
            </a:r>
            <a:endParaRPr/>
          </a:p>
          <a:p>
            <a:pPr indent="-243840" lvl="0" marL="228600" rtl="0" algn="just">
              <a:lnSpc>
                <a:spcPct val="90000"/>
              </a:lnSpc>
              <a:spcBef>
                <a:spcPts val="888"/>
              </a:spcBef>
              <a:spcAft>
                <a:spcPts val="0"/>
              </a:spcAft>
              <a:buSzPts val="3200"/>
              <a:buChar char="❖"/>
            </a:pPr>
            <a:r>
              <a:rPr lang="en-US"/>
              <a:t>Project Objectives</a:t>
            </a:r>
            <a:endParaRPr/>
          </a:p>
          <a:p>
            <a:pPr indent="-243840" lvl="0" marL="228600" rtl="0" algn="just">
              <a:lnSpc>
                <a:spcPct val="90000"/>
              </a:lnSpc>
              <a:spcBef>
                <a:spcPts val="888"/>
              </a:spcBef>
              <a:spcAft>
                <a:spcPts val="0"/>
              </a:spcAft>
              <a:buSzPts val="3200"/>
              <a:buChar char="❖"/>
            </a:pPr>
            <a:r>
              <a:rPr lang="en-US"/>
              <a:t>Requirement Analysis</a:t>
            </a:r>
            <a:endParaRPr/>
          </a:p>
          <a:p>
            <a:pPr indent="-243840" lvl="0" marL="228600" rtl="0" algn="just">
              <a:lnSpc>
                <a:spcPct val="90000"/>
              </a:lnSpc>
              <a:spcBef>
                <a:spcPts val="888"/>
              </a:spcBef>
              <a:spcAft>
                <a:spcPts val="0"/>
              </a:spcAft>
              <a:buSzPts val="3200"/>
              <a:buChar char="❖"/>
            </a:pPr>
            <a:r>
              <a:rPr lang="en-US"/>
              <a:t>Designs/UML Diagrams</a:t>
            </a:r>
            <a:endParaRPr/>
          </a:p>
          <a:p>
            <a:pPr indent="-243840" lvl="0" marL="228600" rtl="0" algn="just">
              <a:lnSpc>
                <a:spcPct val="90000"/>
              </a:lnSpc>
              <a:spcBef>
                <a:spcPts val="888"/>
              </a:spcBef>
              <a:spcAft>
                <a:spcPts val="0"/>
              </a:spcAft>
              <a:buSzPts val="3200"/>
              <a:buChar char="❖"/>
            </a:pPr>
            <a:r>
              <a:rPr lang="en-US"/>
              <a:t>Solution Proposed</a:t>
            </a:r>
            <a:endParaRPr/>
          </a:p>
          <a:p>
            <a:pPr indent="-243840" lvl="0" marL="228600" rtl="0" algn="just">
              <a:lnSpc>
                <a:spcPct val="90000"/>
              </a:lnSpc>
              <a:spcBef>
                <a:spcPts val="888"/>
              </a:spcBef>
              <a:spcAft>
                <a:spcPts val="0"/>
              </a:spcAft>
              <a:buSzPts val="3200"/>
              <a:buChar char="❖"/>
            </a:pPr>
            <a:r>
              <a:rPr lang="en-US"/>
              <a:t>The Outcome  Discussion</a:t>
            </a:r>
            <a:endParaRPr/>
          </a:p>
          <a:p>
            <a:pPr indent="-243840" lvl="0" marL="228600" rtl="0" algn="just">
              <a:lnSpc>
                <a:spcPct val="90000"/>
              </a:lnSpc>
              <a:spcBef>
                <a:spcPts val="888"/>
              </a:spcBef>
              <a:spcAft>
                <a:spcPts val="0"/>
              </a:spcAft>
              <a:buSzPts val="3200"/>
              <a:buChar char="❖"/>
            </a:pPr>
            <a:r>
              <a:rPr lang="en-US"/>
              <a:t>Conclusions and Limitatio</a:t>
            </a:r>
            <a:r>
              <a:rPr lang="en-US"/>
              <a:t>ns</a:t>
            </a:r>
            <a:endParaRPr/>
          </a:p>
        </p:txBody>
      </p:sp>
      <p:sp>
        <p:nvSpPr>
          <p:cNvPr id="136" name="Google Shape;136;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37" name="Google Shape;137;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45" name="Google Shape;14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17500" lvl="0" marL="228600" rtl="0" algn="just">
              <a:spcBef>
                <a:spcPts val="0"/>
              </a:spcBef>
              <a:spcAft>
                <a:spcPts val="0"/>
              </a:spcAft>
              <a:buSzPts val="3200"/>
              <a:buChar char="❖"/>
            </a:pPr>
            <a:r>
              <a:rPr lang="en-US"/>
              <a:t>Graphical password is one of the technique for authentication of computer security. Nowadays digital/computer security is most important things in computer science for protected user or customer data. And Shoulder-surfing is a one of the threats where a criminal can steal a password by direct observation or by recording the authentication session. There are several techniques available for this authentication, the most prevalent and simple of which is the Graphical password technique. They are captivating since people usually remember pictures better than words. So, we propose a simple graphical password authentication system.</a:t>
            </a:r>
            <a:endParaRPr/>
          </a:p>
        </p:txBody>
      </p:sp>
      <p:sp>
        <p:nvSpPr>
          <p:cNvPr id="146" name="Google Shape;146;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54" name="Google Shape;154;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31800" lvl="0" marL="457200" rtl="0" algn="just">
              <a:lnSpc>
                <a:spcPct val="90000"/>
              </a:lnSpc>
              <a:spcBef>
                <a:spcPts val="960"/>
              </a:spcBef>
              <a:spcAft>
                <a:spcPts val="0"/>
              </a:spcAft>
              <a:buSzPts val="3200"/>
              <a:buChar char="❖"/>
            </a:pPr>
            <a:r>
              <a:rPr lang="en-US"/>
              <a:t>Passwords are the most common form of authentication, it may be a string of alphabets, special characters, numbers, which is supposed to be known only to the authentic person that is being authenticated.</a:t>
            </a:r>
            <a:endParaRPr/>
          </a:p>
          <a:p>
            <a:pPr indent="-431800" lvl="0" marL="457200" rtl="0" algn="just">
              <a:lnSpc>
                <a:spcPct val="90000"/>
              </a:lnSpc>
              <a:spcBef>
                <a:spcPts val="0"/>
              </a:spcBef>
              <a:spcAft>
                <a:spcPts val="0"/>
              </a:spcAft>
              <a:buSzPts val="3200"/>
              <a:buChar char="❖"/>
            </a:pPr>
            <a:r>
              <a:rPr lang="en-US"/>
              <a:t>Graphical user authentication is a form of authentication using images rather than letters, digits, or special characters.</a:t>
            </a:r>
            <a:endParaRPr/>
          </a:p>
          <a:p>
            <a:pPr indent="-431800" lvl="0" marL="457200" rtl="0" algn="just">
              <a:lnSpc>
                <a:spcPct val="90000"/>
              </a:lnSpc>
              <a:spcBef>
                <a:spcPts val="0"/>
              </a:spcBef>
              <a:spcAft>
                <a:spcPts val="0"/>
              </a:spcAft>
              <a:buSzPts val="3200"/>
              <a:buChar char="❖"/>
            </a:pPr>
            <a:r>
              <a:rPr lang="en-US"/>
              <a:t>As the name suggests, it uses different types of shapes and images as password. In addition, scientist is saying that it’s easy to remember a picture for human brain than text. The human brain can easily process images. And image based password, it is resistant to dictionary attack, keylogger, social engineering etc.</a:t>
            </a:r>
            <a:endParaRPr/>
          </a:p>
        </p:txBody>
      </p:sp>
      <p:sp>
        <p:nvSpPr>
          <p:cNvPr id="155" name="Google Shape;155;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56" name="Google Shape;15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63" name="Google Shape;163;p7"/>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Passwords are ubiquitous today on any platform, on possibly any website. But to remember so difficult passwords and that too on numerous websites seems daunting and therefore you can devise a project illustrating graphical password strategy.</a:t>
            </a:r>
            <a:endParaRPr/>
          </a:p>
          <a:p>
            <a:pPr indent="-228600" lvl="0" marL="228600" rtl="0" algn="just">
              <a:lnSpc>
                <a:spcPct val="90000"/>
              </a:lnSpc>
              <a:spcBef>
                <a:spcPts val="0"/>
              </a:spcBef>
              <a:spcAft>
                <a:spcPts val="0"/>
              </a:spcAft>
              <a:buSzPts val="3200"/>
              <a:buChar char="❖"/>
            </a:pPr>
            <a:r>
              <a:rPr lang="en-US"/>
              <a:t>This will allow the user to set passwords in the form of graphical presentation in a certain pattern and later use that pattern to login the system.</a:t>
            </a:r>
            <a:endParaRPr/>
          </a:p>
        </p:txBody>
      </p:sp>
      <p:sp>
        <p:nvSpPr>
          <p:cNvPr id="164" name="Google Shape;164;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65" name="Google Shape;16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2" name="Google Shape;172;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SzPts val="3200"/>
              <a:buChar char="❖"/>
            </a:pPr>
            <a:r>
              <a:rPr lang="en-US"/>
              <a:t>The Method used in the existing systems were:-</a:t>
            </a:r>
            <a:endParaRPr/>
          </a:p>
          <a:p>
            <a:pPr indent="-228600" lvl="0" marL="228600" marR="0" rtl="0" algn="just">
              <a:lnSpc>
                <a:spcPct val="90000"/>
              </a:lnSpc>
              <a:spcBef>
                <a:spcPts val="0"/>
              </a:spcBef>
              <a:spcAft>
                <a:spcPts val="0"/>
              </a:spcAft>
              <a:buSzPts val="3200"/>
              <a:buChar char="❖"/>
            </a:pPr>
            <a:r>
              <a:rPr lang="en-US"/>
              <a:t>different types of authentication method such as color authentication and image authentication were used while making use of both of them</a:t>
            </a:r>
            <a:endParaRPr/>
          </a:p>
          <a:p>
            <a:pPr indent="-228600" lvl="0" marL="228600" marR="0" rtl="0" algn="just">
              <a:lnSpc>
                <a:spcPct val="90000"/>
              </a:lnSpc>
              <a:spcBef>
                <a:spcPts val="0"/>
              </a:spcBef>
              <a:spcAft>
                <a:spcPts val="0"/>
              </a:spcAft>
              <a:buSzPts val="3200"/>
              <a:buChar char="❖"/>
            </a:pPr>
            <a:r>
              <a:rPr lang="en-US"/>
              <a:t>Dictionary attacks and brute force attacks are hard to use on them</a:t>
            </a:r>
            <a:endParaRPr/>
          </a:p>
          <a:p>
            <a:pPr indent="-228600" lvl="0" marL="228600" marR="0" rtl="0" algn="just">
              <a:lnSpc>
                <a:spcPct val="90000"/>
              </a:lnSpc>
              <a:spcBef>
                <a:spcPts val="0"/>
              </a:spcBef>
              <a:spcAft>
                <a:spcPts val="0"/>
              </a:spcAft>
              <a:buSzPts val="3200"/>
              <a:buChar char="❖"/>
            </a:pPr>
            <a:r>
              <a:rPr lang="en-US"/>
              <a:t>The graphical passwords used in these systems were very large </a:t>
            </a:r>
            <a:endParaRPr/>
          </a:p>
        </p:txBody>
      </p:sp>
      <p:sp>
        <p:nvSpPr>
          <p:cNvPr id="173" name="Google Shape;173;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74" name="Google Shape;174;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181" name="Google Shape;181;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In this method, the user is required to select some images (let’s say different chocolates) in a specific pattern (for example dairy milk is followed by 5 stars which is in turn followed by KitKat and so on). Next time the user tries to log in, the images would have been shuffled, but the user will be required to follow the same pattern which was used initially. Every time the user will have to use the same sequence while the images are placed in different ways. This type of authentication is difficult to break since neither brute force nor dictionary attacks could breach it. We need techniques that can be easily implemented and provide better results to this process.</a:t>
            </a:r>
            <a:endParaRPr/>
          </a:p>
        </p:txBody>
      </p:sp>
      <p:sp>
        <p:nvSpPr>
          <p:cNvPr id="182" name="Google Shape;18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24 April 2022</a:t>
            </a:r>
            <a:endParaRPr/>
          </a:p>
        </p:txBody>
      </p:sp>
      <p:sp>
        <p:nvSpPr>
          <p:cNvPr id="183" name="Google Shape;18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