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DF8CBA-EBD7-4324-A5EB-30E5F6996D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57CB4-94CE-421B-B81F-29E0A732BC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B2DB33-98AA-4A34-914C-65BEB428C0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7D9E3F-A434-48F8-9A37-07F91579E3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A0FB65-F92E-473D-BCD1-A16BF427478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35FFC9-2608-4430-A24F-CDDD2C82F8A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0657CD-EC36-4E8B-A5E7-AC2CC6032C1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9D0FB7-A41B-4AE6-AE3B-2E85322A1F7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89D0F3-9C0D-4AFA-B475-950CC291161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EFEA39-1A18-409A-AF4B-2603673220A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0289B0-A51D-4B78-BBB9-9369E8CC146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FB942-F7F7-425F-B58A-B2DD7AB0D2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96601A-3C18-45F4-86C3-23EF94A2631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FC52E1-928D-4768-842C-6D99BEDD597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CE1557-E98F-4916-9FCC-11ED896B419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29EB8-3270-4F09-A8BD-01D318A54E1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43B479-977C-49F5-9414-5BB79D9F165A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9802541-7D58-44DB-98BF-2D1C25D1181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B685C30-D830-493A-8A4A-25AA900FD3B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96AC80E-E856-4EB8-804D-7B22F433646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9F1DA5D-0E9D-4C0F-BBC4-0CA14728A131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C8BF7AC-B5C9-4615-8278-7AD2F8C347F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5C1D7D-D93F-40F7-8438-D16D913B96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35CAC29-4278-4C7F-96B2-081E46CE4AA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7A945BA-2ADB-4013-B0DB-0D46C235B2F0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371941B-3395-44FF-9DBD-040DC836974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4A0693A-91FE-464B-B031-1B0BCDFFB819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BBCE82B-F129-4ECC-8741-78B2E8C6E14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9A2D9F1-D6BF-4AA2-AC74-B95A79EDF5F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2A113D4-6A36-4E9F-8658-51E7E73A2EF4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B1276A-D8AF-45EE-B99C-B54E196A46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48F6F08-2812-41EC-9B19-764F997C32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CB0050-D2F0-45BB-B1F1-8621235ACB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169C59-76BE-4D79-9795-06D4C66814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B5EF8D-C0B9-49C4-B3F3-0CF5BD401B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403A5F-1A00-45FD-AE60-2F2DF94835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50F95C-FA6F-423B-8F20-29A696E3B3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75B495-8A8A-430D-8541-7FD3524750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4E2E8A3-4DC4-4D6D-8A0F-15A535A7D2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2BD7A9-8728-4E8F-A84F-683E941785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E6A6DC-A206-47D0-B5EC-9E6128EDAE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226401-DA3D-47EF-90D3-2C09B5DDEC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B51C95-40A8-4DC1-B774-86279C3219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90B04A4-55B4-41F2-BC1B-EE5CED03E35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AC6E0C-3B76-4825-BB2A-4B695CDD04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C294BB7-957F-4D60-A057-F99116E8FF61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71AD3ED-C94F-4AE6-A7F7-8045C1DE02B7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A8D795C-29B8-4C80-8D9F-721CA6F63845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7E68656-905F-48CC-8C5D-FCB79D02A1FF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6AE7476-128F-4B56-9008-EC461D644ADB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88B2F3-F73D-412F-BA79-11BBB12CC103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5CA4A9-942E-4B92-AB87-8E075A6FE9B4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7D3F6B-B6B7-4188-84AA-3CF3841B7D05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C00E614-7A61-457D-BA32-DE17B349582C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64950B9-8F9D-4325-8E2E-968BFDFD837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002E31-8A1F-455F-80C9-44F6C7CBBD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DF3397-E2F7-407C-9A64-87A23F6B623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F9FCD8-B345-41BD-A4CE-4C5BA31D67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1CB9A9-4C2B-40CC-B3FF-6D98C8F29B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9B2C2A-3D78-4E9E-A30A-83D9B6A0A3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920" cy="566892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8920" cy="107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8920" cy="134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8920" cy="71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8920" cy="7189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8920" cy="125892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8920" cy="71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8920" cy="7189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8920" cy="8413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8920" cy="89892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97500F-D635-44EB-A632-25E79E13ECE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0" y="360"/>
            <a:ext cx="1007892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-3960" y="0"/>
            <a:ext cx="10079280" cy="566928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0" y="1260360"/>
            <a:ext cx="10258920" cy="4498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18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756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746EEA56-64AA-488F-AE4B-9E290220F30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1440360" y="108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7380360" y="396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40360" y="1080360"/>
            <a:ext cx="718920" cy="71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360" y="1260360"/>
            <a:ext cx="718920" cy="7189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BCA919-2A30-4F5F-8D24-45A1A93794F2}" type="slidenum">
              <a:rPr b="0" lang="en-US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0" y="360"/>
            <a:ext cx="1007892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 flipH="1">
            <a:off x="-3960" y="0"/>
            <a:ext cx="10079280" cy="566928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0" y="1260360"/>
            <a:ext cx="10258920" cy="4498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18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756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15BEEC3C-9982-447D-AA4D-66CA5F61B7E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440360" y="108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7380360" y="396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540360" y="1080360"/>
            <a:ext cx="718920" cy="71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360" y="1260360"/>
            <a:ext cx="718920" cy="7189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PlaceHolder 1"/>
          <p:cNvSpPr>
            <a:spLocks noGrp="1"/>
          </p:cNvSpPr>
          <p:nvPr>
            <p:ph type="ftr" idx="6"/>
          </p:nvPr>
        </p:nvSpPr>
        <p:spPr>
          <a:xfrm>
            <a:off x="3420000" y="5130000"/>
            <a:ext cx="32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Num" idx="7"/>
          </p:nvPr>
        </p:nvSpPr>
        <p:spPr>
          <a:xfrm>
            <a:off x="756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947BCE-EB76-4339-84A7-E1C6D054CB4C}" type="slidenum">
              <a:rPr b="0" lang="en-US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0" y="360"/>
            <a:ext cx="1007892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 flipH="1">
            <a:off x="-3960" y="0"/>
            <a:ext cx="10079280" cy="566928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0" y="1260360"/>
            <a:ext cx="10258920" cy="4498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18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756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A52B4606-3319-40AC-B18C-B03A97AD4B03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440360" y="108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7380360" y="396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540360" y="1080360"/>
            <a:ext cx="718920" cy="71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360" y="1260360"/>
            <a:ext cx="718920" cy="7189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D87180-E87C-4B6E-86F8-811C0B88083B}" type="slidenum">
              <a:rPr b="0" lang="en-US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 idx="10"/>
          </p:nvPr>
        </p:nvSpPr>
        <p:spPr>
          <a:xfrm>
            <a:off x="18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360"/>
            <a:ext cx="1007892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 flipH="1">
            <a:off x="-3960" y="0"/>
            <a:ext cx="10079280" cy="566928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>
            <a:off x="0" y="1260360"/>
            <a:ext cx="10258920" cy="4498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18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>
            <a:off x="756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2B97D9EB-C6F8-4737-8787-6C2EC8D91B4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1440360" y="108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7380360" y="396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540360" y="1080360"/>
            <a:ext cx="718920" cy="71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360" y="1260360"/>
            <a:ext cx="718920" cy="7189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PlaceHolder 1"/>
          <p:cNvSpPr>
            <a:spLocks noGrp="1"/>
          </p:cNvSpPr>
          <p:nvPr>
            <p:ph type="ftr" idx="11"/>
          </p:nvPr>
        </p:nvSpPr>
        <p:spPr>
          <a:xfrm>
            <a:off x="3420000" y="5130000"/>
            <a:ext cx="32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ldNum" idx="12"/>
          </p:nvPr>
        </p:nvSpPr>
        <p:spPr>
          <a:xfrm>
            <a:off x="756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A3EB03-1DBF-4BF0-BC2F-F5612FDF6F99}" type="slidenum">
              <a:rPr b="0" lang="en-US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504000" y="3240000"/>
            <a:ext cx="9070560" cy="20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Crypto Payroll And Token Management Solutions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3661560" y="70920"/>
            <a:ext cx="3251520" cy="3251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ffffd7"/>
                </a:solidFill>
                <a:latin typeface="Arial"/>
              </a:rPr>
              <a:t>Team</a:t>
            </a:r>
            <a:endParaRPr b="0" lang="en-IN" sz="4400" spc="-1" strike="noStrike">
              <a:solidFill>
                <a:srgbClr val="ffffd7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Alok Jha (18 yr exp IT professional)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https://www.linkedin.com/in/alok-jha-full-stack-engineer/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Ketan Juikar (18 yr exp IT professional)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https://www.linkedin.com/in/ketan-juikar-25457a14/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8653680" y="1302120"/>
            <a:ext cx="1246320" cy="1473480"/>
          </a:xfrm>
          <a:prstGeom prst="rect">
            <a:avLst/>
          </a:prstGeom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8688240" y="3178440"/>
            <a:ext cx="1242360" cy="158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000" spc="-1" strike="noStrike">
                <a:latin typeface="Arial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Problems To Be Solved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540000" y="1800000"/>
            <a:ext cx="8998920" cy="34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latin typeface="Arial"/>
              </a:rPr>
              <a:t>Complexity in Crypto Payroll</a:t>
            </a:r>
            <a:r>
              <a:rPr b="0" lang="en-US" sz="2000" spc="-1" strike="noStrike">
                <a:latin typeface="Arial"/>
              </a:rPr>
              <a:t>: Managing payroll in cryptocurrencies can be challenging due to fluctuating values, regulatory concerns, and the need for secure, transparent transactions.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latin typeface="Arial"/>
              </a:rPr>
              <a:t>Token Management Challenges</a:t>
            </a:r>
            <a:r>
              <a:rPr b="0" lang="en-US" sz="2000" spc="-1" strike="noStrike">
                <a:latin typeface="Arial"/>
              </a:rPr>
              <a:t>: Creating, minting, and vesting tokens require technical expertise, significant time, and resources, often leading to errors and inefficiencies.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latin typeface="Arial"/>
              </a:rPr>
              <a:t>Lack of Integrated Solutions</a:t>
            </a:r>
            <a:r>
              <a:rPr b="0" lang="en-US" sz="2000" spc="-1" strike="noStrike">
                <a:latin typeface="Arial"/>
              </a:rPr>
              <a:t>: Many platforms offer fragmented services, forcing companies to use multiple tools for payroll, token creation, and vesting, which complicates the process and increases costs.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latin typeface="Arial"/>
              </a:rPr>
              <a:t>Lack of Workflow Automation:</a:t>
            </a:r>
            <a:r>
              <a:rPr b="0" lang="en-US" sz="2000" spc="-1" strike="noStrike">
                <a:latin typeface="Arial"/>
              </a:rPr>
              <a:t> Lack of efficient workflow automation tools involving Smart Contracts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Problems to be solved (contd.)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 startAt="5"/>
            </a:pPr>
            <a:r>
              <a:rPr b="1" lang="en-US" sz="2200" spc="-1" strike="noStrike">
                <a:latin typeface="Arial"/>
              </a:rPr>
              <a:t>Tax Implications:</a:t>
            </a:r>
            <a:r>
              <a:rPr b="0" lang="en-US" sz="2200" spc="-1" strike="noStrike">
                <a:latin typeface="Arial"/>
              </a:rPr>
              <a:t> The tax treatment of cryptocurrency payments can </a:t>
            </a:r>
            <a:r>
              <a:rPr b="0" lang="en-US" sz="2200" spc="-1" strike="noStrike">
                <a:latin typeface="Arial"/>
              </a:rPr>
              <a:t>be complex and varies by country. Companies need to ensure they are </a:t>
            </a:r>
            <a:r>
              <a:rPr b="0" lang="en-US" sz="2200" spc="-1" strike="noStrike">
                <a:latin typeface="Arial"/>
              </a:rPr>
              <a:t>compliant with local tax laws, which can be a significant administrative </a:t>
            </a:r>
            <a:r>
              <a:rPr b="0" lang="en-US" sz="2200" spc="-1" strike="noStrike">
                <a:latin typeface="Arial"/>
              </a:rPr>
              <a:t>burden.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 startAt="5"/>
            </a:pPr>
            <a:r>
              <a:rPr b="1" lang="en-US" sz="2200" spc="-1" strike="noStrike">
                <a:latin typeface="Arial"/>
              </a:rPr>
              <a:t>Security Concerns: </a:t>
            </a:r>
            <a:r>
              <a:rPr b="0" lang="en-US" sz="2200" spc="-1" strike="noStrike">
                <a:latin typeface="Arial"/>
              </a:rPr>
              <a:t>While blockchain technology is generally secure, </a:t>
            </a:r>
            <a:r>
              <a:rPr b="0" lang="en-US" sz="2200" spc="-1" strike="noStrike">
                <a:latin typeface="Arial"/>
              </a:rPr>
              <a:t>the risk of hacking and fraud still exists. Companies need to implement </a:t>
            </a:r>
            <a:r>
              <a:rPr b="0" lang="en-US" sz="2200" spc="-1" strike="noStrike">
                <a:latin typeface="Arial"/>
              </a:rPr>
              <a:t>robust security measures to protect their crypto assets 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Existing Products Are Solving It, But...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They make user on-boarding a lengthy task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Have expensive solutions making it out of reach for most of the </a:t>
            </a:r>
            <a:r>
              <a:rPr b="0" lang="en-US" sz="2400" spc="-1" strike="noStrike">
                <a:latin typeface="Arial"/>
              </a:rPr>
              <a:t>startups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Less transparent in terms of send and receive transactions </a:t>
            </a:r>
            <a:r>
              <a:rPr b="0" lang="en-US" sz="2400" spc="-1" strike="noStrike">
                <a:latin typeface="Arial"/>
              </a:rPr>
              <a:t>between employers &amp; employees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User interface not friendly enough to non technical users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Existing Products Are Solving It, But… (Contd.)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920" cy="16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Lack ability to integrate with other useful tools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Not much capability to automate the complete workflow that include tasks both on chain and off chain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Our Solutions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Easy and quick on boarding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Secure and reliable by verifying employees using zk (zero knowledge) proof </a:t>
            </a:r>
            <a:r>
              <a:rPr b="0" lang="en-US" sz="2400" spc="-1" strike="noStrike">
                <a:latin typeface="Arial"/>
              </a:rPr>
              <a:t>submission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Off chain solutions to scheduling salary and incentive SOL payments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Clear transaction history of transactions done via application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Easy integration with tools like Google Drive, Slack etc.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Ability to automate complete workflow starting from employee on boarding to the </a:t>
            </a:r>
            <a:r>
              <a:rPr b="0" lang="en-US" sz="2400" spc="-1" strike="noStrike">
                <a:latin typeface="Arial"/>
              </a:rPr>
              <a:t>point they start receiving payments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Our Solutions (Contd.)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Quick and Easy Token Creation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Minting tokens, Token Vesting, Token Staking all at one place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Token Portfolio Monitor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ffffd7"/>
                </a:solidFill>
                <a:latin typeface="Arial"/>
              </a:rPr>
              <a:t>Business Model</a:t>
            </a:r>
            <a:endParaRPr b="0" lang="en-IN" sz="4400" spc="-1" strike="noStrike">
              <a:solidFill>
                <a:srgbClr val="ffffd7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CryptoFinanceZone generates revenue through subscription fees for premium features, transaction fees on payroll and airdrop services, and partnerships with other Web3 projects.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By offering a comprehensive suite of financial tools, it attracts a diverse range of users, from startups to established projects, ensuring steady growth and community engagement. 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platform’s scalability and integration capabilities further enhance its appeal, driving long-term adoption and profitability.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ffffd7"/>
                </a:solidFill>
                <a:latin typeface="Arial"/>
              </a:rPr>
              <a:t>Roadmap</a:t>
            </a:r>
            <a:endParaRPr b="0" lang="en-IN" sz="4400" spc="-1" strike="noStrike">
              <a:solidFill>
                <a:srgbClr val="ffffd7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Nov 2024: Finalize core features (payroll, token vesting, airdrops, token locking). Conduct internal testing and gather feedback.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Dec 2024: Launch beta version. Onboard initial users and partners.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Jan 2025: Expand feature set based on user feedback. Implement advanced analytics and reporting tools.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Feb 2025: Full public launch. Initiate marketing campaigns and community engagement activities. Begin exploring cross-chain compatibility.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2024-10-08T22:46:41Z</dcterms:created>
  <dc:creator/>
  <dc:description/>
  <dc:language>en-IN</dc:language>
  <cp:lastModifiedBy/>
  <dcterms:modified xsi:type="dcterms:W3CDTF">2024-10-09T09:22:27Z</dcterms:modified>
  <cp:revision>21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