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.jpeg" ContentType="image/jpeg"/>
  <Override PartName="/ppt/media/image2.png" ContentType="image/png"/>
  <Override PartName="/ppt/media/image3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3417EDC-6319-432F-AACD-20D142117F6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8EDC519-49FB-48B9-A78B-2CD67D1E164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A45261C-E7B6-4F1E-88FB-956271F267F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048C004-FF2E-40BC-9146-AB00F990BD8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A7ADC02-72FB-4A36-8F70-05E5140F1F6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86BCB37-ECD7-48ED-AA4F-5A0F2898E36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DFD1118-F88C-4FB7-B1FA-6BDCD5E6C0D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DE1724D-361B-481B-AFCA-400F820E111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37F532A-0633-4A2C-A51B-18F64E34112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A5B34D1-5772-41E1-AD58-A2A37EE955E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49121CA-E3B6-451C-9943-B25D360C955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78FF97F-DC94-49E8-9CF7-A3413010A82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776EF52-0FA6-47FD-BE0C-2A306238063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B06D3B1-4566-4A5F-B255-E3FF0BACDCB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3825D5F-BA34-46D8-A4FF-65A44F364F6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B159061-8956-4944-AC94-FFCAA2FB275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1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2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EBBE478-416F-4DD6-B9C0-CE297C1A009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4B55254-4E05-40BB-8076-A429F1D1A6A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E1B9CC5-E79A-4A06-B0DB-4AEA258A7B4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560D028-D99A-4D5A-8363-6546CB2CD9A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362A953-8EEF-454F-8F7C-C678EF5C74F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E1AF4F3-6A8F-45FB-8713-E086EB9CD8D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8FDD245-4757-465B-AE7B-8945AEBC5F8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422DB83-8A4C-404D-9E69-4159D2C71F1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E5697A9-1681-4E41-BAB6-1AA22DCAB59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EB1E69E-CB2A-4B77-ACA2-6249C6BEF0B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1D48155-59F3-4DD9-9D50-B9312463C93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96BF2AA-1D34-448C-8496-E7007D2922E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5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6366FBC-5403-4B35-9AAE-6C674A61FA5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1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2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4AD7748-57C9-490E-BE9D-95701D87270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B4F3B6E-377C-4D6A-A103-41B47399AF7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5C9BD15-9069-4867-95AE-8EC6A3E94A2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F076919-B1F6-4092-8C60-9C69D0CCF3A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6D67351-1E5F-4B85-A220-1905A8B131E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44854150-940E-4804-9B5E-02298C183D5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542D491-0927-438A-BB8F-99F9257DB44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F1F235F1-19E6-4684-92B4-F2B0AF10FAB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8A54083-B1A3-4F23-B4EB-55F39632F6C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60FEC20-B193-446D-B920-D9BAF76DD56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B48B5D23-AA43-4BB1-82B5-3CBECC64F3E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A96963E-68F7-4230-8386-C50E654A833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5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BD6B1C84-30CF-461A-9BE9-F80451EE602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0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1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2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E1533FF-C517-4D1F-8F8D-9452E4B16F1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7C9F78E-A4E7-48B1-9942-EDC64C88FF7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3642633-6FE5-4B35-A232-B6DF792F117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B79C173-D31C-4958-906B-AC25294D48B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B43A2E4-CAB1-4F5A-ADB7-A095A3AB94F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BEE5A31-7A51-4198-B14C-F0E89C96BCC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0"/>
            <a:ext cx="10078920" cy="566892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"/>
          <p:cNvSpPr/>
          <p:nvPr/>
        </p:nvSpPr>
        <p:spPr>
          <a:xfrm>
            <a:off x="1440000" y="1080000"/>
            <a:ext cx="1438920" cy="125892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"/>
          <p:cNvSpPr/>
          <p:nvPr/>
        </p:nvSpPr>
        <p:spPr>
          <a:xfrm>
            <a:off x="7380000" y="3960000"/>
            <a:ext cx="1438920" cy="125892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"/>
          <p:cNvSpPr/>
          <p:nvPr/>
        </p:nvSpPr>
        <p:spPr>
          <a:xfrm>
            <a:off x="9000000" y="2700000"/>
            <a:ext cx="1258920" cy="107892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"/>
          <p:cNvSpPr/>
          <p:nvPr/>
        </p:nvSpPr>
        <p:spPr>
          <a:xfrm>
            <a:off x="-180000" y="2430000"/>
            <a:ext cx="1438920" cy="134892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"/>
          <p:cNvSpPr/>
          <p:nvPr/>
        </p:nvSpPr>
        <p:spPr>
          <a:xfrm>
            <a:off x="540000" y="1080000"/>
            <a:ext cx="718920" cy="71892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"/>
          <p:cNvSpPr/>
          <p:nvPr/>
        </p:nvSpPr>
        <p:spPr>
          <a:xfrm>
            <a:off x="0" y="1260000"/>
            <a:ext cx="718920" cy="71892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"/>
          <p:cNvSpPr/>
          <p:nvPr/>
        </p:nvSpPr>
        <p:spPr>
          <a:xfrm>
            <a:off x="0" y="5220000"/>
            <a:ext cx="1618920" cy="1258920"/>
          </a:xfrm>
          <a:prstGeom prst="ellipse">
            <a:avLst/>
          </a:prstGeom>
          <a:solidFill>
            <a:srgbClr val="ffffff">
              <a:alpha val="1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"/>
          <p:cNvSpPr/>
          <p:nvPr/>
        </p:nvSpPr>
        <p:spPr>
          <a:xfrm>
            <a:off x="9720000" y="4680000"/>
            <a:ext cx="718920" cy="71892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"/>
          <p:cNvSpPr/>
          <p:nvPr/>
        </p:nvSpPr>
        <p:spPr>
          <a:xfrm>
            <a:off x="9540000" y="3420000"/>
            <a:ext cx="718920" cy="71892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"/>
          <p:cNvSpPr/>
          <p:nvPr/>
        </p:nvSpPr>
        <p:spPr>
          <a:xfrm>
            <a:off x="8100000" y="4680000"/>
            <a:ext cx="1078920" cy="84132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"/>
          <p:cNvSpPr/>
          <p:nvPr/>
        </p:nvSpPr>
        <p:spPr>
          <a:xfrm>
            <a:off x="7920000" y="5400000"/>
            <a:ext cx="898920" cy="898920"/>
          </a:xfrm>
          <a:prstGeom prst="ellipse">
            <a:avLst/>
          </a:prstGeom>
          <a:solidFill>
            <a:srgbClr val="ffffff">
              <a:alpha val="2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PlaceHolder 1"/>
          <p:cNvSpPr>
            <a:spLocks noGrp="1"/>
          </p:cNvSpPr>
          <p:nvPr>
            <p:ph type="ftr" idx="1"/>
          </p:nvPr>
        </p:nvSpPr>
        <p:spPr>
          <a:xfrm>
            <a:off x="3420000" y="5130000"/>
            <a:ext cx="3238920" cy="39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ldNum" idx="2"/>
          </p:nvPr>
        </p:nvSpPr>
        <p:spPr>
          <a:xfrm>
            <a:off x="7560000" y="5130000"/>
            <a:ext cx="2338920" cy="39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7A08EA9-DD4E-4790-A0CB-43CA608B4D80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3"/>
          </p:nvPr>
        </p:nvSpPr>
        <p:spPr>
          <a:xfrm>
            <a:off x="180000" y="5130000"/>
            <a:ext cx="2338920" cy="39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"/>
          <p:cNvSpPr/>
          <p:nvPr/>
        </p:nvSpPr>
        <p:spPr>
          <a:xfrm>
            <a:off x="0" y="360"/>
            <a:ext cx="10078920" cy="566856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"/>
          <p:cNvSpPr/>
          <p:nvPr/>
        </p:nvSpPr>
        <p:spPr>
          <a:xfrm flipH="1">
            <a:off x="-3960" y="0"/>
            <a:ext cx="10079280" cy="5669280"/>
          </a:xfrm>
          <a:prstGeom prst="rect">
            <a:avLst/>
          </a:prstGeom>
          <a:gradFill rotWithShape="0">
            <a:gsLst>
              <a:gs pos="0">
                <a:srgbClr val="ffffff">
                  <a:alpha val="90196"/>
                </a:srgbClr>
              </a:gs>
              <a:gs pos="75000">
                <a:srgbClr val="ffffff">
                  <a:alpha val="20000"/>
                </a:srgbClr>
              </a:gs>
              <a:gs pos="100000">
                <a:srgbClr val="ffffff">
                  <a:alpha val="20000"/>
                </a:srgbClr>
              </a:gs>
            </a:gsLst>
            <a:path path="circle">
              <a:fillToRect l="50000" t="85000" r="50000" b="15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"/>
          <p:cNvSpPr/>
          <p:nvPr/>
        </p:nvSpPr>
        <p:spPr>
          <a:xfrm>
            <a:off x="0" y="1260360"/>
            <a:ext cx="10258920" cy="44985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"/>
          <p:cNvSpPr/>
          <p:nvPr/>
        </p:nvSpPr>
        <p:spPr>
          <a:xfrm>
            <a:off x="180360" y="5130360"/>
            <a:ext cx="2338920" cy="39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&lt;date/time&gt;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57" name=""/>
          <p:cNvSpPr/>
          <p:nvPr/>
        </p:nvSpPr>
        <p:spPr>
          <a:xfrm>
            <a:off x="7560360" y="5130360"/>
            <a:ext cx="2338920" cy="39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buNone/>
            </a:pPr>
            <a:fld id="{23B1C9DC-F761-4EB2-AA20-D82FCC347954}" type="slidenum"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IN" sz="1400" spc="-1" strike="noStrike">
              <a:latin typeface="Arial"/>
            </a:endParaRPr>
          </a:p>
        </p:txBody>
      </p:sp>
      <p:sp>
        <p:nvSpPr>
          <p:cNvPr id="58" name=""/>
          <p:cNvSpPr/>
          <p:nvPr/>
        </p:nvSpPr>
        <p:spPr>
          <a:xfrm>
            <a:off x="1440360" y="1080360"/>
            <a:ext cx="1438920" cy="125892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"/>
          <p:cNvSpPr/>
          <p:nvPr/>
        </p:nvSpPr>
        <p:spPr>
          <a:xfrm>
            <a:off x="7380360" y="3960360"/>
            <a:ext cx="1438920" cy="125892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"/>
          <p:cNvSpPr/>
          <p:nvPr/>
        </p:nvSpPr>
        <p:spPr>
          <a:xfrm>
            <a:off x="540360" y="1080360"/>
            <a:ext cx="718920" cy="71892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"/>
          <p:cNvSpPr/>
          <p:nvPr/>
        </p:nvSpPr>
        <p:spPr>
          <a:xfrm>
            <a:off x="360" y="1260360"/>
            <a:ext cx="718920" cy="71892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PlaceHolder 1"/>
          <p:cNvSpPr>
            <a:spLocks noGrp="1"/>
          </p:cNvSpPr>
          <p:nvPr>
            <p:ph type="ftr" idx="4"/>
          </p:nvPr>
        </p:nvSpPr>
        <p:spPr>
          <a:xfrm>
            <a:off x="3420000" y="5130000"/>
            <a:ext cx="3238920" cy="39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Arial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sldNum" idx="5"/>
          </p:nvPr>
        </p:nvSpPr>
        <p:spPr>
          <a:xfrm>
            <a:off x="7560000" y="5130000"/>
            <a:ext cx="2338920" cy="39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9B20A97-F27A-43CA-BB41-73DBC86A7C89}" type="slidenum">
              <a:rPr b="0" lang="en-US" sz="1400" spc="-1" strike="noStrike">
                <a:latin typeface="Arial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dt" idx="6"/>
          </p:nvPr>
        </p:nvSpPr>
        <p:spPr>
          <a:xfrm>
            <a:off x="180000" y="5130000"/>
            <a:ext cx="2338920" cy="39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"/>
          <p:cNvSpPr/>
          <p:nvPr/>
        </p:nvSpPr>
        <p:spPr>
          <a:xfrm>
            <a:off x="0" y="360"/>
            <a:ext cx="10078920" cy="566856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"/>
          <p:cNvSpPr/>
          <p:nvPr/>
        </p:nvSpPr>
        <p:spPr>
          <a:xfrm flipH="1">
            <a:off x="-3960" y="0"/>
            <a:ext cx="10079280" cy="5669280"/>
          </a:xfrm>
          <a:prstGeom prst="rect">
            <a:avLst/>
          </a:prstGeom>
          <a:gradFill rotWithShape="0">
            <a:gsLst>
              <a:gs pos="0">
                <a:srgbClr val="ffffff">
                  <a:alpha val="90196"/>
                </a:srgbClr>
              </a:gs>
              <a:gs pos="75000">
                <a:srgbClr val="ffffff">
                  <a:alpha val="20000"/>
                </a:srgbClr>
              </a:gs>
              <a:gs pos="100000">
                <a:srgbClr val="ffffff">
                  <a:alpha val="20000"/>
                </a:srgbClr>
              </a:gs>
            </a:gsLst>
            <a:path path="circle">
              <a:fillToRect l="50000" t="85000" r="50000" b="15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"/>
          <p:cNvSpPr/>
          <p:nvPr/>
        </p:nvSpPr>
        <p:spPr>
          <a:xfrm>
            <a:off x="0" y="1260360"/>
            <a:ext cx="10258920" cy="44985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"/>
          <p:cNvSpPr/>
          <p:nvPr/>
        </p:nvSpPr>
        <p:spPr>
          <a:xfrm>
            <a:off x="180360" y="5130360"/>
            <a:ext cx="2338920" cy="39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&lt;date/time&gt;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07" name=""/>
          <p:cNvSpPr/>
          <p:nvPr/>
        </p:nvSpPr>
        <p:spPr>
          <a:xfrm>
            <a:off x="7560360" y="5130360"/>
            <a:ext cx="2338920" cy="39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buNone/>
            </a:pPr>
            <a:fld id="{C21C2D0C-0405-4E74-ABBD-968E7E11D71F}" type="slidenum"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IN" sz="1400" spc="-1" strike="noStrike">
              <a:latin typeface="Arial"/>
            </a:endParaRPr>
          </a:p>
        </p:txBody>
      </p:sp>
      <p:sp>
        <p:nvSpPr>
          <p:cNvPr id="108" name=""/>
          <p:cNvSpPr/>
          <p:nvPr/>
        </p:nvSpPr>
        <p:spPr>
          <a:xfrm>
            <a:off x="1440360" y="1080360"/>
            <a:ext cx="1438920" cy="125892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"/>
          <p:cNvSpPr/>
          <p:nvPr/>
        </p:nvSpPr>
        <p:spPr>
          <a:xfrm>
            <a:off x="7380360" y="3960360"/>
            <a:ext cx="1438920" cy="125892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"/>
          <p:cNvSpPr/>
          <p:nvPr/>
        </p:nvSpPr>
        <p:spPr>
          <a:xfrm>
            <a:off x="540360" y="1080360"/>
            <a:ext cx="718920" cy="71892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"/>
          <p:cNvSpPr/>
          <p:nvPr/>
        </p:nvSpPr>
        <p:spPr>
          <a:xfrm>
            <a:off x="360" y="1260360"/>
            <a:ext cx="718920" cy="71892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PlaceHolder 1"/>
          <p:cNvSpPr>
            <a:spLocks noGrp="1"/>
          </p:cNvSpPr>
          <p:nvPr>
            <p:ph type="ftr" idx="7"/>
          </p:nvPr>
        </p:nvSpPr>
        <p:spPr>
          <a:xfrm>
            <a:off x="3420000" y="5130000"/>
            <a:ext cx="3238920" cy="39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Arial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sldNum" idx="8"/>
          </p:nvPr>
        </p:nvSpPr>
        <p:spPr>
          <a:xfrm>
            <a:off x="7560000" y="5130000"/>
            <a:ext cx="2338920" cy="39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73B9008-0606-414D-9260-D95811B6A32F}" type="slidenum">
              <a:rPr b="0" lang="en-US" sz="1400" spc="-1" strike="noStrike">
                <a:latin typeface="Arial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dt" idx="9"/>
          </p:nvPr>
        </p:nvSpPr>
        <p:spPr>
          <a:xfrm>
            <a:off x="180000" y="5130000"/>
            <a:ext cx="2338920" cy="39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"/>
          <p:cNvSpPr/>
          <p:nvPr/>
        </p:nvSpPr>
        <p:spPr>
          <a:xfrm>
            <a:off x="0" y="360"/>
            <a:ext cx="10078920" cy="566856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"/>
          <p:cNvSpPr/>
          <p:nvPr/>
        </p:nvSpPr>
        <p:spPr>
          <a:xfrm flipH="1">
            <a:off x="-3960" y="0"/>
            <a:ext cx="10079280" cy="5669280"/>
          </a:xfrm>
          <a:prstGeom prst="rect">
            <a:avLst/>
          </a:prstGeom>
          <a:gradFill rotWithShape="0">
            <a:gsLst>
              <a:gs pos="0">
                <a:srgbClr val="ffffff">
                  <a:alpha val="90196"/>
                </a:srgbClr>
              </a:gs>
              <a:gs pos="75000">
                <a:srgbClr val="ffffff">
                  <a:alpha val="20000"/>
                </a:srgbClr>
              </a:gs>
              <a:gs pos="100000">
                <a:srgbClr val="ffffff">
                  <a:alpha val="20000"/>
                </a:srgbClr>
              </a:gs>
            </a:gsLst>
            <a:path path="circle">
              <a:fillToRect l="50000" t="85000" r="50000" b="15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"/>
          <p:cNvSpPr/>
          <p:nvPr/>
        </p:nvSpPr>
        <p:spPr>
          <a:xfrm>
            <a:off x="0" y="1260360"/>
            <a:ext cx="10258920" cy="44985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"/>
          <p:cNvSpPr/>
          <p:nvPr/>
        </p:nvSpPr>
        <p:spPr>
          <a:xfrm>
            <a:off x="180360" y="5130360"/>
            <a:ext cx="2338920" cy="39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&lt;date/time&gt;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57" name=""/>
          <p:cNvSpPr/>
          <p:nvPr/>
        </p:nvSpPr>
        <p:spPr>
          <a:xfrm>
            <a:off x="7560360" y="5130360"/>
            <a:ext cx="2338920" cy="39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buNone/>
            </a:pPr>
            <a:fld id="{3B2F022A-7F42-44E4-837D-838A14CCE837}" type="slidenum"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IN" sz="1400" spc="-1" strike="noStrike">
              <a:latin typeface="Arial"/>
            </a:endParaRPr>
          </a:p>
        </p:txBody>
      </p:sp>
      <p:sp>
        <p:nvSpPr>
          <p:cNvPr id="158" name=""/>
          <p:cNvSpPr/>
          <p:nvPr/>
        </p:nvSpPr>
        <p:spPr>
          <a:xfrm>
            <a:off x="1440360" y="1080360"/>
            <a:ext cx="1438920" cy="125892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"/>
          <p:cNvSpPr/>
          <p:nvPr/>
        </p:nvSpPr>
        <p:spPr>
          <a:xfrm>
            <a:off x="7380360" y="3960360"/>
            <a:ext cx="1438920" cy="125892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"/>
          <p:cNvSpPr/>
          <p:nvPr/>
        </p:nvSpPr>
        <p:spPr>
          <a:xfrm>
            <a:off x="540360" y="1080360"/>
            <a:ext cx="718920" cy="71892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"/>
          <p:cNvSpPr/>
          <p:nvPr/>
        </p:nvSpPr>
        <p:spPr>
          <a:xfrm>
            <a:off x="360" y="1260360"/>
            <a:ext cx="718920" cy="71892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ftr" idx="10"/>
          </p:nvPr>
        </p:nvSpPr>
        <p:spPr>
          <a:xfrm>
            <a:off x="3420000" y="5130000"/>
            <a:ext cx="3238920" cy="39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Arial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sldNum" idx="11"/>
          </p:nvPr>
        </p:nvSpPr>
        <p:spPr>
          <a:xfrm>
            <a:off x="7560000" y="5130000"/>
            <a:ext cx="2338920" cy="39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3B96940-4A2F-4156-BA74-5F4FC78A3D68}" type="slidenum">
              <a:rPr b="0" lang="en-US" sz="1400" spc="-1" strike="noStrike">
                <a:latin typeface="Arial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dt" idx="12"/>
          </p:nvPr>
        </p:nvSpPr>
        <p:spPr>
          <a:xfrm>
            <a:off x="180000" y="5130000"/>
            <a:ext cx="2338920" cy="39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subTitle"/>
          </p:nvPr>
        </p:nvSpPr>
        <p:spPr>
          <a:xfrm>
            <a:off x="504000" y="3240000"/>
            <a:ext cx="9070560" cy="202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ff"/>
                </a:solidFill>
                <a:latin typeface="Arial"/>
              </a:rPr>
              <a:t>Crypto Payroll And Token Management Solutions</a:t>
            </a:r>
            <a:endParaRPr b="0" lang="en-IN" sz="3600" spc="-1" strike="noStrike">
              <a:latin typeface="Arial"/>
            </a:endParaRPr>
          </a:p>
        </p:txBody>
      </p:sp>
      <p:pic>
        <p:nvPicPr>
          <p:cNvPr id="204" name="" descr=""/>
          <p:cNvPicPr/>
          <p:nvPr/>
        </p:nvPicPr>
        <p:blipFill>
          <a:blip r:embed="rId1">
            <a:alphaModFix amt="70000"/>
          </a:blip>
          <a:stretch/>
        </p:blipFill>
        <p:spPr>
          <a:xfrm>
            <a:off x="3661560" y="70920"/>
            <a:ext cx="3251520" cy="325152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solidFill>
                  <a:srgbClr val="ffffd7"/>
                </a:solidFill>
                <a:latin typeface="Arial"/>
              </a:rPr>
              <a:t>Team</a:t>
            </a:r>
            <a:endParaRPr b="0" lang="en-IN" sz="4400" spc="-1" strike="noStrike">
              <a:solidFill>
                <a:srgbClr val="ffffd7"/>
              </a:solid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Alok Jha (18 yr exp IT professional)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https://www.linkedin.com/in/alok-jha-full-stack-engineer/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Ketan Juikar (18 yr exp IT professional)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https://www.linkedin.com/in/ketan-juikar-25457a14/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223" name="" descr=""/>
          <p:cNvPicPr/>
          <p:nvPr/>
        </p:nvPicPr>
        <p:blipFill>
          <a:blip r:embed="rId1"/>
          <a:stretch/>
        </p:blipFill>
        <p:spPr>
          <a:xfrm>
            <a:off x="8653680" y="1302120"/>
            <a:ext cx="1246320" cy="1473480"/>
          </a:xfrm>
          <a:prstGeom prst="rect">
            <a:avLst/>
          </a:prstGeom>
          <a:ln w="0">
            <a:noFill/>
          </a:ln>
        </p:spPr>
      </p:pic>
      <p:pic>
        <p:nvPicPr>
          <p:cNvPr id="224" name="" descr=""/>
          <p:cNvPicPr/>
          <p:nvPr/>
        </p:nvPicPr>
        <p:blipFill>
          <a:blip r:embed="rId2"/>
          <a:stretch/>
        </p:blipFill>
        <p:spPr>
          <a:xfrm>
            <a:off x="8688240" y="3178440"/>
            <a:ext cx="1242360" cy="1580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4000" spc="-1" strike="noStrike">
                <a:latin typeface="Arial"/>
              </a:rPr>
              <a:t>THANK YOU</a:t>
            </a:r>
            <a:endParaRPr b="0" lang="en-IN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8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Problems To Be Solved</a:t>
            </a:r>
            <a:endParaRPr b="0" lang="en-IN" sz="3300" spc="-1" strike="noStrike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subTitle"/>
          </p:nvPr>
        </p:nvSpPr>
        <p:spPr>
          <a:xfrm>
            <a:off x="540000" y="1800000"/>
            <a:ext cx="8998920" cy="34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1" lang="en-US" sz="2000" spc="-1" strike="noStrike">
                <a:latin typeface="Arial"/>
              </a:rPr>
              <a:t>Complexity in Crypto Payroll</a:t>
            </a:r>
            <a:r>
              <a:rPr b="0" lang="en-US" sz="2000" spc="-1" strike="noStrike">
                <a:latin typeface="Arial"/>
              </a:rPr>
              <a:t>: Managing payroll in cryptocurrencies can be challenging due to fluctuating values, regulatory concerns, and the need for secure, transparent transactions.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1" lang="en-US" sz="2000" spc="-1" strike="noStrike">
                <a:latin typeface="Arial"/>
              </a:rPr>
              <a:t>Token Management Challenges</a:t>
            </a:r>
            <a:r>
              <a:rPr b="0" lang="en-US" sz="2000" spc="-1" strike="noStrike">
                <a:latin typeface="Arial"/>
              </a:rPr>
              <a:t>: Creating, minting, and vesting tokens require technical expertise, significant time, and resources, often leading to errors and inefficiencies.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1" lang="en-US" sz="2000" spc="-1" strike="noStrike">
                <a:latin typeface="Arial"/>
              </a:rPr>
              <a:t>Lack of Integrated Solutions</a:t>
            </a:r>
            <a:r>
              <a:rPr b="0" lang="en-US" sz="2000" spc="-1" strike="noStrike">
                <a:latin typeface="Arial"/>
              </a:rPr>
              <a:t>: Many platforms offer fragmented services, forcing companies to use multiple tools for payroll, token creation, and vesting, which complicates the process and increases costs.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1" lang="en-US" sz="2000" spc="-1" strike="noStrike">
                <a:latin typeface="Arial"/>
              </a:rPr>
              <a:t>Lack of Workflow Automation:</a:t>
            </a:r>
            <a:r>
              <a:rPr b="0" lang="en-US" sz="2000" spc="-1" strike="noStrike">
                <a:latin typeface="Arial"/>
              </a:rPr>
              <a:t> Lack of efficient workflow automation tools involving Smart Contracts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8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Problems to be solved (contd.)</a:t>
            </a:r>
            <a:endParaRPr b="0" lang="en-IN" sz="33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899892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 startAt="5"/>
            </a:pPr>
            <a:r>
              <a:rPr b="1" lang="en-US" sz="2200" spc="-1" strike="noStrike">
                <a:latin typeface="Arial"/>
              </a:rPr>
              <a:t>Tax Implications:</a:t>
            </a:r>
            <a:r>
              <a:rPr b="0" lang="en-US" sz="2200" spc="-1" strike="noStrike">
                <a:latin typeface="Arial"/>
              </a:rPr>
              <a:t> The tax treatment of cryptocurrency payments can be complex and varies by country. Companies need to ensure they are compliant with local tax laws, which can be a significant administrative burden.</a:t>
            </a:r>
            <a:endParaRPr b="0" lang="en-IN" sz="2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 startAt="5"/>
            </a:pPr>
            <a:r>
              <a:rPr b="1" lang="en-US" sz="2200" spc="-1" strike="noStrike">
                <a:latin typeface="Arial"/>
              </a:rPr>
              <a:t>Security Concerns: </a:t>
            </a:r>
            <a:r>
              <a:rPr b="0" lang="en-US" sz="2200" spc="-1" strike="noStrike">
                <a:latin typeface="Arial"/>
              </a:rPr>
              <a:t>While blockchain technology is generally secure, the risk of hacking and fraud still exists. Companies need to implement robust security measures to protect their crypto assets </a:t>
            </a:r>
            <a:endParaRPr b="0" lang="en-IN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8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Existing Products Are Solving It, But...</a:t>
            </a:r>
            <a:endParaRPr b="0" lang="en-IN" sz="330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899892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432000" indent="-324000">
              <a:lnSpc>
                <a:spcPct val="100000"/>
              </a:lnSpc>
              <a:spcBef>
                <a:spcPts val="567"/>
              </a:spcBef>
              <a:spcAft>
                <a:spcPts val="162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They make user on-boarding a lengthy task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567"/>
              </a:spcBef>
              <a:spcAft>
                <a:spcPts val="162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Have expensive solutions making it out of reach for most of the </a:t>
            </a:r>
            <a:r>
              <a:rPr b="0" lang="en-US" sz="2400" spc="-1" strike="noStrike">
                <a:latin typeface="Arial"/>
              </a:rPr>
              <a:t>startups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567"/>
              </a:spcBef>
              <a:spcAft>
                <a:spcPts val="162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Less transparent in terms of send and receive transactions </a:t>
            </a:r>
            <a:r>
              <a:rPr b="0" lang="en-US" sz="2400" spc="-1" strike="noStrike">
                <a:latin typeface="Arial"/>
              </a:rPr>
              <a:t>between employers &amp; employees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567"/>
              </a:spcBef>
              <a:spcAft>
                <a:spcPts val="162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User interface not friendly enough to non technical users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spcAft>
                <a:spcPts val="1627"/>
              </a:spcAft>
              <a:buNone/>
            </a:pP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8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Existing Products Are Solving It, But… (Contd.)</a:t>
            </a:r>
            <a:endParaRPr b="0" lang="en-IN" sz="3300" spc="-1" strike="noStrike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8998920" cy="161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Lack ability to integrate with other useful tools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Not much capability to automate the complete workflow that include tasks both on chain and off chain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8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Our Solutions</a:t>
            </a:r>
            <a:endParaRPr b="0" lang="en-IN" sz="33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899892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Easy and quick on boarding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Secure and reliable by verifying employees using zk (zero knowledge) proof submission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Off chain solutions to scheduling salary and incentive SOL payments 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Clear transaction history of transactions done via application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Easy integration with tools like Google Drive, Slack etc.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Ability to automate complete workflow starting from employee on boarding to the point they start receiving payments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8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Our Solutions (Contd.)</a:t>
            </a:r>
            <a:endParaRPr b="0" lang="en-IN" sz="3300" spc="-1" strike="noStrike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899892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Quick and Easy Token Creation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Minting tokens, Token Vesting, Token Staking all at one place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Token Portfolio Monitor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  <a:buNone/>
            </a:pP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solidFill>
                  <a:srgbClr val="ffffd7"/>
                </a:solidFill>
                <a:latin typeface="Arial"/>
              </a:rPr>
              <a:t>Business Model</a:t>
            </a:r>
            <a:endParaRPr b="0" lang="en-IN" sz="4400" spc="-1" strike="noStrike">
              <a:solidFill>
                <a:srgbClr val="ffffd7"/>
              </a:solidFill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CryptoFinanceZone generates revenue through subscription fees for premium features, transaction fees on payroll and airdrop services, and partnerships with other Web3 projects. </a:t>
            </a:r>
            <a:endParaRPr b="0" lang="en-IN" sz="2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By offering a comprehensive suite of financial tools, it attracts a diverse range of users, from startups to established projects, ensuring steady growth and community engagement. </a:t>
            </a:r>
            <a:endParaRPr b="0" lang="en-IN" sz="2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The platform’s scalability and integration capabilities further enhance its appeal, driving long-term adoption and profitability.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solidFill>
                  <a:srgbClr val="ffffd7"/>
                </a:solidFill>
                <a:latin typeface="Arial"/>
              </a:rPr>
              <a:t>Roadmap</a:t>
            </a:r>
            <a:endParaRPr b="0" lang="en-IN" sz="4400" spc="-1" strike="noStrike">
              <a:solidFill>
                <a:srgbClr val="ffffd7"/>
              </a:solidFill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Nov 2024: Finalize core features (payroll, token vesting, </a:t>
            </a:r>
            <a:r>
              <a:rPr b="0" lang="en-IN" sz="2400" spc="-1" strike="noStrike">
                <a:latin typeface="Arial"/>
              </a:rPr>
              <a:t>airdrops, token locking). Conduct internal testing and gather </a:t>
            </a:r>
            <a:r>
              <a:rPr b="0" lang="en-IN" sz="2400" spc="-1" strike="noStrike">
                <a:latin typeface="Arial"/>
              </a:rPr>
              <a:t>feedback.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Dec 2024: Launch beta version. Onboard initial users and </a:t>
            </a:r>
            <a:r>
              <a:rPr b="0" lang="en-IN" sz="2400" spc="-1" strike="noStrike">
                <a:latin typeface="Arial"/>
              </a:rPr>
              <a:t>partners. 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Jan 2025: Expand feature set based on user feedback. </a:t>
            </a:r>
            <a:r>
              <a:rPr b="0" lang="en-IN" sz="2400" spc="-1" strike="noStrike">
                <a:latin typeface="Arial"/>
              </a:rPr>
              <a:t>Implement advanced analytics and reporting tools.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Feb 2025: Full public launch. Initiate marketing campaigns and </a:t>
            </a:r>
            <a:r>
              <a:rPr b="0" lang="en-IN" sz="2400" spc="-1" strike="noStrike">
                <a:latin typeface="Arial"/>
              </a:rPr>
              <a:t>community engagement activities. Begin exploring cross-chain </a:t>
            </a:r>
            <a:r>
              <a:rPr b="0" lang="en-IN" sz="2400" spc="-1" strike="noStrike">
                <a:latin typeface="Arial"/>
              </a:rPr>
              <a:t>compatibility.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2024-10-08T22:46:41Z</dcterms:created>
  <dc:creator/>
  <dc:description/>
  <dc:language>en-IN</dc:language>
  <cp:lastModifiedBy/>
  <dcterms:modified xsi:type="dcterms:W3CDTF">2024-10-09T09:09:48Z</dcterms:modified>
  <cp:revision>17</cp:revision>
  <dc:subject/>
  <dc:title>Lights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