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597D90-C5E2-4D3A-BE31-EE552F3488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CDDFAC-E9C4-4432-B67C-00A345A795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E69315-A4A3-4B6A-88DC-6A71EA759D0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4DD1FA-89D9-4B37-88D2-663467238B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5D85DB-07F9-48FB-BC6B-21689B4C5C5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099E63-1643-4ABA-934E-B1E256F86B7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19C19D-B577-44D4-BD15-48342826DC0B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260B8F-10AC-453D-ADD4-EF1212F56692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1CE433-DBDE-43C7-B966-57F753E9B1C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94E058-FED3-4889-8EF9-1303B19764D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550659-3FA1-4C28-8E67-5E505E067D7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02900F-DE66-45A4-B749-DC76A92E09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44E07D-CCA2-4854-9765-82B9170DB1B3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7380B9-B477-4279-B663-B202C729DEA4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1DEE72-3654-46EF-8122-8C8D8B115F6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FD6D4C-0CFB-4EC9-9CE9-C72558C9524C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DBF5BC-B562-4FA0-A510-B7CFE1335455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C1578DF-E80B-4FFC-9E7A-CB09016360D3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3C0DA0A-42F4-4527-AABE-FA67CD179029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6A8D3B0-8D81-490D-A595-994AE9012452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488FCD0-442C-487D-9F39-69325E6542CD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5E8C3A0-748A-4FC0-B4BA-E5E9B32C77A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CE4B79-56CD-47E4-AF5A-2893224784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511FBB6-080C-4841-9E97-BC4A0139A154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FC7C3F1-3795-4697-9CFD-88809928C1F9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5E97055-432E-4EC4-B475-BE7318841759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6FFF678-90B6-4043-B3E0-66E3DCFB1600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3072159-4340-45FD-9E16-FFBE437E2534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DD8F3CA-6BE3-4261-95E8-34AAA146F048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455F031-DF5B-4216-979B-9446543A1626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37C173E-171D-43DE-B176-67F16195FC1C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D7C800-BB71-4B11-A858-645632619027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27B6AD-AF6D-40EA-85A0-987CB7917CB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4EAC97-11AC-4C95-9D10-0144531A2D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71D586E-DCDB-460A-9946-5F05F1BEF3A1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99416DC-05E8-442A-B101-E2D15AFF4A93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7B8DD7B-A80B-4F2B-A658-4B2A57C06FDA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C9EBBB3-A077-4C35-B633-A1ADF7DBCDFD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B72C34-B5CE-45AE-A897-F904EAEB950E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8B7FB16-1D23-485D-AA79-0D27A8AEDA77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E69DD5B-A3BE-43CF-9085-194BED341644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8A4A5C6-A89C-4E16-89A3-2490E8973144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54910F-B7C0-4C5C-A181-CF069169CA8D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7785591-0547-4A53-8B2A-552CCDC1B5D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31E9D3-5BBC-4527-BCC1-1323352C22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CEFC500-D55E-4214-963E-64301333EC1D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8484111-53A8-413A-B1C2-85FA79968555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5678A30-3856-42D6-AF4F-F3D70663E407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0E6599A-ED6A-4692-B4B3-1F57DBA63B64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4CC8924-A6A7-40A8-A06D-4E621E47931D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5813C67-4AEB-4227-B591-705D2439AC3D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BED8FD2-3E83-40C0-8FDD-C200378191E4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A79A682-A1AB-4CD2-B22D-664822EF2A67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E84BFD9-C7B2-4E4B-B15C-624F3F3FDB5C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2B7FCE2-A825-4222-BCBB-48ACFE48377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FAB885-DDBE-4DEB-8F62-CA7AE8CE90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8BB4AF6-63F2-42FB-A1B7-9D34FE847CA8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069797C0-05F1-4773-9257-895CA08024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A3CF7888-11AA-421C-AF99-1F37F115FE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7838CE99-5529-4225-9AC9-1F2DA29E71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F875ACB0-3D68-42A5-B864-A8030B9C7C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DD6C45C5-B747-4C31-9655-66800A5113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FE22684B-3731-4AED-8A7B-D758BD302F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C19371B8-E048-49AC-838F-6049D073FC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80AC0670-E664-4C1C-A645-1C9CA4B52B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7243702C-F5AB-4A0A-9E6C-DD5AE4DDE1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C42FDA-A1BB-486F-8A36-C1926B75BF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1B49646F-9B4F-43C1-91B7-79FB2A5D56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8A2C6B94-8974-4599-A3D4-08A71834BB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8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CC391A65-97CB-4EF9-958C-2951C18D8E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05AF56-0B37-406B-B21B-C37CEB42E7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B4BC44-0A8E-4C43-BEBB-732C14FC95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1440000" y="108000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380000" y="396000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700000"/>
            <a:ext cx="1258560" cy="107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-180000" y="2430000"/>
            <a:ext cx="1438560" cy="134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540000" y="1080000"/>
            <a:ext cx="718560" cy="71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0" y="126000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0" y="5220000"/>
            <a:ext cx="1618560" cy="125856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720000" y="4680000"/>
            <a:ext cx="718560" cy="71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9540000" y="342000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8100000" y="4680000"/>
            <a:ext cx="1078560" cy="840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920000" y="5400000"/>
            <a:ext cx="898560" cy="89856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8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8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A9B9BF-E59F-4D7B-AB58-4D9B4B6007DE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2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8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0" y="360"/>
            <a:ext cx="10078560" cy="56682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 flipH="1">
            <a:off x="-4680" y="0"/>
            <a:ext cx="10078920" cy="566892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0" y="1260360"/>
            <a:ext cx="10258560" cy="4498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180360" y="5130360"/>
            <a:ext cx="233856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7560360" y="5130360"/>
            <a:ext cx="233856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67B2060F-7E08-4025-A0B5-8D43EF95203E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1440360" y="108036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7380360" y="396036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540360" y="1080360"/>
            <a:ext cx="718560" cy="71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360" y="126036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PlaceHolder 1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8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5"/>
          </p:nvPr>
        </p:nvSpPr>
        <p:spPr>
          <a:xfrm>
            <a:off x="7560000" y="5130000"/>
            <a:ext cx="2338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D8CF49-F23E-41F2-A320-3AD765D99F42}" type="slidenum">
              <a:rPr b="0" lang="en-US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0" y="360"/>
            <a:ext cx="10078560" cy="56682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 flipH="1">
            <a:off x="-4680" y="0"/>
            <a:ext cx="10078920" cy="566892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0" y="1260360"/>
            <a:ext cx="10258560" cy="4498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180360" y="5130360"/>
            <a:ext cx="233856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7560360" y="5130360"/>
            <a:ext cx="233856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233F5B8F-F889-4660-B4D8-68BD470F16F7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1440360" y="108036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7380360" y="396036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540360" y="1080360"/>
            <a:ext cx="718560" cy="71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>
            <a:off x="360" y="126036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PlaceHolder 1"/>
          <p:cNvSpPr>
            <a:spLocks noGrp="1"/>
          </p:cNvSpPr>
          <p:nvPr>
            <p:ph type="ftr" idx="6"/>
          </p:nvPr>
        </p:nvSpPr>
        <p:spPr>
          <a:xfrm>
            <a:off x="3420000" y="5130000"/>
            <a:ext cx="3238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ldNum" idx="7"/>
          </p:nvPr>
        </p:nvSpPr>
        <p:spPr>
          <a:xfrm>
            <a:off x="7560000" y="5130000"/>
            <a:ext cx="2338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F260CA-2C1D-4BA6-99D9-EDD2C0CCE3CC}" type="slidenum">
              <a:rPr b="0" lang="en-US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"/>
          <p:cNvSpPr/>
          <p:nvPr/>
        </p:nvSpPr>
        <p:spPr>
          <a:xfrm>
            <a:off x="0" y="360"/>
            <a:ext cx="10078560" cy="56682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 flipH="1">
            <a:off x="-4680" y="0"/>
            <a:ext cx="10078920" cy="566892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0" y="1260360"/>
            <a:ext cx="10258560" cy="4498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180360" y="5130360"/>
            <a:ext cx="233856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7560360" y="5130360"/>
            <a:ext cx="233856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4A937F87-4756-43E3-860D-0BDB11A453FC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1440360" y="108036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7380360" y="396036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540360" y="1080360"/>
            <a:ext cx="718560" cy="71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360" y="126036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38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38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764581-78EC-4C75-B610-8EA328060068}" type="slidenum">
              <a:rPr b="0" lang="en-US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"/>
          <p:cNvSpPr/>
          <p:nvPr/>
        </p:nvSpPr>
        <p:spPr>
          <a:xfrm>
            <a:off x="0" y="360"/>
            <a:ext cx="10078560" cy="56682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/>
          <p:nvPr/>
        </p:nvSpPr>
        <p:spPr>
          <a:xfrm flipH="1">
            <a:off x="-4680" y="0"/>
            <a:ext cx="10078920" cy="566892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>
            <a:off x="0" y="1260360"/>
            <a:ext cx="10258560" cy="4498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"/>
          <p:cNvSpPr/>
          <p:nvPr/>
        </p:nvSpPr>
        <p:spPr>
          <a:xfrm>
            <a:off x="180360" y="5130360"/>
            <a:ext cx="233856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7560360" y="5130360"/>
            <a:ext cx="233856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FE893FBF-B09D-4EA5-BE9E-590B9E11B921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1440360" y="108036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7380360" y="396036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"/>
          <p:cNvSpPr/>
          <p:nvPr/>
        </p:nvSpPr>
        <p:spPr>
          <a:xfrm>
            <a:off x="540360" y="1080360"/>
            <a:ext cx="718560" cy="71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360" y="126036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ftr" idx="10"/>
          </p:nvPr>
        </p:nvSpPr>
        <p:spPr>
          <a:xfrm>
            <a:off x="3420000" y="5130000"/>
            <a:ext cx="3238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sldNum" idx="11"/>
          </p:nvPr>
        </p:nvSpPr>
        <p:spPr>
          <a:xfrm>
            <a:off x="7560000" y="5130000"/>
            <a:ext cx="2338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AF7735-5BF4-4E7D-966E-825DA11F1DA5}" type="slidenum">
              <a:rPr b="0" lang="en-US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"/>
          <p:cNvSpPr/>
          <p:nvPr/>
        </p:nvSpPr>
        <p:spPr>
          <a:xfrm>
            <a:off x="0" y="360"/>
            <a:ext cx="10078560" cy="56682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 flipH="1">
            <a:off x="-4680" y="0"/>
            <a:ext cx="10078920" cy="566892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"/>
          <p:cNvSpPr/>
          <p:nvPr/>
        </p:nvSpPr>
        <p:spPr>
          <a:xfrm>
            <a:off x="0" y="1260360"/>
            <a:ext cx="10258560" cy="4498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"/>
          <p:cNvSpPr/>
          <p:nvPr/>
        </p:nvSpPr>
        <p:spPr>
          <a:xfrm>
            <a:off x="180360" y="5130360"/>
            <a:ext cx="233856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7560360" y="5130360"/>
            <a:ext cx="233856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5E226188-4BE1-4E7A-A72C-1F1F8EB36279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1440360" y="108036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"/>
          <p:cNvSpPr/>
          <p:nvPr/>
        </p:nvSpPr>
        <p:spPr>
          <a:xfrm>
            <a:off x="7380360" y="396036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"/>
          <p:cNvSpPr/>
          <p:nvPr/>
        </p:nvSpPr>
        <p:spPr>
          <a:xfrm>
            <a:off x="540360" y="1080360"/>
            <a:ext cx="718560" cy="71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>
            <a:off x="360" y="126036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ftr" idx="12"/>
          </p:nvPr>
        </p:nvSpPr>
        <p:spPr>
          <a:xfrm>
            <a:off x="3420000" y="5130000"/>
            <a:ext cx="3238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sldNum" idx="13"/>
          </p:nvPr>
        </p:nvSpPr>
        <p:spPr>
          <a:xfrm>
            <a:off x="7560000" y="5130000"/>
            <a:ext cx="2338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300339-7BA6-462E-BE12-868B4C2A94B6}" type="slidenum">
              <a:rPr b="0" lang="en-US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dt" idx="14"/>
          </p:nvPr>
        </p:nvSpPr>
        <p:spPr>
          <a:xfrm>
            <a:off x="180000" y="5130000"/>
            <a:ext cx="2338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ubTitle"/>
          </p:nvPr>
        </p:nvSpPr>
        <p:spPr>
          <a:xfrm>
            <a:off x="504000" y="3240000"/>
            <a:ext cx="9070200" cy="202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</a:rPr>
              <a:t>Crypto Payroll And Token Management Solutions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00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3661560" y="70920"/>
            <a:ext cx="3251160" cy="3251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ffffd7"/>
                </a:solidFill>
                <a:latin typeface="Arial"/>
              </a:rPr>
              <a:t>Team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Alok Jha (18 yr exp IT professional)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https://www.linkedin.com/in/alok-jha-full-stack-engineer/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Ketan Juikar (18 yr exp IT professional)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https://www.linkedin.com/in/ketan-juikar-25457a14/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8653680" y="1302120"/>
            <a:ext cx="1245960" cy="1473120"/>
          </a:xfrm>
          <a:prstGeom prst="rect">
            <a:avLst/>
          </a:prstGeom>
          <a:ln w="0">
            <a:noFill/>
          </a:ln>
        </p:spPr>
      </p:pic>
      <p:pic>
        <p:nvPicPr>
          <p:cNvPr id="320" name="" descr=""/>
          <p:cNvPicPr/>
          <p:nvPr/>
        </p:nvPicPr>
        <p:blipFill>
          <a:blip r:embed="rId2"/>
          <a:stretch/>
        </p:blipFill>
        <p:spPr>
          <a:xfrm>
            <a:off x="8688240" y="3178440"/>
            <a:ext cx="1242000" cy="157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000" spc="-1" strike="noStrike">
                <a:latin typeface="Arial"/>
              </a:rPr>
              <a:t>THANK YOU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Problems To Be Solved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540000" y="1800000"/>
            <a:ext cx="8998560" cy="34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000" spc="-1" strike="noStrike">
                <a:latin typeface="Arial"/>
              </a:rPr>
              <a:t>Complexity in Crypto Payroll</a:t>
            </a:r>
            <a:r>
              <a:rPr b="0" lang="en-US" sz="2000" spc="-1" strike="noStrike">
                <a:latin typeface="Arial"/>
              </a:rPr>
              <a:t>: Managing payroll in cryptocurrencies can be challenging due to fluctuating values, regulatory concerns, and the need for secure, transparent transactions.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000" spc="-1" strike="noStrike">
                <a:latin typeface="Arial"/>
              </a:rPr>
              <a:t>Token Management Challenges</a:t>
            </a:r>
            <a:r>
              <a:rPr b="0" lang="en-US" sz="2000" spc="-1" strike="noStrike">
                <a:latin typeface="Arial"/>
              </a:rPr>
              <a:t>: Creating, minting, and vesting tokens require technical expertise, significant time, and resources, often leading to errors and inefficiencies.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000" spc="-1" strike="noStrike">
                <a:latin typeface="Arial"/>
              </a:rPr>
              <a:t>Lack of Integrated Solutions</a:t>
            </a:r>
            <a:r>
              <a:rPr b="0" lang="en-US" sz="2000" spc="-1" strike="noStrike">
                <a:latin typeface="Arial"/>
              </a:rPr>
              <a:t>: Many platforms offer fragmented services, forcing companies to use multiple tools for payroll, token creation, and vesting, which complicates the process and increases costs.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000" spc="-1" strike="noStrike">
                <a:latin typeface="Arial"/>
              </a:rPr>
              <a:t>Lack of Workflow Automation:</a:t>
            </a:r>
            <a:r>
              <a:rPr b="0" lang="en-US" sz="2000" spc="-1" strike="noStrike">
                <a:latin typeface="Arial"/>
              </a:rPr>
              <a:t> Lack of efficient workflow automation tools involving Smart Contracts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Problems to be solved (contd.)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 startAt="5"/>
            </a:pPr>
            <a:r>
              <a:rPr b="1" lang="en-US" sz="2200" spc="-1" strike="noStrike">
                <a:latin typeface="Arial"/>
              </a:rPr>
              <a:t>Tax Implications:</a:t>
            </a:r>
            <a:r>
              <a:rPr b="0" lang="en-US" sz="2200" spc="-1" strike="noStrike">
                <a:latin typeface="Arial"/>
              </a:rPr>
              <a:t> The tax treatment of cryptocurrency payments can </a:t>
            </a:r>
            <a:r>
              <a:rPr b="0" lang="en-US" sz="2200" spc="-1" strike="noStrike">
                <a:latin typeface="Arial"/>
              </a:rPr>
              <a:t>be complex and varies by country. Companies need to ensure they are </a:t>
            </a:r>
            <a:r>
              <a:rPr b="0" lang="en-US" sz="2200" spc="-1" strike="noStrike">
                <a:latin typeface="Arial"/>
              </a:rPr>
              <a:t>compliant with local tax laws, which can be a significant administrative </a:t>
            </a:r>
            <a:r>
              <a:rPr b="0" lang="en-US" sz="2200" spc="-1" strike="noStrike">
                <a:latin typeface="Arial"/>
              </a:rPr>
              <a:t>burden.</a:t>
            </a:r>
            <a:endParaRPr b="0" lang="en-IN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 startAt="5"/>
            </a:pPr>
            <a:r>
              <a:rPr b="1" lang="en-US" sz="2200" spc="-1" strike="noStrike">
                <a:latin typeface="Arial"/>
              </a:rPr>
              <a:t>Security Concerns: </a:t>
            </a:r>
            <a:r>
              <a:rPr b="0" lang="en-US" sz="2200" spc="-1" strike="noStrike">
                <a:latin typeface="Arial"/>
              </a:rPr>
              <a:t>While blockchain technology is generally secure, </a:t>
            </a:r>
            <a:r>
              <a:rPr b="0" lang="en-US" sz="2200" spc="-1" strike="noStrike">
                <a:latin typeface="Arial"/>
              </a:rPr>
              <a:t>the risk of hacking and fraud still exists. Companies need to implement </a:t>
            </a:r>
            <a:r>
              <a:rPr b="0" lang="en-US" sz="2200" spc="-1" strike="noStrike">
                <a:latin typeface="Arial"/>
              </a:rPr>
              <a:t>robust security measures to protect their crypto assets 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Existing Products Are Solving It, But...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16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They make user on-boarding a lengthy task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16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Have expensive solutions making it out of reach for most of the startups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16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Less transparent in terms of send and receive transactions between employers &amp; employees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16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User interface not friendly enough to non technical users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1627"/>
              </a:spcAft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Existing Products Are Solving It, But… (Contd.)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856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Lack ability to integrate with other useful tools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Not much capability to automate the complete workflow that include tasks both on chain and off chain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Our Solutions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Easy and quick on boarding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Secure and reliable by verifying employees using zk (zero knowledge) proof submission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Off chain solutions to scheduling salary and incentive SOL payments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Clear transaction history of transactions done via application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Easy integration with tools like Google Drive, Slack etc.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Ability to automate complete workflow starting from employee on boarding to the point they start receiving payments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Our Solutions (Contd.)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Quick and Easy Token Creation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Minting tokens, Token Vesting, Token Staking all at one place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Token Portfolio Monitor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ffffd7"/>
                </a:solidFill>
                <a:latin typeface="Arial"/>
              </a:rPr>
              <a:t>Business Model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CryptoFinanceZone generates revenue through subscription fees for premium features, transaction fees on payroll and airdrop services, and partnerships with other Web3 projects.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By offering a comprehensive suite of financial tools, it attracts a diverse range of users, from startups to established projects, ensuring steady growth and community engagement. 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The platform’s scalability and integration capabilities further enhance its appeal, driving long-term adoption and profitability.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ffffd7"/>
                </a:solidFill>
                <a:latin typeface="Arial"/>
              </a:rPr>
              <a:t>Roadmap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Nov 2024: Finalize core features (payroll, token vesting, airdrops, token locking). Conduct internal testing and gather feedback.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Dec 2024: Launch beta version. Onboard initial users and partners.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Jan 2025: Expand feature set based on user feedback. Implement advanced analytics and reporting tools.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Feb 2025: Full public launch. Initiate marketing campaigns and community engagement activities. Begin exploring cross-chain compatibility.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2024-10-08T22:46:41Z</dcterms:created>
  <dc:creator/>
  <dc:description/>
  <dc:language>en-IN</dc:language>
  <cp:lastModifiedBy/>
  <dcterms:modified xsi:type="dcterms:W3CDTF">2024-10-09T09:25:56Z</dcterms:modified>
  <cp:revision>24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