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Raleway SemiBold"/>
      <p:regular r:id="rId39"/>
      <p:bold r:id="rId40"/>
      <p:italic r:id="rId41"/>
      <p:boldItalic r:id="rId42"/>
    </p:embeddedFont>
    <p:embeddedFont>
      <p:font typeface="Inconsolata"/>
      <p:regular r:id="rId43"/>
      <p:bold r:id="rId44"/>
    </p:embeddedFont>
    <p:embeddedFont>
      <p:font typeface="Anaheim"/>
      <p:regular r:id="rId45"/>
    </p:embeddedFont>
    <p:embeddedFont>
      <p:font typeface="Bebas Neue"/>
      <p:regular r:id="rId46"/>
    </p:embeddedFont>
    <p:embeddedFont>
      <p:font typeface="Inconsolata SemiBold"/>
      <p:regular r:id="rId47"/>
      <p:bold r:id="rId48"/>
    </p:embeddedFont>
    <p:embeddedFont>
      <p:font typeface="PT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FE7841-8C50-4918-8C54-9DC54A01BB30}">
  <a:tblStyle styleId="{42FE7841-8C50-4918-8C54-9DC54A01BB3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554AE25-3017-4CB5-B13E-68F5B6ABFDA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SemiBold-bold.fntdata"/><Relationship Id="rId42" Type="http://schemas.openxmlformats.org/officeDocument/2006/relationships/font" Target="fonts/RalewaySemiBold-boldItalic.fntdata"/><Relationship Id="rId41" Type="http://schemas.openxmlformats.org/officeDocument/2006/relationships/font" Target="fonts/RalewaySemiBold-italic.fntdata"/><Relationship Id="rId44" Type="http://schemas.openxmlformats.org/officeDocument/2006/relationships/font" Target="fonts/Inconsolata-bold.fntdata"/><Relationship Id="rId43" Type="http://schemas.openxmlformats.org/officeDocument/2006/relationships/font" Target="fonts/Inconsolata-regular.fntdata"/><Relationship Id="rId46" Type="http://schemas.openxmlformats.org/officeDocument/2006/relationships/font" Target="fonts/BebasNeue-regular.fntdata"/><Relationship Id="rId45" Type="http://schemas.openxmlformats.org/officeDocument/2006/relationships/font" Target="fonts/Anahei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consolataSemiBold-bold.fntdata"/><Relationship Id="rId47" Type="http://schemas.openxmlformats.org/officeDocument/2006/relationships/font" Target="fonts/InconsolataSemiBold-regular.fntdata"/><Relationship Id="rId49" Type="http://schemas.openxmlformats.org/officeDocument/2006/relationships/font" Target="fonts/PT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aleway-regular.fntdata"/><Relationship Id="rId34" Type="http://schemas.openxmlformats.org/officeDocument/2006/relationships/slide" Target="slides/slide29.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RalewaySemiBold-regular.fntdata"/><Relationship Id="rId38" Type="http://schemas.openxmlformats.org/officeDocument/2006/relationships/font" Target="fonts/Raleway-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TSans-italic.fntdata"/><Relationship Id="rId50" Type="http://schemas.openxmlformats.org/officeDocument/2006/relationships/font" Target="fonts/PTSans-bold.fntdata"/><Relationship Id="rId52" Type="http://schemas.openxmlformats.org/officeDocument/2006/relationships/font" Target="fonts/PT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2cc756037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2cc756037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cc7560374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cc7560374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0809eaba34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0809eaba34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cc7560374d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cc7560374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0830b7cb18_0_27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20830b7cb18_0_27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20809eaba34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20809eaba34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0809eaba34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0809eaba34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cc7560374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cc7560374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2cc7560374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2cc7560374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2cc7560374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2cc7560374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cc7560374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cc7560374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gravity model is a fundamental tool for analyzing trade flows. It posits a relationship between trade volume and the economic heft (GDP) of trading partners, similar to the concept of gravity. However, trade costs, typically measured by distance, play an opposing role. McCallum's (1995) work exposed limitations in the basic model, while Anderson and Wincoop's (2003) structural model offered a more nuanced perspective by incorporating additional factors like trade barriers between third-party nations and variations in firm-level productivity. We will delve deeper into estimation methodologies and trade impact assessments in the next section.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0830b7cb1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0830b7cb1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cc7560374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cc7560374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2cc7560374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2cc7560374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cc7560374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cc7560374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cc7560374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cc7560374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2cc7560374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2cc7560374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2cc7560374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2cc7560374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6e99912d0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26e99912d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0830b7cb1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0830b7cb1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gravity model is a fundamental tool for analyzing trade flows. It posits a relationship between trade volume and the economic heft (GDP) of trading partners, similar to the concept of gravity. However, trade costs, typically measured by distance, play an opposing role. McCallum's (1995) work exposed limitations in the basic model, while Anderson and Wincoop's (2003) structural model offered a more nuanced perspective by incorporating additional factors like trade barriers between third-party nations and variations in firm-level productivity. We will delve deeper into estimation methodologies and trade impact assessments in the next section.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0809eaba3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20809eaba3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0809eaba34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20809eaba3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research investigates the impact of the CPTPP, a free trade agreement among Pacific Rim nations, on India's trade with member countries. The agreement aims to eliminate or reduce trade barriers, potentially streamlining trade processes. We employ a structural gravity model to analyze how these changes, along with economic factors (GDP) and traditional trade costs (distance, tariffs), affect India's trade with CPTPP members. To gain a more comprehensive understanding, we conduct counterfactual analysis, estimating trade flows under two scenarios: one where the CPTPP doesn't exist and another where India joins the agreement. This analysis will provide valuable insights into the potential benefits and considerations for India's trade ties with the CPTPP region.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0809eaba34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0809eaba34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cc7560374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2cc7560374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0809eaba34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20809eaba34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98250" y="1371175"/>
            <a:ext cx="4980900" cy="17103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98250" y="3123667"/>
            <a:ext cx="4980900" cy="5166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2071425"/>
            <a:ext cx="562800" cy="3072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6023200" y="-25"/>
            <a:ext cx="3129300" cy="3167700"/>
          </a:xfrm>
          <a:prstGeom prst="round1Rect">
            <a:avLst>
              <a:gd fmla="val 2797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8111700" y="4111200"/>
            <a:ext cx="529500" cy="15351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5" name="Shape 275"/>
        <p:cNvGrpSpPr/>
        <p:nvPr/>
      </p:nvGrpSpPr>
      <p:grpSpPr>
        <a:xfrm>
          <a:off x="0" y="0"/>
          <a:ext cx="0" cy="0"/>
          <a:chOff x="0" y="0"/>
          <a:chExt cx="0" cy="0"/>
        </a:xfrm>
      </p:grpSpPr>
      <p:sp>
        <p:nvSpPr>
          <p:cNvPr id="276" name="Google Shape;276;p11"/>
          <p:cNvSpPr/>
          <p:nvPr/>
        </p:nvSpPr>
        <p:spPr>
          <a:xfrm rot="5400000">
            <a:off x="723400" y="-723300"/>
            <a:ext cx="1236600" cy="26832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rot="-5400000">
            <a:off x="6751750" y="2742750"/>
            <a:ext cx="1211100" cy="35904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txBox="1"/>
          <p:nvPr>
            <p:ph hasCustomPrompt="1" type="title"/>
          </p:nvPr>
        </p:nvSpPr>
        <p:spPr>
          <a:xfrm>
            <a:off x="1284000" y="1587061"/>
            <a:ext cx="6576000" cy="16512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79" name="Google Shape;279;p11"/>
          <p:cNvSpPr txBox="1"/>
          <p:nvPr>
            <p:ph idx="1" type="subTitle"/>
          </p:nvPr>
        </p:nvSpPr>
        <p:spPr>
          <a:xfrm>
            <a:off x="1284000" y="305935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80" name="Shape 2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81" name="Shape 281"/>
        <p:cNvGrpSpPr/>
        <p:nvPr/>
      </p:nvGrpSpPr>
      <p:grpSpPr>
        <a:xfrm>
          <a:off x="0" y="0"/>
          <a:ext cx="0" cy="0"/>
          <a:chOff x="0" y="0"/>
          <a:chExt cx="0" cy="0"/>
        </a:xfrm>
      </p:grpSpPr>
      <p:sp>
        <p:nvSpPr>
          <p:cNvPr id="282" name="Google Shape;28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3" name="Google Shape;283;p13"/>
          <p:cNvSpPr txBox="1"/>
          <p:nvPr>
            <p:ph hasCustomPrompt="1" idx="2" type="title"/>
          </p:nvPr>
        </p:nvSpPr>
        <p:spPr>
          <a:xfrm>
            <a:off x="1504202"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4" name="Google Shape;284;p13"/>
          <p:cNvSpPr txBox="1"/>
          <p:nvPr>
            <p:ph hasCustomPrompt="1" idx="3" type="title"/>
          </p:nvPr>
        </p:nvSpPr>
        <p:spPr>
          <a:xfrm>
            <a:off x="1504202" y="31428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13"/>
          <p:cNvSpPr txBox="1"/>
          <p:nvPr>
            <p:ph hasCustomPrompt="1" idx="4" type="title"/>
          </p:nvPr>
        </p:nvSpPr>
        <p:spPr>
          <a:xfrm>
            <a:off x="4203477"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13"/>
          <p:cNvSpPr txBox="1"/>
          <p:nvPr>
            <p:ph hasCustomPrompt="1" idx="5" type="title"/>
          </p:nvPr>
        </p:nvSpPr>
        <p:spPr>
          <a:xfrm>
            <a:off x="4203477" y="31428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13"/>
          <p:cNvSpPr txBox="1"/>
          <p:nvPr>
            <p:ph hasCustomPrompt="1" idx="6" type="title"/>
          </p:nvPr>
        </p:nvSpPr>
        <p:spPr>
          <a:xfrm>
            <a:off x="6902752"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13"/>
          <p:cNvSpPr txBox="1"/>
          <p:nvPr>
            <p:ph hasCustomPrompt="1" idx="7" type="title"/>
          </p:nvPr>
        </p:nvSpPr>
        <p:spPr>
          <a:xfrm>
            <a:off x="6902752" y="31428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13"/>
          <p:cNvSpPr txBox="1"/>
          <p:nvPr>
            <p:ph idx="1" type="subTitle"/>
          </p:nvPr>
        </p:nvSpPr>
        <p:spPr>
          <a:xfrm>
            <a:off x="720000" y="2163650"/>
            <a:ext cx="2305500" cy="499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0" name="Google Shape;290;p13"/>
          <p:cNvSpPr txBox="1"/>
          <p:nvPr>
            <p:ph idx="8" type="subTitle"/>
          </p:nvPr>
        </p:nvSpPr>
        <p:spPr>
          <a:xfrm>
            <a:off x="3419275" y="2163650"/>
            <a:ext cx="2305500" cy="499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1" name="Google Shape;291;p13"/>
          <p:cNvSpPr txBox="1"/>
          <p:nvPr>
            <p:ph idx="9" type="subTitle"/>
          </p:nvPr>
        </p:nvSpPr>
        <p:spPr>
          <a:xfrm>
            <a:off x="6118550" y="2163650"/>
            <a:ext cx="2305500" cy="499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2" name="Google Shape;292;p13"/>
          <p:cNvSpPr txBox="1"/>
          <p:nvPr>
            <p:ph idx="13" type="subTitle"/>
          </p:nvPr>
        </p:nvSpPr>
        <p:spPr>
          <a:xfrm>
            <a:off x="720000" y="3877850"/>
            <a:ext cx="23055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3" name="Google Shape;293;p13"/>
          <p:cNvSpPr txBox="1"/>
          <p:nvPr>
            <p:ph idx="14" type="subTitle"/>
          </p:nvPr>
        </p:nvSpPr>
        <p:spPr>
          <a:xfrm>
            <a:off x="3419275" y="3877850"/>
            <a:ext cx="23055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4" name="Google Shape;294;p13"/>
          <p:cNvSpPr txBox="1"/>
          <p:nvPr>
            <p:ph idx="15" type="subTitle"/>
          </p:nvPr>
        </p:nvSpPr>
        <p:spPr>
          <a:xfrm>
            <a:off x="6118550" y="3877850"/>
            <a:ext cx="23055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5" name="Google Shape;295;p13"/>
          <p:cNvSpPr/>
          <p:nvPr/>
        </p:nvSpPr>
        <p:spPr>
          <a:xfrm rot="10800000">
            <a:off x="8581200" y="0"/>
            <a:ext cx="562800" cy="25431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rot="-1832">
            <a:off x="50" y="2663599"/>
            <a:ext cx="562800" cy="24888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97" name="Shape 297"/>
        <p:cNvGrpSpPr/>
        <p:nvPr/>
      </p:nvGrpSpPr>
      <p:grpSpPr>
        <a:xfrm>
          <a:off x="0" y="0"/>
          <a:ext cx="0" cy="0"/>
          <a:chOff x="0" y="0"/>
          <a:chExt cx="0" cy="0"/>
        </a:xfrm>
      </p:grpSpPr>
      <p:sp>
        <p:nvSpPr>
          <p:cNvPr id="298" name="Google Shape;298;p14"/>
          <p:cNvSpPr/>
          <p:nvPr/>
        </p:nvSpPr>
        <p:spPr>
          <a:xfrm>
            <a:off x="713225" y="539500"/>
            <a:ext cx="7717500" cy="40644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txBox="1"/>
          <p:nvPr>
            <p:ph type="title"/>
          </p:nvPr>
        </p:nvSpPr>
        <p:spPr>
          <a:xfrm>
            <a:off x="2009750" y="3100275"/>
            <a:ext cx="52707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i="1" sz="24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00" name="Google Shape;300;p14"/>
          <p:cNvSpPr txBox="1"/>
          <p:nvPr>
            <p:ph idx="1" type="subTitle"/>
          </p:nvPr>
        </p:nvSpPr>
        <p:spPr>
          <a:xfrm>
            <a:off x="1863450" y="1511300"/>
            <a:ext cx="5417100" cy="147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4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301" name="Shape 301"/>
        <p:cNvGrpSpPr/>
        <p:nvPr/>
      </p:nvGrpSpPr>
      <p:grpSpPr>
        <a:xfrm>
          <a:off x="0" y="0"/>
          <a:ext cx="0" cy="0"/>
          <a:chOff x="0" y="0"/>
          <a:chExt cx="0" cy="0"/>
        </a:xfrm>
      </p:grpSpPr>
      <p:sp>
        <p:nvSpPr>
          <p:cNvPr id="302" name="Google Shape;302;p15"/>
          <p:cNvSpPr txBox="1"/>
          <p:nvPr>
            <p:ph type="title"/>
          </p:nvPr>
        </p:nvSpPr>
        <p:spPr>
          <a:xfrm>
            <a:off x="713850" y="2911757"/>
            <a:ext cx="3518100" cy="712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3" name="Google Shape;303;p15"/>
          <p:cNvSpPr txBox="1"/>
          <p:nvPr>
            <p:ph idx="1" type="subTitle"/>
          </p:nvPr>
        </p:nvSpPr>
        <p:spPr>
          <a:xfrm>
            <a:off x="713850" y="3534675"/>
            <a:ext cx="3518100" cy="78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04" name="Google Shape;304;p15"/>
          <p:cNvSpPr/>
          <p:nvPr/>
        </p:nvSpPr>
        <p:spPr>
          <a:xfrm>
            <a:off x="0" y="0"/>
            <a:ext cx="318600" cy="51435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rot="10800000">
            <a:off x="8825400" y="0"/>
            <a:ext cx="318600" cy="51435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15"/>
          <p:cNvGrpSpPr/>
          <p:nvPr/>
        </p:nvGrpSpPr>
        <p:grpSpPr>
          <a:xfrm>
            <a:off x="875245" y="4743825"/>
            <a:ext cx="1408404" cy="271200"/>
            <a:chOff x="3250474" y="765225"/>
            <a:chExt cx="1408404" cy="271200"/>
          </a:xfrm>
        </p:grpSpPr>
        <p:sp>
          <p:nvSpPr>
            <p:cNvPr id="307" name="Google Shape;307;p15"/>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313" name="Shape 313"/>
        <p:cNvGrpSpPr/>
        <p:nvPr/>
      </p:nvGrpSpPr>
      <p:grpSpPr>
        <a:xfrm>
          <a:off x="0" y="0"/>
          <a:ext cx="0" cy="0"/>
          <a:chOff x="0" y="0"/>
          <a:chExt cx="0" cy="0"/>
        </a:xfrm>
      </p:grpSpPr>
      <p:sp>
        <p:nvSpPr>
          <p:cNvPr id="314" name="Google Shape;314;p16"/>
          <p:cNvSpPr/>
          <p:nvPr/>
        </p:nvSpPr>
        <p:spPr>
          <a:xfrm>
            <a:off x="0" y="2860200"/>
            <a:ext cx="562800" cy="22833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rot="10800000">
            <a:off x="8437691" y="0"/>
            <a:ext cx="706500" cy="22833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ph idx="1" type="subTitle"/>
          </p:nvPr>
        </p:nvSpPr>
        <p:spPr>
          <a:xfrm>
            <a:off x="719975" y="1154275"/>
            <a:ext cx="7704000" cy="12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b="0"/>
            </a:lvl1pPr>
            <a:lvl2pPr lvl="1" rtl="0" algn="ctr">
              <a:lnSpc>
                <a:spcPct val="100000"/>
              </a:lnSpc>
              <a:spcBef>
                <a:spcPts val="100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17" name="Google Shape;317;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18" name="Google Shape;318;p16"/>
          <p:cNvGrpSpPr/>
          <p:nvPr/>
        </p:nvGrpSpPr>
        <p:grpSpPr>
          <a:xfrm>
            <a:off x="7276089" y="135275"/>
            <a:ext cx="1408404" cy="271200"/>
            <a:chOff x="3250474" y="765225"/>
            <a:chExt cx="1408404" cy="271200"/>
          </a:xfrm>
        </p:grpSpPr>
        <p:sp>
          <p:nvSpPr>
            <p:cNvPr id="319" name="Google Shape;319;p16"/>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6"/>
          <p:cNvGrpSpPr/>
          <p:nvPr/>
        </p:nvGrpSpPr>
        <p:grpSpPr>
          <a:xfrm>
            <a:off x="3300450" y="4863676"/>
            <a:ext cx="2543075" cy="70218"/>
            <a:chOff x="3300463" y="4952826"/>
            <a:chExt cx="2543075" cy="70218"/>
          </a:xfrm>
        </p:grpSpPr>
        <p:sp>
          <p:nvSpPr>
            <p:cNvPr id="326" name="Google Shape;326;p16"/>
            <p:cNvSpPr/>
            <p:nvPr/>
          </p:nvSpPr>
          <p:spPr>
            <a:xfrm>
              <a:off x="33004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34661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36318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37975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39632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41289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42946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44603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46134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47791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49448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51105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52762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54419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56076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57733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342" name="Shape 342"/>
        <p:cNvGrpSpPr/>
        <p:nvPr/>
      </p:nvGrpSpPr>
      <p:grpSpPr>
        <a:xfrm>
          <a:off x="0" y="0"/>
          <a:ext cx="0" cy="0"/>
          <a:chOff x="0" y="0"/>
          <a:chExt cx="0" cy="0"/>
        </a:xfrm>
      </p:grpSpPr>
      <p:sp>
        <p:nvSpPr>
          <p:cNvPr id="343" name="Google Shape;343;p17"/>
          <p:cNvSpPr/>
          <p:nvPr/>
        </p:nvSpPr>
        <p:spPr>
          <a:xfrm flipH="1">
            <a:off x="8581200" y="2071500"/>
            <a:ext cx="562800" cy="3072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rot="5400000">
            <a:off x="597875" y="-597750"/>
            <a:ext cx="529500" cy="17250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txBox="1"/>
          <p:nvPr>
            <p:ph idx="1" type="subTitle"/>
          </p:nvPr>
        </p:nvSpPr>
        <p:spPr>
          <a:xfrm>
            <a:off x="4634600" y="1173825"/>
            <a:ext cx="3771300" cy="32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b="0"/>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46" name="Google Shape;346;p17"/>
          <p:cNvSpPr txBox="1"/>
          <p:nvPr>
            <p:ph idx="2" type="subTitle"/>
          </p:nvPr>
        </p:nvSpPr>
        <p:spPr>
          <a:xfrm>
            <a:off x="753850" y="1173825"/>
            <a:ext cx="3771300" cy="32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b="0"/>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47" name="Google Shape;34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8" name="Google Shape;348;p17"/>
          <p:cNvGrpSpPr/>
          <p:nvPr/>
        </p:nvGrpSpPr>
        <p:grpSpPr>
          <a:xfrm>
            <a:off x="171475" y="4762532"/>
            <a:ext cx="2543075" cy="235937"/>
            <a:chOff x="713225" y="4486019"/>
            <a:chExt cx="2543075" cy="235937"/>
          </a:xfrm>
        </p:grpSpPr>
        <p:sp>
          <p:nvSpPr>
            <p:cNvPr id="349" name="Google Shape;349;p17"/>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7"/>
          <p:cNvGrpSpPr/>
          <p:nvPr/>
        </p:nvGrpSpPr>
        <p:grpSpPr>
          <a:xfrm>
            <a:off x="7582320" y="138275"/>
            <a:ext cx="1408404" cy="271200"/>
            <a:chOff x="3250474" y="765225"/>
            <a:chExt cx="1408404" cy="271200"/>
          </a:xfrm>
        </p:grpSpPr>
        <p:sp>
          <p:nvSpPr>
            <p:cNvPr id="382" name="Google Shape;382;p17"/>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88" name="Shape 388"/>
        <p:cNvGrpSpPr/>
        <p:nvPr/>
      </p:nvGrpSpPr>
      <p:grpSpPr>
        <a:xfrm>
          <a:off x="0" y="0"/>
          <a:ext cx="0" cy="0"/>
          <a:chOff x="0" y="0"/>
          <a:chExt cx="0" cy="0"/>
        </a:xfrm>
      </p:grpSpPr>
      <p:sp>
        <p:nvSpPr>
          <p:cNvPr id="389" name="Google Shape;38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0" name="Google Shape;390;p18"/>
          <p:cNvSpPr txBox="1"/>
          <p:nvPr>
            <p:ph idx="1" type="subTitle"/>
          </p:nvPr>
        </p:nvSpPr>
        <p:spPr>
          <a:xfrm>
            <a:off x="937625" y="2954450"/>
            <a:ext cx="2175300" cy="14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91" name="Google Shape;391;p18"/>
          <p:cNvSpPr txBox="1"/>
          <p:nvPr>
            <p:ph idx="2" type="subTitle"/>
          </p:nvPr>
        </p:nvSpPr>
        <p:spPr>
          <a:xfrm>
            <a:off x="3484347" y="2954450"/>
            <a:ext cx="2175300" cy="14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92" name="Google Shape;392;p18"/>
          <p:cNvSpPr txBox="1"/>
          <p:nvPr>
            <p:ph idx="3" type="subTitle"/>
          </p:nvPr>
        </p:nvSpPr>
        <p:spPr>
          <a:xfrm>
            <a:off x="6031075" y="2954450"/>
            <a:ext cx="2175300" cy="14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93" name="Google Shape;393;p18"/>
          <p:cNvSpPr txBox="1"/>
          <p:nvPr>
            <p:ph idx="4" type="subTitle"/>
          </p:nvPr>
        </p:nvSpPr>
        <p:spPr>
          <a:xfrm>
            <a:off x="937625" y="2486102"/>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4" name="Google Shape;394;p18"/>
          <p:cNvSpPr txBox="1"/>
          <p:nvPr>
            <p:ph idx="5" type="subTitle"/>
          </p:nvPr>
        </p:nvSpPr>
        <p:spPr>
          <a:xfrm>
            <a:off x="3484350" y="2486102"/>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5" name="Google Shape;395;p18"/>
          <p:cNvSpPr txBox="1"/>
          <p:nvPr>
            <p:ph idx="6" type="subTitle"/>
          </p:nvPr>
        </p:nvSpPr>
        <p:spPr>
          <a:xfrm>
            <a:off x="6031075" y="2486102"/>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6" name="Google Shape;396;p18"/>
          <p:cNvSpPr/>
          <p:nvPr/>
        </p:nvSpPr>
        <p:spPr>
          <a:xfrm flipH="1" rot="-5400000">
            <a:off x="7809538" y="-915000"/>
            <a:ext cx="420600" cy="22506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1137" y="4732500"/>
            <a:ext cx="4880700" cy="4110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18"/>
          <p:cNvGrpSpPr/>
          <p:nvPr/>
        </p:nvGrpSpPr>
        <p:grpSpPr>
          <a:xfrm rot="-5400000">
            <a:off x="-346455" y="756525"/>
            <a:ext cx="1408404" cy="271200"/>
            <a:chOff x="3250474" y="765225"/>
            <a:chExt cx="1408404" cy="271200"/>
          </a:xfrm>
        </p:grpSpPr>
        <p:sp>
          <p:nvSpPr>
            <p:cNvPr id="399" name="Google Shape;399;p18"/>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05" name="Shape 405"/>
        <p:cNvGrpSpPr/>
        <p:nvPr/>
      </p:nvGrpSpPr>
      <p:grpSpPr>
        <a:xfrm>
          <a:off x="0" y="0"/>
          <a:ext cx="0" cy="0"/>
          <a:chOff x="0" y="0"/>
          <a:chExt cx="0" cy="0"/>
        </a:xfrm>
      </p:grpSpPr>
      <p:sp>
        <p:nvSpPr>
          <p:cNvPr id="406" name="Google Shape;406;p19"/>
          <p:cNvSpPr/>
          <p:nvPr/>
        </p:nvSpPr>
        <p:spPr>
          <a:xfrm flipH="1" rot="10800000">
            <a:off x="50" y="0"/>
            <a:ext cx="562800" cy="25431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flipH="1" rot="1832">
            <a:off x="8581200" y="2663599"/>
            <a:ext cx="562800" cy="24888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19"/>
          <p:cNvGrpSpPr/>
          <p:nvPr/>
        </p:nvGrpSpPr>
        <p:grpSpPr>
          <a:xfrm>
            <a:off x="210550" y="4752874"/>
            <a:ext cx="2543075" cy="235937"/>
            <a:chOff x="713225" y="4486019"/>
            <a:chExt cx="2543075" cy="235937"/>
          </a:xfrm>
        </p:grpSpPr>
        <p:sp>
          <p:nvSpPr>
            <p:cNvPr id="409" name="Google Shape;409;p19"/>
            <p:cNvSpPr/>
            <p:nvPr/>
          </p:nvSpPr>
          <p:spPr>
            <a:xfrm>
              <a:off x="7132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8789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10446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12103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13760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15417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17074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18731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132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8789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10446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12103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13760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15417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17074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18731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20262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21919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23576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25233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26890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28547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30204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31861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20262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21919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23576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25233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26890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28547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30204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31861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19"/>
          <p:cNvGrpSpPr/>
          <p:nvPr/>
        </p:nvGrpSpPr>
        <p:grpSpPr>
          <a:xfrm>
            <a:off x="7588695" y="403900"/>
            <a:ext cx="1408404" cy="271200"/>
            <a:chOff x="3250474" y="765225"/>
            <a:chExt cx="1408404" cy="271200"/>
          </a:xfrm>
        </p:grpSpPr>
        <p:sp>
          <p:nvSpPr>
            <p:cNvPr id="442" name="Google Shape;442;p19"/>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9" name="Google Shape;449;p19"/>
          <p:cNvSpPr txBox="1"/>
          <p:nvPr>
            <p:ph idx="1" type="subTitle"/>
          </p:nvPr>
        </p:nvSpPr>
        <p:spPr>
          <a:xfrm>
            <a:off x="1253224" y="1659175"/>
            <a:ext cx="2811000" cy="9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50" name="Google Shape;450;p19"/>
          <p:cNvSpPr txBox="1"/>
          <p:nvPr>
            <p:ph idx="2" type="subTitle"/>
          </p:nvPr>
        </p:nvSpPr>
        <p:spPr>
          <a:xfrm>
            <a:off x="5079776" y="1659175"/>
            <a:ext cx="2811000" cy="9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51" name="Google Shape;451;p19"/>
          <p:cNvSpPr txBox="1"/>
          <p:nvPr>
            <p:ph idx="3" type="subTitle"/>
          </p:nvPr>
        </p:nvSpPr>
        <p:spPr>
          <a:xfrm>
            <a:off x="1253224" y="3319750"/>
            <a:ext cx="2811000" cy="9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52" name="Google Shape;452;p19"/>
          <p:cNvSpPr txBox="1"/>
          <p:nvPr>
            <p:ph idx="4" type="subTitle"/>
          </p:nvPr>
        </p:nvSpPr>
        <p:spPr>
          <a:xfrm>
            <a:off x="5079776" y="3319750"/>
            <a:ext cx="2811000" cy="9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53" name="Google Shape;453;p19"/>
          <p:cNvSpPr txBox="1"/>
          <p:nvPr>
            <p:ph idx="5" type="subTitle"/>
          </p:nvPr>
        </p:nvSpPr>
        <p:spPr>
          <a:xfrm>
            <a:off x="1253225" y="1287262"/>
            <a:ext cx="28110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4" name="Google Shape;454;p19"/>
          <p:cNvSpPr txBox="1"/>
          <p:nvPr>
            <p:ph idx="6" type="subTitle"/>
          </p:nvPr>
        </p:nvSpPr>
        <p:spPr>
          <a:xfrm>
            <a:off x="1253225" y="2947937"/>
            <a:ext cx="28110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5" name="Google Shape;455;p19"/>
          <p:cNvSpPr txBox="1"/>
          <p:nvPr>
            <p:ph idx="7" type="subTitle"/>
          </p:nvPr>
        </p:nvSpPr>
        <p:spPr>
          <a:xfrm>
            <a:off x="5079750" y="1287262"/>
            <a:ext cx="28110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6" name="Google Shape;456;p19"/>
          <p:cNvSpPr txBox="1"/>
          <p:nvPr>
            <p:ph idx="8" type="subTitle"/>
          </p:nvPr>
        </p:nvSpPr>
        <p:spPr>
          <a:xfrm>
            <a:off x="5079750" y="2947937"/>
            <a:ext cx="28110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57" name="Shape 457"/>
        <p:cNvGrpSpPr/>
        <p:nvPr/>
      </p:nvGrpSpPr>
      <p:grpSpPr>
        <a:xfrm>
          <a:off x="0" y="0"/>
          <a:ext cx="0" cy="0"/>
          <a:chOff x="0" y="0"/>
          <a:chExt cx="0" cy="0"/>
        </a:xfrm>
      </p:grpSpPr>
      <p:sp>
        <p:nvSpPr>
          <p:cNvPr id="458" name="Google Shape;458;p20"/>
          <p:cNvSpPr/>
          <p:nvPr/>
        </p:nvSpPr>
        <p:spPr>
          <a:xfrm rot="5400000">
            <a:off x="53850" y="-53824"/>
            <a:ext cx="1116900" cy="12246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rot="-5400000">
            <a:off x="8414575" y="4413300"/>
            <a:ext cx="746400" cy="714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20"/>
          <p:cNvGrpSpPr/>
          <p:nvPr/>
        </p:nvGrpSpPr>
        <p:grpSpPr>
          <a:xfrm>
            <a:off x="201670" y="4746400"/>
            <a:ext cx="1408404" cy="271200"/>
            <a:chOff x="3250474" y="765225"/>
            <a:chExt cx="1408404" cy="271200"/>
          </a:xfrm>
        </p:grpSpPr>
        <p:sp>
          <p:nvSpPr>
            <p:cNvPr id="461" name="Google Shape;461;p20"/>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20"/>
          <p:cNvGrpSpPr/>
          <p:nvPr/>
        </p:nvGrpSpPr>
        <p:grpSpPr>
          <a:xfrm>
            <a:off x="8663433" y="177513"/>
            <a:ext cx="235919" cy="1064400"/>
            <a:chOff x="8669806" y="177513"/>
            <a:chExt cx="235919" cy="1064400"/>
          </a:xfrm>
        </p:grpSpPr>
        <p:sp>
          <p:nvSpPr>
            <p:cNvPr id="468" name="Google Shape;468;p20"/>
            <p:cNvSpPr/>
            <p:nvPr/>
          </p:nvSpPr>
          <p:spPr>
            <a:xfrm rot="5400000">
              <a:off x="8835526" y="1775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rot="5400000">
              <a:off x="8835526" y="3432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rot="5400000">
              <a:off x="8835526" y="5089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rot="5400000">
              <a:off x="8835526" y="6746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rot="5400000">
              <a:off x="8835526" y="8403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rot="5400000">
              <a:off x="8835526" y="10060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
            <p:cNvSpPr/>
            <p:nvPr/>
          </p:nvSpPr>
          <p:spPr>
            <a:xfrm rot="5400000">
              <a:off x="8835526" y="11717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rot="5400000">
              <a:off x="8669806" y="1775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rot="5400000">
              <a:off x="8669806" y="3432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rot="5400000">
              <a:off x="8669806" y="5089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rot="5400000">
              <a:off x="8669806" y="6746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0"/>
            <p:cNvSpPr/>
            <p:nvPr/>
          </p:nvSpPr>
          <p:spPr>
            <a:xfrm rot="5400000">
              <a:off x="8669806" y="8403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rot="5400000">
              <a:off x="8669806" y="10060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rot="5400000">
              <a:off x="8669806" y="11717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3" name="Google Shape;483;p20"/>
          <p:cNvSpPr txBox="1"/>
          <p:nvPr>
            <p:ph idx="1" type="subTitle"/>
          </p:nvPr>
        </p:nvSpPr>
        <p:spPr>
          <a:xfrm>
            <a:off x="720000" y="1677274"/>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4" name="Google Shape;484;p20"/>
          <p:cNvSpPr txBox="1"/>
          <p:nvPr>
            <p:ph idx="2" type="subTitle"/>
          </p:nvPr>
        </p:nvSpPr>
        <p:spPr>
          <a:xfrm>
            <a:off x="3579000" y="1677274"/>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5" name="Google Shape;485;p20"/>
          <p:cNvSpPr txBox="1"/>
          <p:nvPr>
            <p:ph idx="3" type="subTitle"/>
          </p:nvPr>
        </p:nvSpPr>
        <p:spPr>
          <a:xfrm>
            <a:off x="720000" y="3341213"/>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6" name="Google Shape;486;p20"/>
          <p:cNvSpPr txBox="1"/>
          <p:nvPr>
            <p:ph idx="4" type="subTitle"/>
          </p:nvPr>
        </p:nvSpPr>
        <p:spPr>
          <a:xfrm>
            <a:off x="3579000" y="3341213"/>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7" name="Google Shape;487;p20"/>
          <p:cNvSpPr txBox="1"/>
          <p:nvPr>
            <p:ph idx="5" type="subTitle"/>
          </p:nvPr>
        </p:nvSpPr>
        <p:spPr>
          <a:xfrm>
            <a:off x="6437997" y="1677274"/>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8" name="Google Shape;488;p20"/>
          <p:cNvSpPr txBox="1"/>
          <p:nvPr>
            <p:ph idx="6" type="subTitle"/>
          </p:nvPr>
        </p:nvSpPr>
        <p:spPr>
          <a:xfrm>
            <a:off x="6437997" y="3341213"/>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9" name="Google Shape;489;p20"/>
          <p:cNvSpPr txBox="1"/>
          <p:nvPr>
            <p:ph idx="7" type="subTitle"/>
          </p:nvPr>
        </p:nvSpPr>
        <p:spPr>
          <a:xfrm>
            <a:off x="720000" y="13055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0" name="Google Shape;490;p20"/>
          <p:cNvSpPr txBox="1"/>
          <p:nvPr>
            <p:ph idx="8" type="subTitle"/>
          </p:nvPr>
        </p:nvSpPr>
        <p:spPr>
          <a:xfrm>
            <a:off x="3579001" y="13055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1" name="Google Shape;491;p20"/>
          <p:cNvSpPr txBox="1"/>
          <p:nvPr>
            <p:ph idx="9" type="subTitle"/>
          </p:nvPr>
        </p:nvSpPr>
        <p:spPr>
          <a:xfrm>
            <a:off x="6437999" y="13055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2" name="Google Shape;492;p20"/>
          <p:cNvSpPr txBox="1"/>
          <p:nvPr>
            <p:ph idx="13" type="subTitle"/>
          </p:nvPr>
        </p:nvSpPr>
        <p:spPr>
          <a:xfrm>
            <a:off x="720000" y="29662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3" name="Google Shape;493;p20"/>
          <p:cNvSpPr txBox="1"/>
          <p:nvPr>
            <p:ph idx="14" type="subTitle"/>
          </p:nvPr>
        </p:nvSpPr>
        <p:spPr>
          <a:xfrm>
            <a:off x="3579001" y="29662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4" name="Google Shape;494;p20"/>
          <p:cNvSpPr txBox="1"/>
          <p:nvPr>
            <p:ph idx="15" type="subTitle"/>
          </p:nvPr>
        </p:nvSpPr>
        <p:spPr>
          <a:xfrm>
            <a:off x="6437999" y="29662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4" name="Shape 14"/>
        <p:cNvGrpSpPr/>
        <p:nvPr/>
      </p:nvGrpSpPr>
      <p:grpSpPr>
        <a:xfrm>
          <a:off x="0" y="0"/>
          <a:ext cx="0" cy="0"/>
          <a:chOff x="0" y="0"/>
          <a:chExt cx="0" cy="0"/>
        </a:xfrm>
      </p:grpSpPr>
      <p:sp>
        <p:nvSpPr>
          <p:cNvPr id="15" name="Google Shape;15;p3"/>
          <p:cNvSpPr/>
          <p:nvPr/>
        </p:nvSpPr>
        <p:spPr>
          <a:xfrm flipH="1" rot="10800000">
            <a:off x="0" y="25"/>
            <a:ext cx="2616300" cy="1167300"/>
          </a:xfrm>
          <a:prstGeom prst="round1Rect">
            <a:avLst>
              <a:gd fmla="val 2797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914100" y="1918763"/>
            <a:ext cx="4383600" cy="8418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4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986100" y="894088"/>
            <a:ext cx="9009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18" name="Google Shape;18;p3"/>
          <p:cNvGrpSpPr/>
          <p:nvPr/>
        </p:nvGrpSpPr>
        <p:grpSpPr>
          <a:xfrm>
            <a:off x="6371300" y="198432"/>
            <a:ext cx="2543075" cy="235937"/>
            <a:chOff x="713225" y="4486019"/>
            <a:chExt cx="2543075" cy="235937"/>
          </a:xfrm>
        </p:grpSpPr>
        <p:sp>
          <p:nvSpPr>
            <p:cNvPr id="19" name="Google Shape;19;p3"/>
            <p:cNvSpPr/>
            <p:nvPr/>
          </p:nvSpPr>
          <p:spPr>
            <a:xfrm>
              <a:off x="7132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8789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0446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2103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3760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5417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7074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8731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7132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789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0446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2103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3760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5417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7074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8731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0262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21919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23576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25233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6890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28547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0204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1861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0262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1919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3576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5233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6890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8547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0204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1861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3"/>
          <p:cNvGrpSpPr/>
          <p:nvPr/>
        </p:nvGrpSpPr>
        <p:grpSpPr>
          <a:xfrm>
            <a:off x="221790" y="4749482"/>
            <a:ext cx="2543075" cy="235937"/>
            <a:chOff x="713225" y="4486019"/>
            <a:chExt cx="2543075" cy="235937"/>
          </a:xfrm>
        </p:grpSpPr>
        <p:sp>
          <p:nvSpPr>
            <p:cNvPr id="52" name="Google Shape;52;p3"/>
            <p:cNvSpPr/>
            <p:nvPr/>
          </p:nvSpPr>
          <p:spPr>
            <a:xfrm>
              <a:off x="7132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789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0446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12103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3760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5417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7074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8731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7132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8789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10446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2103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3760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5417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7074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8731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0262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1919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3576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25233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6890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8547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0204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31861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20262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1919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23576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25233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26890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28547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0204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1861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95" name="Shape 495"/>
        <p:cNvGrpSpPr/>
        <p:nvPr/>
      </p:nvGrpSpPr>
      <p:grpSpPr>
        <a:xfrm>
          <a:off x="0" y="0"/>
          <a:ext cx="0" cy="0"/>
          <a:chOff x="0" y="0"/>
          <a:chExt cx="0" cy="0"/>
        </a:xfrm>
      </p:grpSpPr>
      <p:sp>
        <p:nvSpPr>
          <p:cNvPr id="496" name="Google Shape;496;p21"/>
          <p:cNvSpPr/>
          <p:nvPr/>
        </p:nvSpPr>
        <p:spPr>
          <a:xfrm>
            <a:off x="0" y="-25"/>
            <a:ext cx="4563600" cy="5143500"/>
          </a:xfrm>
          <a:prstGeom prst="round1Rect">
            <a:avLst>
              <a:gd fmla="val 2797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txBox="1"/>
          <p:nvPr>
            <p:ph hasCustomPrompt="1" type="title"/>
          </p:nvPr>
        </p:nvSpPr>
        <p:spPr>
          <a:xfrm>
            <a:off x="713213" y="1998200"/>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98" name="Google Shape;498;p21"/>
          <p:cNvSpPr txBox="1"/>
          <p:nvPr>
            <p:ph idx="1" type="subTitle"/>
          </p:nvPr>
        </p:nvSpPr>
        <p:spPr>
          <a:xfrm>
            <a:off x="713225" y="2671430"/>
            <a:ext cx="3492600" cy="4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99" name="Google Shape;499;p21"/>
          <p:cNvSpPr txBox="1"/>
          <p:nvPr>
            <p:ph hasCustomPrompt="1" idx="2" type="title"/>
          </p:nvPr>
        </p:nvSpPr>
        <p:spPr>
          <a:xfrm>
            <a:off x="713225" y="631133"/>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00" name="Google Shape;500;p21"/>
          <p:cNvSpPr txBox="1"/>
          <p:nvPr>
            <p:ph idx="3" type="subTitle"/>
          </p:nvPr>
        </p:nvSpPr>
        <p:spPr>
          <a:xfrm>
            <a:off x="713225" y="1304375"/>
            <a:ext cx="3492600" cy="4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01" name="Google Shape;501;p21"/>
          <p:cNvSpPr txBox="1"/>
          <p:nvPr>
            <p:ph hasCustomPrompt="1" idx="4" type="title"/>
          </p:nvPr>
        </p:nvSpPr>
        <p:spPr>
          <a:xfrm>
            <a:off x="713213" y="3362154"/>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02" name="Google Shape;502;p21"/>
          <p:cNvSpPr txBox="1"/>
          <p:nvPr>
            <p:ph idx="5" type="subTitle"/>
          </p:nvPr>
        </p:nvSpPr>
        <p:spPr>
          <a:xfrm>
            <a:off x="713225" y="4029359"/>
            <a:ext cx="3492600" cy="4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503" name="Google Shape;503;p21"/>
          <p:cNvGrpSpPr/>
          <p:nvPr/>
        </p:nvGrpSpPr>
        <p:grpSpPr>
          <a:xfrm>
            <a:off x="4306302" y="4746400"/>
            <a:ext cx="1408404" cy="271200"/>
            <a:chOff x="3250474" y="765225"/>
            <a:chExt cx="1408404" cy="271200"/>
          </a:xfrm>
        </p:grpSpPr>
        <p:sp>
          <p:nvSpPr>
            <p:cNvPr id="504" name="Google Shape;504;p21"/>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21"/>
          <p:cNvGrpSpPr/>
          <p:nvPr/>
        </p:nvGrpSpPr>
        <p:grpSpPr>
          <a:xfrm rot="5400000">
            <a:off x="7526600" y="1330032"/>
            <a:ext cx="2543075" cy="235937"/>
            <a:chOff x="713225" y="4486019"/>
            <a:chExt cx="2543075" cy="235937"/>
          </a:xfrm>
        </p:grpSpPr>
        <p:sp>
          <p:nvSpPr>
            <p:cNvPr id="511" name="Google Shape;511;p21"/>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3" name="Shape 543"/>
        <p:cNvGrpSpPr/>
        <p:nvPr/>
      </p:nvGrpSpPr>
      <p:grpSpPr>
        <a:xfrm>
          <a:off x="0" y="0"/>
          <a:ext cx="0" cy="0"/>
          <a:chOff x="0" y="0"/>
          <a:chExt cx="0" cy="0"/>
        </a:xfrm>
      </p:grpSpPr>
      <p:sp>
        <p:nvSpPr>
          <p:cNvPr id="544" name="Google Shape;544;p22"/>
          <p:cNvSpPr/>
          <p:nvPr/>
        </p:nvSpPr>
        <p:spPr>
          <a:xfrm>
            <a:off x="0" y="4761075"/>
            <a:ext cx="9144000" cy="3825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flipH="1" rot="10800000">
            <a:off x="0" y="0"/>
            <a:ext cx="2235000" cy="3825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22"/>
          <p:cNvGrpSpPr/>
          <p:nvPr/>
        </p:nvGrpSpPr>
        <p:grpSpPr>
          <a:xfrm rot="5400000">
            <a:off x="8104970" y="740050"/>
            <a:ext cx="1408404" cy="271200"/>
            <a:chOff x="3250474" y="765225"/>
            <a:chExt cx="1408404" cy="271200"/>
          </a:xfrm>
        </p:grpSpPr>
        <p:sp>
          <p:nvSpPr>
            <p:cNvPr id="547" name="Google Shape;547;p22"/>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554" name="Shape 554"/>
        <p:cNvGrpSpPr/>
        <p:nvPr/>
      </p:nvGrpSpPr>
      <p:grpSpPr>
        <a:xfrm>
          <a:off x="0" y="0"/>
          <a:ext cx="0" cy="0"/>
          <a:chOff x="0" y="0"/>
          <a:chExt cx="0" cy="0"/>
        </a:xfrm>
      </p:grpSpPr>
      <p:sp>
        <p:nvSpPr>
          <p:cNvPr id="555" name="Google Shape;55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6" name="Google Shape;556;p23"/>
          <p:cNvSpPr/>
          <p:nvPr/>
        </p:nvSpPr>
        <p:spPr>
          <a:xfrm>
            <a:off x="0" y="1092125"/>
            <a:ext cx="562800" cy="40515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rot="10800000">
            <a:off x="8581200" y="0"/>
            <a:ext cx="562800" cy="2179800"/>
          </a:xfrm>
          <a:prstGeom prst="round1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23"/>
          <p:cNvGrpSpPr/>
          <p:nvPr/>
        </p:nvGrpSpPr>
        <p:grpSpPr>
          <a:xfrm>
            <a:off x="182570" y="144650"/>
            <a:ext cx="1408404" cy="271200"/>
            <a:chOff x="3250474" y="765225"/>
            <a:chExt cx="1408404" cy="271200"/>
          </a:xfrm>
        </p:grpSpPr>
        <p:sp>
          <p:nvSpPr>
            <p:cNvPr id="559" name="Google Shape;559;p23"/>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565" name="Shape 565"/>
        <p:cNvGrpSpPr/>
        <p:nvPr/>
      </p:nvGrpSpPr>
      <p:grpSpPr>
        <a:xfrm>
          <a:off x="0" y="0"/>
          <a:ext cx="0" cy="0"/>
          <a:chOff x="0" y="0"/>
          <a:chExt cx="0" cy="0"/>
        </a:xfrm>
      </p:grpSpPr>
      <p:sp>
        <p:nvSpPr>
          <p:cNvPr id="566" name="Google Shape;566;p24"/>
          <p:cNvSpPr/>
          <p:nvPr/>
        </p:nvSpPr>
        <p:spPr>
          <a:xfrm rot="5400000">
            <a:off x="704700" y="-704700"/>
            <a:ext cx="541800" cy="19512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rot="-5400000">
            <a:off x="7541700" y="3541400"/>
            <a:ext cx="541800" cy="26796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24"/>
          <p:cNvGrpSpPr/>
          <p:nvPr/>
        </p:nvGrpSpPr>
        <p:grpSpPr>
          <a:xfrm>
            <a:off x="7588695" y="173825"/>
            <a:ext cx="1408404" cy="271200"/>
            <a:chOff x="3250474" y="765225"/>
            <a:chExt cx="1408404" cy="271200"/>
          </a:xfrm>
        </p:grpSpPr>
        <p:sp>
          <p:nvSpPr>
            <p:cNvPr id="569" name="Google Shape;569;p24"/>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24"/>
          <p:cNvGrpSpPr/>
          <p:nvPr/>
        </p:nvGrpSpPr>
        <p:grpSpPr>
          <a:xfrm>
            <a:off x="158700" y="4763232"/>
            <a:ext cx="2543075" cy="235937"/>
            <a:chOff x="713225" y="4486019"/>
            <a:chExt cx="2543075" cy="235937"/>
          </a:xfrm>
        </p:grpSpPr>
        <p:sp>
          <p:nvSpPr>
            <p:cNvPr id="576" name="Google Shape;576;p24"/>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609" name="Shape 609"/>
        <p:cNvGrpSpPr/>
        <p:nvPr/>
      </p:nvGrpSpPr>
      <p:grpSpPr>
        <a:xfrm>
          <a:off x="0" y="0"/>
          <a:ext cx="0" cy="0"/>
          <a:chOff x="0" y="0"/>
          <a:chExt cx="0" cy="0"/>
        </a:xfrm>
      </p:grpSpPr>
      <p:sp>
        <p:nvSpPr>
          <p:cNvPr id="610" name="Google Shape;61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1" name="Google Shape;611;p25"/>
          <p:cNvSpPr/>
          <p:nvPr/>
        </p:nvSpPr>
        <p:spPr>
          <a:xfrm rot="5400000">
            <a:off x="78600" y="-78600"/>
            <a:ext cx="562800" cy="720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flipH="1" rot="-5400000">
            <a:off x="8506050" y="-82050"/>
            <a:ext cx="562800" cy="7269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25"/>
          <p:cNvGrpSpPr/>
          <p:nvPr/>
        </p:nvGrpSpPr>
        <p:grpSpPr>
          <a:xfrm>
            <a:off x="3300425" y="4868801"/>
            <a:ext cx="2543075" cy="70218"/>
            <a:chOff x="3300738" y="4938901"/>
            <a:chExt cx="2543075" cy="70218"/>
          </a:xfrm>
        </p:grpSpPr>
        <p:sp>
          <p:nvSpPr>
            <p:cNvPr id="614" name="Google Shape;614;p25"/>
            <p:cNvSpPr/>
            <p:nvPr/>
          </p:nvSpPr>
          <p:spPr>
            <a:xfrm>
              <a:off x="33007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34664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36321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37978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39635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41292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42949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44606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46137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47794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49451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51108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52765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54422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56079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57736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30" name="Shape 630"/>
        <p:cNvGrpSpPr/>
        <p:nvPr/>
      </p:nvGrpSpPr>
      <p:grpSpPr>
        <a:xfrm>
          <a:off x="0" y="0"/>
          <a:ext cx="0" cy="0"/>
          <a:chOff x="0" y="0"/>
          <a:chExt cx="0" cy="0"/>
        </a:xfrm>
      </p:grpSpPr>
      <p:sp>
        <p:nvSpPr>
          <p:cNvPr id="631" name="Google Shape;631;p26"/>
          <p:cNvSpPr/>
          <p:nvPr/>
        </p:nvSpPr>
        <p:spPr>
          <a:xfrm>
            <a:off x="0" y="2071425"/>
            <a:ext cx="562800" cy="3072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rot="10800000">
            <a:off x="6023200" y="-25"/>
            <a:ext cx="3129300" cy="3167700"/>
          </a:xfrm>
          <a:prstGeom prst="round1Rect">
            <a:avLst>
              <a:gd fmla="val 27976"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rot="-5400000">
            <a:off x="8111700" y="4111200"/>
            <a:ext cx="529500" cy="15351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txBox="1"/>
          <p:nvPr>
            <p:ph type="title"/>
          </p:nvPr>
        </p:nvSpPr>
        <p:spPr>
          <a:xfrm>
            <a:off x="713263" y="539500"/>
            <a:ext cx="4448100" cy="1058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5" name="Google Shape;635;p26"/>
          <p:cNvSpPr txBox="1"/>
          <p:nvPr>
            <p:ph idx="1" type="subTitle"/>
          </p:nvPr>
        </p:nvSpPr>
        <p:spPr>
          <a:xfrm>
            <a:off x="713275" y="1526600"/>
            <a:ext cx="4448100" cy="92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636" name="Google Shape;636;p26"/>
          <p:cNvSpPr txBox="1"/>
          <p:nvPr/>
        </p:nvSpPr>
        <p:spPr>
          <a:xfrm>
            <a:off x="713275" y="3736450"/>
            <a:ext cx="4448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Raleway"/>
                <a:ea typeface="Raleway"/>
                <a:cs typeface="Raleway"/>
                <a:sym typeface="Raleway"/>
              </a:rPr>
              <a:t>CREDITS:</a:t>
            </a:r>
            <a:r>
              <a:rPr lang="en" sz="1000">
                <a:solidFill>
                  <a:schemeClr val="dk1"/>
                </a:solidFill>
                <a:latin typeface="Raleway"/>
                <a:ea typeface="Raleway"/>
                <a:cs typeface="Raleway"/>
                <a:sym typeface="Raleway"/>
              </a:rPr>
              <a:t> This presentation template was created by </a:t>
            </a:r>
            <a:r>
              <a:rPr b="1" lang="en" sz="1000">
                <a:solidFill>
                  <a:schemeClr val="dk1"/>
                </a:solidFill>
                <a:uFill>
                  <a:noFill/>
                </a:uFill>
                <a:latin typeface="Raleway"/>
                <a:ea typeface="Raleway"/>
                <a:cs typeface="Raleway"/>
                <a:sym typeface="Raleway"/>
                <a:hlinkClick r:id="rId2">
                  <a:extLst>
                    <a:ext uri="{A12FA001-AC4F-418D-AE19-62706E023703}">
                      <ahyp:hlinkClr val="tx"/>
                    </a:ext>
                  </a:extLst>
                </a:hlinkClick>
              </a:rPr>
              <a:t>Slidesgo</a:t>
            </a:r>
            <a:r>
              <a:rPr lang="en" sz="1000">
                <a:solidFill>
                  <a:schemeClr val="dk1"/>
                </a:solidFill>
                <a:latin typeface="Raleway"/>
                <a:ea typeface="Raleway"/>
                <a:cs typeface="Raleway"/>
                <a:sym typeface="Raleway"/>
              </a:rPr>
              <a:t>, and includes icons by </a:t>
            </a:r>
            <a:r>
              <a:rPr b="1" lang="en" sz="1000">
                <a:solidFill>
                  <a:schemeClr val="dk1"/>
                </a:solidFill>
                <a:uFill>
                  <a:noFill/>
                </a:uFill>
                <a:latin typeface="Raleway"/>
                <a:ea typeface="Raleway"/>
                <a:cs typeface="Raleway"/>
                <a:sym typeface="Raleway"/>
                <a:hlinkClick r:id="rId3">
                  <a:extLst>
                    <a:ext uri="{A12FA001-AC4F-418D-AE19-62706E023703}">
                      <ahyp:hlinkClr val="tx"/>
                    </a:ext>
                  </a:extLst>
                </a:hlinkClick>
              </a:rPr>
              <a:t>Flaticon</a:t>
            </a:r>
            <a:r>
              <a:rPr lang="en" sz="1000">
                <a:solidFill>
                  <a:schemeClr val="dk1"/>
                </a:solidFill>
                <a:latin typeface="Raleway"/>
                <a:ea typeface="Raleway"/>
                <a:cs typeface="Raleway"/>
                <a:sym typeface="Raleway"/>
              </a:rPr>
              <a:t>, and infographics &amp; images by </a:t>
            </a:r>
            <a:r>
              <a:rPr b="1" lang="en" sz="1000">
                <a:solidFill>
                  <a:schemeClr val="dk1"/>
                </a:solidFill>
                <a:uFill>
                  <a:noFill/>
                </a:uFill>
                <a:latin typeface="Raleway"/>
                <a:ea typeface="Raleway"/>
                <a:cs typeface="Raleway"/>
                <a:sym typeface="Raleway"/>
                <a:hlinkClick r:id="rId4">
                  <a:extLst>
                    <a:ext uri="{A12FA001-AC4F-418D-AE19-62706E023703}">
                      <ahyp:hlinkClr val="tx"/>
                    </a:ext>
                  </a:extLst>
                </a:hlinkClick>
              </a:rPr>
              <a:t>Freepik</a:t>
            </a:r>
            <a:r>
              <a:rPr lang="en" sz="1000">
                <a:solidFill>
                  <a:schemeClr val="dk1"/>
                </a:solidFill>
                <a:latin typeface="Raleway"/>
                <a:ea typeface="Raleway"/>
                <a:cs typeface="Raleway"/>
                <a:sym typeface="Raleway"/>
              </a:rPr>
              <a:t> </a:t>
            </a:r>
            <a:endParaRPr b="1" sz="1000">
              <a:solidFill>
                <a:schemeClr val="dk1"/>
              </a:solidFill>
              <a:latin typeface="Raleway"/>
              <a:ea typeface="Raleway"/>
              <a:cs typeface="Raleway"/>
              <a:sym typeface="Raleway"/>
            </a:endParaRPr>
          </a:p>
        </p:txBody>
      </p:sp>
      <p:grpSp>
        <p:nvGrpSpPr>
          <p:cNvPr id="637" name="Google Shape;637;p26"/>
          <p:cNvGrpSpPr/>
          <p:nvPr/>
        </p:nvGrpSpPr>
        <p:grpSpPr>
          <a:xfrm>
            <a:off x="7257270" y="403900"/>
            <a:ext cx="1408404" cy="271200"/>
            <a:chOff x="3250474" y="765225"/>
            <a:chExt cx="1408404" cy="271200"/>
          </a:xfrm>
        </p:grpSpPr>
        <p:sp>
          <p:nvSpPr>
            <p:cNvPr id="638" name="Google Shape;638;p26"/>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44" name="Shape 644"/>
        <p:cNvGrpSpPr/>
        <p:nvPr/>
      </p:nvGrpSpPr>
      <p:grpSpPr>
        <a:xfrm>
          <a:off x="0" y="0"/>
          <a:ext cx="0" cy="0"/>
          <a:chOff x="0" y="0"/>
          <a:chExt cx="0" cy="0"/>
        </a:xfrm>
      </p:grpSpPr>
      <p:sp>
        <p:nvSpPr>
          <p:cNvPr id="645" name="Google Shape;645;p27"/>
          <p:cNvSpPr/>
          <p:nvPr/>
        </p:nvSpPr>
        <p:spPr>
          <a:xfrm rot="-5400000">
            <a:off x="8512525" y="4511250"/>
            <a:ext cx="550500" cy="7140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flipH="1" rot="5400000">
            <a:off x="81750" y="4511250"/>
            <a:ext cx="550500" cy="7140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flipH="1" rot="-5400000">
            <a:off x="8512138" y="-81750"/>
            <a:ext cx="550500" cy="714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rot="5400000">
            <a:off x="81363" y="-81750"/>
            <a:ext cx="550500" cy="7140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9" name="Google Shape;649;p27"/>
          <p:cNvGrpSpPr/>
          <p:nvPr/>
        </p:nvGrpSpPr>
        <p:grpSpPr>
          <a:xfrm>
            <a:off x="3867808" y="139650"/>
            <a:ext cx="1408404" cy="271200"/>
            <a:chOff x="3250474" y="765225"/>
            <a:chExt cx="1408404" cy="271200"/>
          </a:xfrm>
        </p:grpSpPr>
        <p:sp>
          <p:nvSpPr>
            <p:cNvPr id="650" name="Google Shape;650;p27"/>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27"/>
          <p:cNvGrpSpPr/>
          <p:nvPr/>
        </p:nvGrpSpPr>
        <p:grpSpPr>
          <a:xfrm>
            <a:off x="3868195" y="4764525"/>
            <a:ext cx="1408404" cy="271200"/>
            <a:chOff x="3250474" y="765225"/>
            <a:chExt cx="1408404" cy="271200"/>
          </a:xfrm>
        </p:grpSpPr>
        <p:sp>
          <p:nvSpPr>
            <p:cNvPr id="657" name="Google Shape;657;p27"/>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63" name="Shape 663"/>
        <p:cNvGrpSpPr/>
        <p:nvPr/>
      </p:nvGrpSpPr>
      <p:grpSpPr>
        <a:xfrm>
          <a:off x="0" y="0"/>
          <a:ext cx="0" cy="0"/>
          <a:chOff x="0" y="0"/>
          <a:chExt cx="0" cy="0"/>
        </a:xfrm>
      </p:grpSpPr>
      <p:sp>
        <p:nvSpPr>
          <p:cNvPr id="664" name="Google Shape;664;p28"/>
          <p:cNvSpPr/>
          <p:nvPr/>
        </p:nvSpPr>
        <p:spPr>
          <a:xfrm flipH="1" rot="-5400000">
            <a:off x="4418400" y="-4422300"/>
            <a:ext cx="307200" cy="91518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flipH="1" rot="5400000">
            <a:off x="4418400" y="414000"/>
            <a:ext cx="307200" cy="91518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28"/>
          <p:cNvGrpSpPr/>
          <p:nvPr/>
        </p:nvGrpSpPr>
        <p:grpSpPr>
          <a:xfrm rot="5400000">
            <a:off x="-926600" y="2536639"/>
            <a:ext cx="2543075" cy="70218"/>
            <a:chOff x="3300738" y="4938901"/>
            <a:chExt cx="2543075" cy="70218"/>
          </a:xfrm>
        </p:grpSpPr>
        <p:sp>
          <p:nvSpPr>
            <p:cNvPr id="667" name="Google Shape;667;p28"/>
            <p:cNvSpPr/>
            <p:nvPr/>
          </p:nvSpPr>
          <p:spPr>
            <a:xfrm>
              <a:off x="33007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a:off x="34664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a:off x="36321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a:off x="37978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a:off x="39635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41292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42949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a:off x="44606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46137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47794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49451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a:off x="51108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52765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54422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56079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57736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28"/>
          <p:cNvGrpSpPr/>
          <p:nvPr/>
        </p:nvGrpSpPr>
        <p:grpSpPr>
          <a:xfrm rot="5400000">
            <a:off x="7527500" y="2536651"/>
            <a:ext cx="2543075" cy="70218"/>
            <a:chOff x="3300738" y="4938901"/>
            <a:chExt cx="2543075" cy="70218"/>
          </a:xfrm>
        </p:grpSpPr>
        <p:sp>
          <p:nvSpPr>
            <p:cNvPr id="684" name="Google Shape;684;p28"/>
            <p:cNvSpPr/>
            <p:nvPr/>
          </p:nvSpPr>
          <p:spPr>
            <a:xfrm>
              <a:off x="33007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34664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36321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a:off x="37978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a:off x="39635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41292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a:off x="42949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a:off x="44606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46137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47794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49451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51108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a:off x="52765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a:off x="54422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56079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a:off x="57736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4"/>
          <p:cNvSpPr/>
          <p:nvPr/>
        </p:nvSpPr>
        <p:spPr>
          <a:xfrm flipH="1" rot="-5400000">
            <a:off x="8107650" y="-498750"/>
            <a:ext cx="537600" cy="15351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4"/>
          <p:cNvGrpSpPr/>
          <p:nvPr/>
        </p:nvGrpSpPr>
        <p:grpSpPr>
          <a:xfrm>
            <a:off x="8756367" y="257742"/>
            <a:ext cx="70218" cy="1714575"/>
            <a:chOff x="8756367" y="257742"/>
            <a:chExt cx="70218" cy="1714575"/>
          </a:xfrm>
        </p:grpSpPr>
        <p:sp>
          <p:nvSpPr>
            <p:cNvPr id="87" name="Google Shape;87;p4"/>
            <p:cNvSpPr/>
            <p:nvPr/>
          </p:nvSpPr>
          <p:spPr>
            <a:xfrm rot="-5400000">
              <a:off x="8756385" y="19021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5400000">
              <a:off x="8756385" y="17364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5400000">
              <a:off x="8756385" y="15707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rot="-5400000">
              <a:off x="8756367" y="14176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5400000">
              <a:off x="8756367" y="12519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rot="-5400000">
              <a:off x="8756367" y="10862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rot="-5400000">
              <a:off x="8756367" y="9205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rot="-5400000">
              <a:off x="8756367" y="7548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5400000">
              <a:off x="8756367" y="5891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5400000">
              <a:off x="8756367" y="4234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rot="-5400000">
              <a:off x="8756367" y="2577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4"/>
          <p:cNvGrpSpPr/>
          <p:nvPr/>
        </p:nvGrpSpPr>
        <p:grpSpPr>
          <a:xfrm>
            <a:off x="317417" y="1714463"/>
            <a:ext cx="70218" cy="1714575"/>
            <a:chOff x="8756367" y="257742"/>
            <a:chExt cx="70218" cy="1714575"/>
          </a:xfrm>
        </p:grpSpPr>
        <p:sp>
          <p:nvSpPr>
            <p:cNvPr id="99" name="Google Shape;99;p4"/>
            <p:cNvSpPr/>
            <p:nvPr/>
          </p:nvSpPr>
          <p:spPr>
            <a:xfrm rot="-5400000">
              <a:off x="8756385" y="19021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rot="-5400000">
              <a:off x="8756385" y="17364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rot="-5400000">
              <a:off x="8756385" y="15707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rot="-5400000">
              <a:off x="8756367" y="14176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rot="-5400000">
              <a:off x="8756367" y="12519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5400000">
              <a:off x="8756367" y="10862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rot="-5400000">
              <a:off x="8756367" y="9205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rot="-5400000">
              <a:off x="8756367" y="7548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rot="-5400000">
              <a:off x="8756367" y="5891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rot="-5400000">
              <a:off x="8756367" y="4234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rot="-5400000">
              <a:off x="8756367" y="2577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4"/>
          <p:cNvSpPr txBox="1"/>
          <p:nvPr>
            <p:ph idx="1" type="body"/>
          </p:nvPr>
        </p:nvSpPr>
        <p:spPr>
          <a:xfrm>
            <a:off x="720000" y="1139550"/>
            <a:ext cx="7704000" cy="3714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sz="1400">
                <a:solidFill>
                  <a:srgbClr val="191919"/>
                </a:solidFill>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12" name="Google Shape;112;p4"/>
          <p:cNvSpPr/>
          <p:nvPr/>
        </p:nvSpPr>
        <p:spPr>
          <a:xfrm flipH="1">
            <a:off x="0" y="4732550"/>
            <a:ext cx="9144000" cy="4110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5"/>
          <p:cNvSpPr txBox="1"/>
          <p:nvPr>
            <p:ph idx="1" type="subTitle"/>
          </p:nvPr>
        </p:nvSpPr>
        <p:spPr>
          <a:xfrm>
            <a:off x="4900402" y="2955151"/>
            <a:ext cx="2795400" cy="151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5"/>
          <p:cNvSpPr txBox="1"/>
          <p:nvPr>
            <p:ph idx="2" type="subTitle"/>
          </p:nvPr>
        </p:nvSpPr>
        <p:spPr>
          <a:xfrm>
            <a:off x="1463883" y="2955151"/>
            <a:ext cx="2795400" cy="151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5"/>
          <p:cNvSpPr txBox="1"/>
          <p:nvPr>
            <p:ph idx="3" type="subTitle"/>
          </p:nvPr>
        </p:nvSpPr>
        <p:spPr>
          <a:xfrm>
            <a:off x="1463883" y="2457700"/>
            <a:ext cx="27954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7" name="Google Shape;117;p5"/>
          <p:cNvSpPr txBox="1"/>
          <p:nvPr>
            <p:ph idx="4" type="subTitle"/>
          </p:nvPr>
        </p:nvSpPr>
        <p:spPr>
          <a:xfrm>
            <a:off x="4900397" y="2457700"/>
            <a:ext cx="27954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5"/>
          <p:cNvSpPr/>
          <p:nvPr/>
        </p:nvSpPr>
        <p:spPr>
          <a:xfrm rot="-5400000">
            <a:off x="8111700" y="4111200"/>
            <a:ext cx="529500" cy="15351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5400000">
            <a:off x="699900" y="-699900"/>
            <a:ext cx="551400" cy="19512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5"/>
          <p:cNvGrpSpPr/>
          <p:nvPr/>
        </p:nvGrpSpPr>
        <p:grpSpPr>
          <a:xfrm rot="5400000">
            <a:off x="7513850" y="1343832"/>
            <a:ext cx="2543075" cy="235937"/>
            <a:chOff x="713225" y="4486019"/>
            <a:chExt cx="2543075" cy="235937"/>
          </a:xfrm>
        </p:grpSpPr>
        <p:sp>
          <p:nvSpPr>
            <p:cNvPr id="122" name="Google Shape;122;p5"/>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5"/>
          <p:cNvGrpSpPr/>
          <p:nvPr/>
        </p:nvGrpSpPr>
        <p:grpSpPr>
          <a:xfrm>
            <a:off x="271395" y="4743150"/>
            <a:ext cx="1408404" cy="271200"/>
            <a:chOff x="3250474" y="765225"/>
            <a:chExt cx="1408404" cy="271200"/>
          </a:xfrm>
        </p:grpSpPr>
        <p:sp>
          <p:nvSpPr>
            <p:cNvPr id="155" name="Google Shape;155;p5"/>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6"/>
          <p:cNvSpPr/>
          <p:nvPr/>
        </p:nvSpPr>
        <p:spPr>
          <a:xfrm rot="5400000">
            <a:off x="844950" y="-851250"/>
            <a:ext cx="541800" cy="22443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rot="-5400000">
            <a:off x="7897500" y="3893599"/>
            <a:ext cx="541800" cy="19512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5" name="Google Shape;165;p6"/>
          <p:cNvGrpSpPr/>
          <p:nvPr/>
        </p:nvGrpSpPr>
        <p:grpSpPr>
          <a:xfrm>
            <a:off x="203287" y="4101488"/>
            <a:ext cx="235919" cy="898700"/>
            <a:chOff x="203287" y="4101488"/>
            <a:chExt cx="235919" cy="898700"/>
          </a:xfrm>
        </p:grpSpPr>
        <p:sp>
          <p:nvSpPr>
            <p:cNvPr id="166" name="Google Shape;166;p6"/>
            <p:cNvSpPr/>
            <p:nvPr/>
          </p:nvSpPr>
          <p:spPr>
            <a:xfrm rot="5400000">
              <a:off x="369006" y="41014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rot="5400000">
              <a:off x="369006" y="42671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rot="5400000">
              <a:off x="369006" y="44328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rot="5400000">
              <a:off x="369006" y="45985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rot="5400000">
              <a:off x="369006" y="47642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rot="5400000">
              <a:off x="369006" y="49299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rot="5400000">
              <a:off x="203287" y="41014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rot="5400000">
              <a:off x="203287" y="42671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rot="5400000">
              <a:off x="203287" y="44328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rot="5400000">
              <a:off x="203287" y="45985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rot="5400000">
              <a:off x="203287" y="47642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rot="5400000">
              <a:off x="203287" y="49299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8" name="Shape 178"/>
        <p:cNvGrpSpPr/>
        <p:nvPr/>
      </p:nvGrpSpPr>
      <p:grpSpPr>
        <a:xfrm>
          <a:off x="0" y="0"/>
          <a:ext cx="0" cy="0"/>
          <a:chOff x="0" y="0"/>
          <a:chExt cx="0" cy="0"/>
        </a:xfrm>
      </p:grpSpPr>
      <p:sp>
        <p:nvSpPr>
          <p:cNvPr id="179" name="Google Shape;179;p7"/>
          <p:cNvSpPr/>
          <p:nvPr/>
        </p:nvSpPr>
        <p:spPr>
          <a:xfrm flipH="1">
            <a:off x="4729200" y="2447475"/>
            <a:ext cx="4414800" cy="2696100"/>
          </a:xfrm>
          <a:prstGeom prst="round1Rect">
            <a:avLst>
              <a:gd fmla="val 2797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rot="5398168">
            <a:off x="963150" y="-963001"/>
            <a:ext cx="562800" cy="24888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txBox="1"/>
          <p:nvPr>
            <p:ph type="title"/>
          </p:nvPr>
        </p:nvSpPr>
        <p:spPr>
          <a:xfrm>
            <a:off x="713225" y="1372300"/>
            <a:ext cx="3671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2" name="Google Shape;182;p7"/>
          <p:cNvSpPr txBox="1"/>
          <p:nvPr>
            <p:ph idx="1" type="subTitle"/>
          </p:nvPr>
        </p:nvSpPr>
        <p:spPr>
          <a:xfrm>
            <a:off x="713225" y="1945000"/>
            <a:ext cx="3671700" cy="182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1600"/>
              </a:spcBef>
              <a:spcAft>
                <a:spcPts val="0"/>
              </a:spcAft>
              <a:buClr>
                <a:srgbClr val="E76A28"/>
              </a:buClr>
              <a:buSzPts val="1200"/>
              <a:buFont typeface="Nunito Light"/>
              <a:buChar char="■"/>
              <a:defRPr/>
            </a:lvl3pPr>
            <a:lvl4pPr lvl="3" rtl="0" algn="ctr">
              <a:lnSpc>
                <a:spcPct val="100000"/>
              </a:lnSpc>
              <a:spcBef>
                <a:spcPts val="1600"/>
              </a:spcBef>
              <a:spcAft>
                <a:spcPts val="0"/>
              </a:spcAft>
              <a:buClr>
                <a:srgbClr val="E76A28"/>
              </a:buClr>
              <a:buSzPts val="1200"/>
              <a:buFont typeface="Nunito Light"/>
              <a:buChar char="●"/>
              <a:defRPr/>
            </a:lvl4pPr>
            <a:lvl5pPr lvl="4" rtl="0" algn="ctr">
              <a:lnSpc>
                <a:spcPct val="100000"/>
              </a:lnSpc>
              <a:spcBef>
                <a:spcPts val="1600"/>
              </a:spcBef>
              <a:spcAft>
                <a:spcPts val="0"/>
              </a:spcAft>
              <a:buClr>
                <a:srgbClr val="E76A28"/>
              </a:buClr>
              <a:buSzPts val="1200"/>
              <a:buFont typeface="Nunito Light"/>
              <a:buChar char="○"/>
              <a:defRPr/>
            </a:lvl5pPr>
            <a:lvl6pPr lvl="5" rtl="0" algn="ctr">
              <a:lnSpc>
                <a:spcPct val="100000"/>
              </a:lnSpc>
              <a:spcBef>
                <a:spcPts val="1600"/>
              </a:spcBef>
              <a:spcAft>
                <a:spcPts val="0"/>
              </a:spcAft>
              <a:buClr>
                <a:srgbClr val="999999"/>
              </a:buClr>
              <a:buSzPts val="1200"/>
              <a:buFont typeface="Nunito Light"/>
              <a:buChar char="■"/>
              <a:defRPr/>
            </a:lvl6pPr>
            <a:lvl7pPr lvl="6" rtl="0" algn="ctr">
              <a:lnSpc>
                <a:spcPct val="100000"/>
              </a:lnSpc>
              <a:spcBef>
                <a:spcPts val="1600"/>
              </a:spcBef>
              <a:spcAft>
                <a:spcPts val="0"/>
              </a:spcAft>
              <a:buClr>
                <a:srgbClr val="999999"/>
              </a:buClr>
              <a:buSzPts val="1200"/>
              <a:buFont typeface="Nunito Light"/>
              <a:buChar char="●"/>
              <a:defRPr/>
            </a:lvl7pPr>
            <a:lvl8pPr lvl="7" rtl="0" algn="ctr">
              <a:lnSpc>
                <a:spcPct val="100000"/>
              </a:lnSpc>
              <a:spcBef>
                <a:spcPts val="1600"/>
              </a:spcBef>
              <a:spcAft>
                <a:spcPts val="0"/>
              </a:spcAft>
              <a:buClr>
                <a:srgbClr val="999999"/>
              </a:buClr>
              <a:buSzPts val="1200"/>
              <a:buFont typeface="Nunito Light"/>
              <a:buChar char="○"/>
              <a:defRPr/>
            </a:lvl8pPr>
            <a:lvl9pPr lvl="8" rtl="0" algn="ctr">
              <a:lnSpc>
                <a:spcPct val="100000"/>
              </a:lnSpc>
              <a:spcBef>
                <a:spcPts val="1600"/>
              </a:spcBef>
              <a:spcAft>
                <a:spcPts val="1600"/>
              </a:spcAft>
              <a:buClr>
                <a:srgbClr val="999999"/>
              </a:buClr>
              <a:buSzPts val="1200"/>
              <a:buFont typeface="Nunito Light"/>
              <a:buChar char="■"/>
              <a:defRPr/>
            </a:lvl9pPr>
          </a:lstStyle>
          <a:p/>
        </p:txBody>
      </p:sp>
      <p:sp>
        <p:nvSpPr>
          <p:cNvPr id="183" name="Google Shape;183;p7"/>
          <p:cNvSpPr/>
          <p:nvPr>
            <p:ph idx="2" type="pic"/>
          </p:nvPr>
        </p:nvSpPr>
        <p:spPr>
          <a:xfrm>
            <a:off x="5332825" y="539500"/>
            <a:ext cx="3098100" cy="4064400"/>
          </a:xfrm>
          <a:prstGeom prst="roundRect">
            <a:avLst>
              <a:gd fmla="val 11041"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4" name="Shape 184"/>
        <p:cNvGrpSpPr/>
        <p:nvPr/>
      </p:nvGrpSpPr>
      <p:grpSpPr>
        <a:xfrm>
          <a:off x="0" y="0"/>
          <a:ext cx="0" cy="0"/>
          <a:chOff x="0" y="0"/>
          <a:chExt cx="0" cy="0"/>
        </a:xfrm>
      </p:grpSpPr>
      <p:sp>
        <p:nvSpPr>
          <p:cNvPr id="185" name="Google Shape;185;p8"/>
          <p:cNvSpPr/>
          <p:nvPr/>
        </p:nvSpPr>
        <p:spPr>
          <a:xfrm flipH="1" rot="-5400000">
            <a:off x="7190400" y="-478200"/>
            <a:ext cx="1475400" cy="24318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7" name="Google Shape;187;p8"/>
          <p:cNvSpPr/>
          <p:nvPr/>
        </p:nvSpPr>
        <p:spPr>
          <a:xfrm>
            <a:off x="0" y="2071500"/>
            <a:ext cx="1226700" cy="3072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8"/>
          <p:cNvGrpSpPr/>
          <p:nvPr/>
        </p:nvGrpSpPr>
        <p:grpSpPr>
          <a:xfrm>
            <a:off x="153845" y="138850"/>
            <a:ext cx="1408404" cy="271200"/>
            <a:chOff x="3250474" y="765225"/>
            <a:chExt cx="1408404" cy="271200"/>
          </a:xfrm>
        </p:grpSpPr>
        <p:sp>
          <p:nvSpPr>
            <p:cNvPr id="189" name="Google Shape;189;p8"/>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8"/>
          <p:cNvGrpSpPr/>
          <p:nvPr/>
        </p:nvGrpSpPr>
        <p:grpSpPr>
          <a:xfrm>
            <a:off x="6495650" y="4760432"/>
            <a:ext cx="2543075" cy="235937"/>
            <a:chOff x="713225" y="4486019"/>
            <a:chExt cx="2543075" cy="235937"/>
          </a:xfrm>
        </p:grpSpPr>
        <p:sp>
          <p:nvSpPr>
            <p:cNvPr id="196" name="Google Shape;196;p8"/>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8" name="Shape 228"/>
        <p:cNvGrpSpPr/>
        <p:nvPr/>
      </p:nvGrpSpPr>
      <p:grpSpPr>
        <a:xfrm>
          <a:off x="0" y="0"/>
          <a:ext cx="0" cy="0"/>
          <a:chOff x="0" y="0"/>
          <a:chExt cx="0" cy="0"/>
        </a:xfrm>
      </p:grpSpPr>
      <p:sp>
        <p:nvSpPr>
          <p:cNvPr id="229" name="Google Shape;229;p9"/>
          <p:cNvSpPr/>
          <p:nvPr/>
        </p:nvSpPr>
        <p:spPr>
          <a:xfrm flipH="1">
            <a:off x="8581200" y="0"/>
            <a:ext cx="562800" cy="51435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31" name="Google Shape;231;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2" name="Google Shape;232;p9"/>
          <p:cNvSpPr/>
          <p:nvPr/>
        </p:nvSpPr>
        <p:spPr>
          <a:xfrm>
            <a:off x="0" y="0"/>
            <a:ext cx="562800" cy="51435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9"/>
          <p:cNvGrpSpPr/>
          <p:nvPr/>
        </p:nvGrpSpPr>
        <p:grpSpPr>
          <a:xfrm>
            <a:off x="7464120" y="4728225"/>
            <a:ext cx="1408404" cy="271200"/>
            <a:chOff x="3250474" y="765225"/>
            <a:chExt cx="1408404" cy="271200"/>
          </a:xfrm>
        </p:grpSpPr>
        <p:sp>
          <p:nvSpPr>
            <p:cNvPr id="234" name="Google Shape;234;p9"/>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9"/>
          <p:cNvGrpSpPr/>
          <p:nvPr/>
        </p:nvGrpSpPr>
        <p:grpSpPr>
          <a:xfrm>
            <a:off x="208350" y="156882"/>
            <a:ext cx="2543075" cy="235937"/>
            <a:chOff x="713225" y="4486019"/>
            <a:chExt cx="2543075" cy="235937"/>
          </a:xfrm>
        </p:grpSpPr>
        <p:sp>
          <p:nvSpPr>
            <p:cNvPr id="241" name="Google Shape;241;p9"/>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3" name="Shape 273"/>
        <p:cNvGrpSpPr/>
        <p:nvPr/>
      </p:nvGrpSpPr>
      <p:grpSpPr>
        <a:xfrm>
          <a:off x="0" y="0"/>
          <a:ext cx="0" cy="0"/>
          <a:chOff x="0" y="0"/>
          <a:chExt cx="0" cy="0"/>
        </a:xfrm>
      </p:grpSpPr>
      <p:sp>
        <p:nvSpPr>
          <p:cNvPr id="274" name="Google Shape;274;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1pPr>
            <a:lvl2pPr lvl="1"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2pPr>
            <a:lvl3pPr lvl="2"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3pPr>
            <a:lvl4pPr lvl="3"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4pPr>
            <a:lvl5pPr lvl="4"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5pPr>
            <a:lvl6pPr lvl="5"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6pPr>
            <a:lvl7pPr lvl="6"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7pPr>
            <a:lvl8pPr lvl="7"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8pPr>
            <a:lvl9pPr lvl="8"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indent="-304800" lvl="1" marL="9144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indent="-304800" lvl="2" marL="13716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indent="-304800" lvl="3" marL="1828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indent="-304800" lvl="4" marL="22860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indent="-304800" lvl="5" marL="27432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indent="-304800" lvl="6" marL="32004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indent="-304800" lvl="7" marL="36576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indent="-304800" lvl="8" marL="4114800">
              <a:lnSpc>
                <a:spcPct val="100000"/>
              </a:lnSpc>
              <a:spcBef>
                <a:spcPts val="1600"/>
              </a:spcBef>
              <a:spcAft>
                <a:spcPts val="1600"/>
              </a:spcAft>
              <a:buClr>
                <a:schemeClr val="dk1"/>
              </a:buClr>
              <a:buSzPts val="1200"/>
              <a:buFont typeface="Raleway"/>
              <a:buChar char="■"/>
              <a:defRPr sz="1200">
                <a:solidFill>
                  <a:schemeClr val="dk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29"/>
          <p:cNvSpPr txBox="1"/>
          <p:nvPr>
            <p:ph type="ctrTitle"/>
          </p:nvPr>
        </p:nvSpPr>
        <p:spPr>
          <a:xfrm>
            <a:off x="573550" y="1064175"/>
            <a:ext cx="5305500" cy="267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Structural Gravity Model Estimation Using India-CPTPP Trade Data</a:t>
            </a:r>
            <a:endParaRPr sz="3400"/>
          </a:p>
          <a:p>
            <a:pPr indent="0" lvl="0" marL="0" rtl="0" algn="l">
              <a:spcBef>
                <a:spcPts val="0"/>
              </a:spcBef>
              <a:spcAft>
                <a:spcPts val="0"/>
              </a:spcAft>
              <a:buNone/>
            </a:pPr>
            <a:r>
              <a:rPr lang="en" sz="3400"/>
              <a:t>and Counterfactual Analysis</a:t>
            </a:r>
            <a:endParaRPr sz="3400"/>
          </a:p>
        </p:txBody>
      </p:sp>
      <p:grpSp>
        <p:nvGrpSpPr>
          <p:cNvPr id="705" name="Google Shape;705;p29"/>
          <p:cNvGrpSpPr/>
          <p:nvPr/>
        </p:nvGrpSpPr>
        <p:grpSpPr>
          <a:xfrm>
            <a:off x="439150" y="4486032"/>
            <a:ext cx="2543075" cy="235937"/>
            <a:chOff x="713225" y="4486019"/>
            <a:chExt cx="2543075" cy="235937"/>
          </a:xfrm>
        </p:grpSpPr>
        <p:sp>
          <p:nvSpPr>
            <p:cNvPr id="706" name="Google Shape;706;p29"/>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29"/>
          <p:cNvGrpSpPr/>
          <p:nvPr/>
        </p:nvGrpSpPr>
        <p:grpSpPr>
          <a:xfrm>
            <a:off x="5204970" y="629050"/>
            <a:ext cx="1408404" cy="271200"/>
            <a:chOff x="3250474" y="765225"/>
            <a:chExt cx="1408404" cy="271200"/>
          </a:xfrm>
        </p:grpSpPr>
        <p:sp>
          <p:nvSpPr>
            <p:cNvPr id="739" name="Google Shape;739;p29"/>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29"/>
          <p:cNvGrpSpPr/>
          <p:nvPr/>
        </p:nvGrpSpPr>
        <p:grpSpPr>
          <a:xfrm rot="-1449678">
            <a:off x="6065570" y="2967900"/>
            <a:ext cx="832671" cy="1089457"/>
            <a:chOff x="2004025" y="1489413"/>
            <a:chExt cx="1654456" cy="2164671"/>
          </a:xfrm>
        </p:grpSpPr>
        <p:sp>
          <p:nvSpPr>
            <p:cNvPr id="746" name="Google Shape;746;p29"/>
            <p:cNvSpPr/>
            <p:nvPr/>
          </p:nvSpPr>
          <p:spPr>
            <a:xfrm>
              <a:off x="2004025" y="1585774"/>
              <a:ext cx="1654456" cy="2068310"/>
            </a:xfrm>
            <a:custGeom>
              <a:rect b="b" l="l" r="r" t="t"/>
              <a:pathLst>
                <a:path extrusionOk="0" h="40781" w="32621">
                  <a:moveTo>
                    <a:pt x="27169" y="0"/>
                  </a:moveTo>
                  <a:cubicBezTo>
                    <a:pt x="27099" y="0"/>
                    <a:pt x="27028" y="3"/>
                    <a:pt x="26956" y="7"/>
                  </a:cubicBezTo>
                  <a:lnTo>
                    <a:pt x="3089" y="1581"/>
                  </a:lnTo>
                  <a:cubicBezTo>
                    <a:pt x="1329" y="1686"/>
                    <a:pt x="0" y="3212"/>
                    <a:pt x="117" y="4972"/>
                  </a:cubicBezTo>
                  <a:lnTo>
                    <a:pt x="2261" y="37790"/>
                  </a:lnTo>
                  <a:cubicBezTo>
                    <a:pt x="2373" y="39479"/>
                    <a:pt x="3783" y="40781"/>
                    <a:pt x="5451" y="40781"/>
                  </a:cubicBezTo>
                  <a:cubicBezTo>
                    <a:pt x="5522" y="40781"/>
                    <a:pt x="5593" y="40779"/>
                    <a:pt x="5664" y="40774"/>
                  </a:cubicBezTo>
                  <a:lnTo>
                    <a:pt x="29520" y="39200"/>
                  </a:lnTo>
                  <a:cubicBezTo>
                    <a:pt x="31280" y="39096"/>
                    <a:pt x="32620" y="37569"/>
                    <a:pt x="32504" y="35809"/>
                  </a:cubicBezTo>
                  <a:lnTo>
                    <a:pt x="30348" y="2991"/>
                  </a:lnTo>
                  <a:cubicBezTo>
                    <a:pt x="30236" y="1302"/>
                    <a:pt x="28837" y="0"/>
                    <a:pt x="27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2185489" y="1740814"/>
              <a:ext cx="1305113" cy="1757564"/>
            </a:xfrm>
            <a:custGeom>
              <a:rect b="b" l="l" r="r" t="t"/>
              <a:pathLst>
                <a:path extrusionOk="0" h="34654" w="25733">
                  <a:moveTo>
                    <a:pt x="22531" y="1"/>
                  </a:moveTo>
                  <a:cubicBezTo>
                    <a:pt x="22503" y="1"/>
                    <a:pt x="22475" y="2"/>
                    <a:pt x="22446" y="4"/>
                  </a:cubicBezTo>
                  <a:lnTo>
                    <a:pt x="1096" y="1402"/>
                  </a:lnTo>
                  <a:cubicBezTo>
                    <a:pt x="466" y="1437"/>
                    <a:pt x="0" y="1985"/>
                    <a:pt x="35" y="2614"/>
                  </a:cubicBezTo>
                  <a:lnTo>
                    <a:pt x="2063" y="33580"/>
                  </a:lnTo>
                  <a:cubicBezTo>
                    <a:pt x="2108" y="34187"/>
                    <a:pt x="2609" y="34654"/>
                    <a:pt x="3210" y="34654"/>
                  </a:cubicBezTo>
                  <a:cubicBezTo>
                    <a:pt x="3232" y="34654"/>
                    <a:pt x="3253" y="34653"/>
                    <a:pt x="3275" y="34652"/>
                  </a:cubicBezTo>
                  <a:lnTo>
                    <a:pt x="24625" y="33242"/>
                  </a:lnTo>
                  <a:cubicBezTo>
                    <a:pt x="25255" y="33207"/>
                    <a:pt x="25733" y="32659"/>
                    <a:pt x="25686" y="32041"/>
                  </a:cubicBezTo>
                  <a:lnTo>
                    <a:pt x="23658" y="1064"/>
                  </a:lnTo>
                  <a:cubicBezTo>
                    <a:pt x="23625" y="463"/>
                    <a:pt x="23124" y="1"/>
                    <a:pt x="225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2964495" y="2951464"/>
              <a:ext cx="335192" cy="323730"/>
            </a:xfrm>
            <a:custGeom>
              <a:rect b="b" l="l" r="r" t="t"/>
              <a:pathLst>
                <a:path extrusionOk="0" h="6383" w="6609">
                  <a:moveTo>
                    <a:pt x="3089" y="1"/>
                  </a:moveTo>
                  <a:cubicBezTo>
                    <a:pt x="1329" y="117"/>
                    <a:pt x="0" y="1632"/>
                    <a:pt x="117" y="3392"/>
                  </a:cubicBezTo>
                  <a:cubicBezTo>
                    <a:pt x="218" y="5080"/>
                    <a:pt x="1627" y="6383"/>
                    <a:pt x="3295" y="6383"/>
                  </a:cubicBezTo>
                  <a:cubicBezTo>
                    <a:pt x="3366" y="6383"/>
                    <a:pt x="3437" y="6380"/>
                    <a:pt x="3508" y="6375"/>
                  </a:cubicBezTo>
                  <a:cubicBezTo>
                    <a:pt x="5268" y="6259"/>
                    <a:pt x="6608" y="4744"/>
                    <a:pt x="6492" y="2972"/>
                  </a:cubicBezTo>
                  <a:cubicBezTo>
                    <a:pt x="6457" y="2483"/>
                    <a:pt x="6317" y="2028"/>
                    <a:pt x="6084" y="1621"/>
                  </a:cubicBezTo>
                  <a:lnTo>
                    <a:pt x="3298" y="3182"/>
                  </a:lnTo>
                  <a:lnTo>
                    <a:pt x="30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3129983" y="2933967"/>
              <a:ext cx="151950" cy="162347"/>
            </a:xfrm>
            <a:custGeom>
              <a:rect b="b" l="l" r="r" t="t"/>
              <a:pathLst>
                <a:path extrusionOk="0" h="3201" w="2996">
                  <a:moveTo>
                    <a:pt x="207" y="1"/>
                  </a:moveTo>
                  <a:cubicBezTo>
                    <a:pt x="139" y="1"/>
                    <a:pt x="70" y="3"/>
                    <a:pt x="1" y="8"/>
                  </a:cubicBezTo>
                  <a:lnTo>
                    <a:pt x="210" y="3201"/>
                  </a:lnTo>
                  <a:lnTo>
                    <a:pt x="2996" y="1639"/>
                  </a:lnTo>
                  <a:cubicBezTo>
                    <a:pt x="2445" y="659"/>
                    <a:pt x="1394" y="1"/>
                    <a:pt x="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2401186" y="1568986"/>
              <a:ext cx="740070" cy="274889"/>
            </a:xfrm>
            <a:custGeom>
              <a:rect b="b" l="l" r="r" t="t"/>
              <a:pathLst>
                <a:path extrusionOk="0" h="5420" w="14592">
                  <a:moveTo>
                    <a:pt x="14289" y="0"/>
                  </a:moveTo>
                  <a:lnTo>
                    <a:pt x="1" y="933"/>
                  </a:lnTo>
                  <a:lnTo>
                    <a:pt x="292" y="5420"/>
                  </a:lnTo>
                  <a:lnTo>
                    <a:pt x="14592" y="4487"/>
                  </a:lnTo>
                  <a:lnTo>
                    <a:pt x="142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2555466" y="1489413"/>
              <a:ext cx="416188" cy="206927"/>
            </a:xfrm>
            <a:custGeom>
              <a:rect b="b" l="l" r="r" t="t"/>
              <a:pathLst>
                <a:path extrusionOk="0" h="4080" w="8206">
                  <a:moveTo>
                    <a:pt x="4518" y="1"/>
                  </a:moveTo>
                  <a:cubicBezTo>
                    <a:pt x="4340" y="1"/>
                    <a:pt x="4158" y="7"/>
                    <a:pt x="3975" y="19"/>
                  </a:cubicBezTo>
                  <a:cubicBezTo>
                    <a:pt x="1749" y="159"/>
                    <a:pt x="1" y="1185"/>
                    <a:pt x="71" y="2304"/>
                  </a:cubicBezTo>
                  <a:cubicBezTo>
                    <a:pt x="146" y="3335"/>
                    <a:pt x="1737" y="4080"/>
                    <a:pt x="3730" y="4080"/>
                  </a:cubicBezTo>
                  <a:cubicBezTo>
                    <a:pt x="3898" y="4080"/>
                    <a:pt x="4069" y="4074"/>
                    <a:pt x="4243" y="4063"/>
                  </a:cubicBezTo>
                  <a:cubicBezTo>
                    <a:pt x="6469" y="3912"/>
                    <a:pt x="8205" y="2886"/>
                    <a:pt x="8135" y="1768"/>
                  </a:cubicBezTo>
                  <a:cubicBezTo>
                    <a:pt x="8071" y="752"/>
                    <a:pt x="6496" y="1"/>
                    <a:pt x="45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2338551" y="1726816"/>
              <a:ext cx="866559" cy="188010"/>
            </a:xfrm>
            <a:custGeom>
              <a:rect b="b" l="l" r="r" t="t"/>
              <a:pathLst>
                <a:path extrusionOk="0" h="3707" w="17086">
                  <a:moveTo>
                    <a:pt x="16596" y="373"/>
                  </a:moveTo>
                  <a:lnTo>
                    <a:pt x="16713" y="2273"/>
                  </a:lnTo>
                  <a:lnTo>
                    <a:pt x="502" y="3333"/>
                  </a:lnTo>
                  <a:lnTo>
                    <a:pt x="373" y="1434"/>
                  </a:lnTo>
                  <a:lnTo>
                    <a:pt x="16596" y="373"/>
                  </a:lnTo>
                  <a:close/>
                  <a:moveTo>
                    <a:pt x="16911" y="0"/>
                  </a:moveTo>
                  <a:lnTo>
                    <a:pt x="1" y="1107"/>
                  </a:lnTo>
                  <a:lnTo>
                    <a:pt x="175" y="3706"/>
                  </a:lnTo>
                  <a:lnTo>
                    <a:pt x="17086" y="2587"/>
                  </a:lnTo>
                  <a:lnTo>
                    <a:pt x="169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2385261" y="3282439"/>
              <a:ext cx="499517" cy="32561"/>
            </a:xfrm>
            <a:custGeom>
              <a:rect b="b" l="l" r="r" t="t"/>
              <a:pathLst>
                <a:path extrusionOk="0" fill="none" h="642" w="9849">
                  <a:moveTo>
                    <a:pt x="0" y="642"/>
                  </a:moveTo>
                  <a:cubicBezTo>
                    <a:pt x="24" y="642"/>
                    <a:pt x="35" y="642"/>
                    <a:pt x="58" y="642"/>
                  </a:cubicBezTo>
                  <a:lnTo>
                    <a:pt x="9848"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2376386" y="3146519"/>
              <a:ext cx="499517" cy="32561"/>
            </a:xfrm>
            <a:custGeom>
              <a:rect b="b" l="l" r="r" t="t"/>
              <a:pathLst>
                <a:path extrusionOk="0" fill="none" h="642" w="9849">
                  <a:moveTo>
                    <a:pt x="0" y="641"/>
                  </a:moveTo>
                  <a:cubicBezTo>
                    <a:pt x="24" y="641"/>
                    <a:pt x="35" y="641"/>
                    <a:pt x="59" y="641"/>
                  </a:cubicBezTo>
                  <a:lnTo>
                    <a:pt x="9848"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2367511" y="3010599"/>
              <a:ext cx="499517" cy="32510"/>
            </a:xfrm>
            <a:custGeom>
              <a:rect b="b" l="l" r="r" t="t"/>
              <a:pathLst>
                <a:path extrusionOk="0" fill="none" h="641" w="9849">
                  <a:moveTo>
                    <a:pt x="1" y="641"/>
                  </a:moveTo>
                  <a:cubicBezTo>
                    <a:pt x="24" y="641"/>
                    <a:pt x="36" y="641"/>
                    <a:pt x="59" y="641"/>
                  </a:cubicBezTo>
                  <a:lnTo>
                    <a:pt x="9848"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2358635" y="2843894"/>
              <a:ext cx="967639" cy="63295"/>
            </a:xfrm>
            <a:custGeom>
              <a:rect b="b" l="l" r="r" t="t"/>
              <a:pathLst>
                <a:path extrusionOk="0" fill="none" h="1248" w="19079">
                  <a:moveTo>
                    <a:pt x="1" y="1248"/>
                  </a:moveTo>
                  <a:cubicBezTo>
                    <a:pt x="12" y="1248"/>
                    <a:pt x="36" y="1248"/>
                    <a:pt x="59" y="1248"/>
                  </a:cubicBezTo>
                  <a:lnTo>
                    <a:pt x="19079"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2349760" y="2707975"/>
              <a:ext cx="967639" cy="63295"/>
            </a:xfrm>
            <a:custGeom>
              <a:rect b="b" l="l" r="r" t="t"/>
              <a:pathLst>
                <a:path extrusionOk="0" fill="none" h="1248" w="19079">
                  <a:moveTo>
                    <a:pt x="1" y="1247"/>
                  </a:moveTo>
                  <a:lnTo>
                    <a:pt x="59" y="1247"/>
                  </a:lnTo>
                  <a:lnTo>
                    <a:pt x="19079"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2340935" y="2572004"/>
              <a:ext cx="967639" cy="63295"/>
            </a:xfrm>
            <a:custGeom>
              <a:rect b="b" l="l" r="r" t="t"/>
              <a:pathLst>
                <a:path extrusionOk="0" fill="none" h="1248" w="19079">
                  <a:moveTo>
                    <a:pt x="0" y="1248"/>
                  </a:moveTo>
                  <a:cubicBezTo>
                    <a:pt x="12" y="1248"/>
                    <a:pt x="35" y="1248"/>
                    <a:pt x="58" y="1248"/>
                  </a:cubicBezTo>
                  <a:lnTo>
                    <a:pt x="19078"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2993454" y="2436084"/>
              <a:ext cx="306232" cy="20135"/>
            </a:xfrm>
            <a:custGeom>
              <a:rect b="b" l="l" r="r" t="t"/>
              <a:pathLst>
                <a:path extrusionOk="0" fill="none" h="397" w="6038">
                  <a:moveTo>
                    <a:pt x="0" y="396"/>
                  </a:moveTo>
                  <a:cubicBezTo>
                    <a:pt x="24" y="396"/>
                    <a:pt x="35" y="396"/>
                    <a:pt x="59" y="385"/>
                  </a:cubicBezTo>
                  <a:lnTo>
                    <a:pt x="6037"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2984579" y="2300114"/>
              <a:ext cx="305624" cy="20135"/>
            </a:xfrm>
            <a:custGeom>
              <a:rect b="b" l="l" r="r" t="t"/>
              <a:pathLst>
                <a:path extrusionOk="0" fill="none" h="397" w="6026">
                  <a:moveTo>
                    <a:pt x="1" y="397"/>
                  </a:moveTo>
                  <a:cubicBezTo>
                    <a:pt x="12" y="397"/>
                    <a:pt x="36" y="397"/>
                    <a:pt x="59" y="385"/>
                  </a:cubicBezTo>
                  <a:lnTo>
                    <a:pt x="6026"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2975704" y="2164194"/>
              <a:ext cx="305674" cy="20135"/>
            </a:xfrm>
            <a:custGeom>
              <a:rect b="b" l="l" r="r" t="t"/>
              <a:pathLst>
                <a:path extrusionOk="0" fill="none" h="397" w="6027">
                  <a:moveTo>
                    <a:pt x="1" y="396"/>
                  </a:moveTo>
                  <a:cubicBezTo>
                    <a:pt x="12" y="396"/>
                    <a:pt x="36" y="396"/>
                    <a:pt x="59" y="396"/>
                  </a:cubicBezTo>
                  <a:lnTo>
                    <a:pt x="6026"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2966828" y="2028223"/>
              <a:ext cx="305674" cy="20135"/>
            </a:xfrm>
            <a:custGeom>
              <a:rect b="b" l="l" r="r" t="t"/>
              <a:pathLst>
                <a:path extrusionOk="0" fill="none" h="397" w="6027">
                  <a:moveTo>
                    <a:pt x="1" y="397"/>
                  </a:moveTo>
                  <a:cubicBezTo>
                    <a:pt x="13" y="397"/>
                    <a:pt x="36" y="397"/>
                    <a:pt x="59" y="397"/>
                  </a:cubicBezTo>
                  <a:lnTo>
                    <a:pt x="6026"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2293617" y="2044148"/>
              <a:ext cx="608255" cy="464167"/>
            </a:xfrm>
            <a:custGeom>
              <a:rect b="b" l="l" r="r" t="t"/>
              <a:pathLst>
                <a:path extrusionOk="0" h="9152" w="11993">
                  <a:moveTo>
                    <a:pt x="182" y="0"/>
                  </a:moveTo>
                  <a:cubicBezTo>
                    <a:pt x="176" y="0"/>
                    <a:pt x="170" y="1"/>
                    <a:pt x="164" y="1"/>
                  </a:cubicBezTo>
                  <a:cubicBezTo>
                    <a:pt x="71" y="1"/>
                    <a:pt x="1" y="95"/>
                    <a:pt x="1" y="188"/>
                  </a:cubicBezTo>
                  <a:lnTo>
                    <a:pt x="584" y="8987"/>
                  </a:lnTo>
                  <a:cubicBezTo>
                    <a:pt x="584" y="9074"/>
                    <a:pt x="655" y="9151"/>
                    <a:pt x="750" y="9151"/>
                  </a:cubicBezTo>
                  <a:cubicBezTo>
                    <a:pt x="757" y="9151"/>
                    <a:pt x="763" y="9151"/>
                    <a:pt x="770" y="9150"/>
                  </a:cubicBezTo>
                  <a:lnTo>
                    <a:pt x="11830" y="8427"/>
                  </a:lnTo>
                  <a:cubicBezTo>
                    <a:pt x="11923" y="8416"/>
                    <a:pt x="11993" y="8334"/>
                    <a:pt x="11993" y="8241"/>
                  </a:cubicBezTo>
                  <a:cubicBezTo>
                    <a:pt x="11981" y="8148"/>
                    <a:pt x="11900" y="8078"/>
                    <a:pt x="11807" y="8078"/>
                  </a:cubicBezTo>
                  <a:lnTo>
                    <a:pt x="910" y="8789"/>
                  </a:lnTo>
                  <a:lnTo>
                    <a:pt x="350" y="165"/>
                  </a:lnTo>
                  <a:cubicBezTo>
                    <a:pt x="340" y="77"/>
                    <a:pt x="267"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2372227" y="2057182"/>
              <a:ext cx="459906" cy="373027"/>
            </a:xfrm>
            <a:custGeom>
              <a:rect b="b" l="l" r="r" t="t"/>
              <a:pathLst>
                <a:path extrusionOk="0" h="7355" w="9068">
                  <a:moveTo>
                    <a:pt x="9068" y="1"/>
                  </a:moveTo>
                  <a:lnTo>
                    <a:pt x="5641" y="222"/>
                  </a:lnTo>
                  <a:cubicBezTo>
                    <a:pt x="4709" y="6422"/>
                    <a:pt x="1" y="7355"/>
                    <a:pt x="1" y="7355"/>
                  </a:cubicBezTo>
                  <a:cubicBezTo>
                    <a:pt x="8124" y="6469"/>
                    <a:pt x="9068" y="1"/>
                    <a:pt x="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29"/>
          <p:cNvSpPr/>
          <p:nvPr/>
        </p:nvSpPr>
        <p:spPr>
          <a:xfrm rot="6690946">
            <a:off x="7239811" y="712501"/>
            <a:ext cx="895801" cy="769726"/>
          </a:xfrm>
          <a:custGeom>
            <a:rect b="b" l="l" r="r" t="t"/>
            <a:pathLst>
              <a:path extrusionOk="0" h="33738" w="39264">
                <a:moveTo>
                  <a:pt x="17355" y="0"/>
                </a:moveTo>
                <a:cubicBezTo>
                  <a:pt x="16792" y="0"/>
                  <a:pt x="16208" y="60"/>
                  <a:pt x="15617" y="185"/>
                </a:cubicBezTo>
                <a:cubicBezTo>
                  <a:pt x="12365" y="861"/>
                  <a:pt x="10116" y="3262"/>
                  <a:pt x="10594" y="5534"/>
                </a:cubicBezTo>
                <a:cubicBezTo>
                  <a:pt x="10839" y="6688"/>
                  <a:pt x="11724" y="7574"/>
                  <a:pt x="12960" y="8098"/>
                </a:cubicBezTo>
                <a:lnTo>
                  <a:pt x="6200" y="9520"/>
                </a:lnTo>
                <a:cubicBezTo>
                  <a:pt x="5536" y="9660"/>
                  <a:pt x="5116" y="10301"/>
                  <a:pt x="5256" y="10965"/>
                </a:cubicBezTo>
                <a:lnTo>
                  <a:pt x="6620" y="17468"/>
                </a:lnTo>
                <a:cubicBezTo>
                  <a:pt x="5876" y="16837"/>
                  <a:pt x="5025" y="16488"/>
                  <a:pt x="4172" y="16488"/>
                </a:cubicBezTo>
                <a:cubicBezTo>
                  <a:pt x="3970" y="16488"/>
                  <a:pt x="3767" y="16507"/>
                  <a:pt x="3566" y="16547"/>
                </a:cubicBezTo>
                <a:cubicBezTo>
                  <a:pt x="1294" y="17025"/>
                  <a:pt x="0" y="20055"/>
                  <a:pt x="688" y="23307"/>
                </a:cubicBezTo>
                <a:cubicBezTo>
                  <a:pt x="1313" y="26264"/>
                  <a:pt x="3346" y="28382"/>
                  <a:pt x="5418" y="28382"/>
                </a:cubicBezTo>
                <a:cubicBezTo>
                  <a:pt x="5624" y="28382"/>
                  <a:pt x="5831" y="28361"/>
                  <a:pt x="6037" y="28318"/>
                </a:cubicBezTo>
                <a:cubicBezTo>
                  <a:pt x="7086" y="28108"/>
                  <a:pt x="7937" y="27339"/>
                  <a:pt x="8461" y="26267"/>
                </a:cubicBezTo>
                <a:lnTo>
                  <a:pt x="9825" y="32770"/>
                </a:lnTo>
                <a:cubicBezTo>
                  <a:pt x="9948" y="33344"/>
                  <a:pt x="10466" y="33737"/>
                  <a:pt x="11033" y="33737"/>
                </a:cubicBezTo>
                <a:cubicBezTo>
                  <a:pt x="11111" y="33737"/>
                  <a:pt x="11191" y="33730"/>
                  <a:pt x="11270" y="33714"/>
                </a:cubicBezTo>
                <a:lnTo>
                  <a:pt x="17062" y="32490"/>
                </a:lnTo>
                <a:cubicBezTo>
                  <a:pt x="17412" y="32420"/>
                  <a:pt x="17493" y="31978"/>
                  <a:pt x="17202" y="31791"/>
                </a:cubicBezTo>
                <a:cubicBezTo>
                  <a:pt x="16398" y="31255"/>
                  <a:pt x="15838" y="30532"/>
                  <a:pt x="15663" y="29658"/>
                </a:cubicBezTo>
                <a:cubicBezTo>
                  <a:pt x="15186" y="27374"/>
                  <a:pt x="17435" y="24985"/>
                  <a:pt x="20675" y="24297"/>
                </a:cubicBezTo>
                <a:cubicBezTo>
                  <a:pt x="21262" y="24175"/>
                  <a:pt x="21842" y="24117"/>
                  <a:pt x="22401" y="24117"/>
                </a:cubicBezTo>
                <a:cubicBezTo>
                  <a:pt x="24937" y="24117"/>
                  <a:pt x="27043" y="25316"/>
                  <a:pt x="27434" y="27188"/>
                </a:cubicBezTo>
                <a:cubicBezTo>
                  <a:pt x="27609" y="28062"/>
                  <a:pt x="27388" y="28948"/>
                  <a:pt x="26863" y="29763"/>
                </a:cubicBezTo>
                <a:cubicBezTo>
                  <a:pt x="26692" y="30020"/>
                  <a:pt x="26903" y="30355"/>
                  <a:pt x="27200" y="30355"/>
                </a:cubicBezTo>
                <a:cubicBezTo>
                  <a:pt x="27227" y="30355"/>
                  <a:pt x="27255" y="30352"/>
                  <a:pt x="27283" y="30346"/>
                </a:cubicBezTo>
                <a:lnTo>
                  <a:pt x="33075" y="29134"/>
                </a:lnTo>
                <a:cubicBezTo>
                  <a:pt x="33739" y="28994"/>
                  <a:pt x="34159" y="28353"/>
                  <a:pt x="34019" y="27689"/>
                </a:cubicBezTo>
                <a:lnTo>
                  <a:pt x="32655" y="21186"/>
                </a:lnTo>
                <a:lnTo>
                  <a:pt x="32655" y="21186"/>
                </a:lnTo>
                <a:cubicBezTo>
                  <a:pt x="33396" y="21804"/>
                  <a:pt x="34234" y="22159"/>
                  <a:pt x="35080" y="22159"/>
                </a:cubicBezTo>
                <a:cubicBezTo>
                  <a:pt x="35285" y="22159"/>
                  <a:pt x="35492" y="22138"/>
                  <a:pt x="35697" y="22095"/>
                </a:cubicBezTo>
                <a:cubicBezTo>
                  <a:pt x="37981" y="21617"/>
                  <a:pt x="39263" y="18599"/>
                  <a:pt x="38587" y="15347"/>
                </a:cubicBezTo>
                <a:cubicBezTo>
                  <a:pt x="37962" y="12389"/>
                  <a:pt x="35928" y="10260"/>
                  <a:pt x="33846" y="10260"/>
                </a:cubicBezTo>
                <a:cubicBezTo>
                  <a:pt x="33639" y="10260"/>
                  <a:pt x="33432" y="10281"/>
                  <a:pt x="33226" y="10324"/>
                </a:cubicBezTo>
                <a:cubicBezTo>
                  <a:pt x="32177" y="10546"/>
                  <a:pt x="31338" y="11315"/>
                  <a:pt x="30814" y="12387"/>
                </a:cubicBezTo>
                <a:lnTo>
                  <a:pt x="29450" y="5884"/>
                </a:lnTo>
                <a:cubicBezTo>
                  <a:pt x="29328" y="5314"/>
                  <a:pt x="28816" y="4913"/>
                  <a:pt x="28254" y="4913"/>
                </a:cubicBezTo>
                <a:cubicBezTo>
                  <a:pt x="28172" y="4913"/>
                  <a:pt x="28088" y="4922"/>
                  <a:pt x="28005" y="4940"/>
                </a:cubicBezTo>
                <a:lnTo>
                  <a:pt x="21234" y="6362"/>
                </a:lnTo>
                <a:cubicBezTo>
                  <a:pt x="22155" y="5383"/>
                  <a:pt x="22609" y="4206"/>
                  <a:pt x="22365" y="3064"/>
                </a:cubicBezTo>
                <a:cubicBezTo>
                  <a:pt x="21983" y="1204"/>
                  <a:pt x="19886" y="0"/>
                  <a:pt x="17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6" name="Google Shape;766;p29"/>
          <p:cNvGrpSpPr/>
          <p:nvPr/>
        </p:nvGrpSpPr>
        <p:grpSpPr>
          <a:xfrm rot="750966">
            <a:off x="7043769" y="2774627"/>
            <a:ext cx="1235691" cy="1194627"/>
            <a:chOff x="2337100" y="1586150"/>
            <a:chExt cx="2105279" cy="2035318"/>
          </a:xfrm>
        </p:grpSpPr>
        <p:sp>
          <p:nvSpPr>
            <p:cNvPr id="767" name="Google Shape;767;p29"/>
            <p:cNvSpPr/>
            <p:nvPr/>
          </p:nvSpPr>
          <p:spPr>
            <a:xfrm>
              <a:off x="2393039" y="1649063"/>
              <a:ext cx="2049340" cy="1972405"/>
            </a:xfrm>
            <a:custGeom>
              <a:rect b="b" l="l" r="r" t="t"/>
              <a:pathLst>
                <a:path extrusionOk="0" h="26304" w="27330">
                  <a:moveTo>
                    <a:pt x="18635" y="0"/>
                  </a:moveTo>
                  <a:lnTo>
                    <a:pt x="0" y="16468"/>
                  </a:lnTo>
                  <a:lnTo>
                    <a:pt x="8683" y="26304"/>
                  </a:lnTo>
                  <a:lnTo>
                    <a:pt x="27329" y="9837"/>
                  </a:lnTo>
                  <a:lnTo>
                    <a:pt x="186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2337100" y="1586150"/>
              <a:ext cx="2049340" cy="1972405"/>
            </a:xfrm>
            <a:custGeom>
              <a:rect b="b" l="l" r="r" t="t"/>
              <a:pathLst>
                <a:path extrusionOk="0" h="26304" w="27330">
                  <a:moveTo>
                    <a:pt x="18635" y="0"/>
                  </a:moveTo>
                  <a:lnTo>
                    <a:pt x="0" y="16468"/>
                  </a:lnTo>
                  <a:lnTo>
                    <a:pt x="8694" y="26304"/>
                  </a:lnTo>
                  <a:lnTo>
                    <a:pt x="27330" y="9836"/>
                  </a:lnTo>
                  <a:lnTo>
                    <a:pt x="186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2591377" y="1840425"/>
              <a:ext cx="1540792" cy="1463857"/>
            </a:xfrm>
            <a:custGeom>
              <a:rect b="b" l="l" r="r" t="t"/>
              <a:pathLst>
                <a:path extrusionOk="0" h="19522" w="20548">
                  <a:moveTo>
                    <a:pt x="13962" y="1"/>
                  </a:moveTo>
                  <a:lnTo>
                    <a:pt x="129" y="12226"/>
                  </a:lnTo>
                  <a:cubicBezTo>
                    <a:pt x="688" y="12844"/>
                    <a:pt x="630" y="13799"/>
                    <a:pt x="1" y="14359"/>
                  </a:cubicBezTo>
                  <a:lnTo>
                    <a:pt x="4441" y="19382"/>
                  </a:lnTo>
                  <a:cubicBezTo>
                    <a:pt x="4729" y="19131"/>
                    <a:pt x="5086" y="19007"/>
                    <a:pt x="5440" y="19007"/>
                  </a:cubicBezTo>
                  <a:cubicBezTo>
                    <a:pt x="5860" y="19007"/>
                    <a:pt x="6277" y="19180"/>
                    <a:pt x="6574" y="19521"/>
                  </a:cubicBezTo>
                  <a:lnTo>
                    <a:pt x="20407" y="7296"/>
                  </a:lnTo>
                  <a:cubicBezTo>
                    <a:pt x="19860" y="6667"/>
                    <a:pt x="19918" y="5711"/>
                    <a:pt x="20547" y="5164"/>
                  </a:cubicBezTo>
                  <a:lnTo>
                    <a:pt x="16107" y="129"/>
                  </a:lnTo>
                  <a:cubicBezTo>
                    <a:pt x="15817" y="387"/>
                    <a:pt x="15458" y="513"/>
                    <a:pt x="15100" y="513"/>
                  </a:cubicBezTo>
                  <a:cubicBezTo>
                    <a:pt x="14681" y="513"/>
                    <a:pt x="14264" y="340"/>
                    <a:pt x="139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3071136" y="2327079"/>
              <a:ext cx="567262" cy="503674"/>
            </a:xfrm>
            <a:custGeom>
              <a:rect b="b" l="l" r="r" t="t"/>
              <a:pathLst>
                <a:path extrusionOk="0" h="6717" w="7565">
                  <a:moveTo>
                    <a:pt x="3786" y="1"/>
                  </a:moveTo>
                  <a:cubicBezTo>
                    <a:pt x="2415" y="1"/>
                    <a:pt x="1124" y="854"/>
                    <a:pt x="630" y="2216"/>
                  </a:cubicBezTo>
                  <a:cubicBezTo>
                    <a:pt x="1" y="3965"/>
                    <a:pt x="898" y="5887"/>
                    <a:pt x="2635" y="6517"/>
                  </a:cubicBezTo>
                  <a:cubicBezTo>
                    <a:pt x="3011" y="6652"/>
                    <a:pt x="3395" y="6716"/>
                    <a:pt x="3773" y="6716"/>
                  </a:cubicBezTo>
                  <a:cubicBezTo>
                    <a:pt x="5151" y="6716"/>
                    <a:pt x="6441" y="5863"/>
                    <a:pt x="6935" y="4501"/>
                  </a:cubicBezTo>
                  <a:cubicBezTo>
                    <a:pt x="7564" y="2752"/>
                    <a:pt x="6667" y="830"/>
                    <a:pt x="4919" y="200"/>
                  </a:cubicBezTo>
                  <a:cubicBezTo>
                    <a:pt x="4545" y="65"/>
                    <a:pt x="4163" y="1"/>
                    <a:pt x="37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3061537" y="1960176"/>
              <a:ext cx="961383" cy="1031269"/>
            </a:xfrm>
            <a:custGeom>
              <a:rect b="b" l="l" r="r" t="t"/>
              <a:pathLst>
                <a:path extrusionOk="0" h="13753" w="12821">
                  <a:moveTo>
                    <a:pt x="3007" y="0"/>
                  </a:moveTo>
                  <a:lnTo>
                    <a:pt x="1" y="2657"/>
                  </a:lnTo>
                  <a:lnTo>
                    <a:pt x="9814" y="13752"/>
                  </a:lnTo>
                  <a:lnTo>
                    <a:pt x="12820" y="11095"/>
                  </a:lnTo>
                  <a:lnTo>
                    <a:pt x="30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3736184" y="2724801"/>
              <a:ext cx="196686" cy="174865"/>
            </a:xfrm>
            <a:custGeom>
              <a:rect b="b" l="l" r="r" t="t"/>
              <a:pathLst>
                <a:path extrusionOk="0" fill="none" h="2332" w="2623">
                  <a:moveTo>
                    <a:pt x="1" y="2332"/>
                  </a:moveTo>
                  <a:lnTo>
                    <a:pt x="2623" y="1"/>
                  </a:lnTo>
                </a:path>
              </a:pathLst>
            </a:custGeom>
            <a:solidFill>
              <a:schemeClr val="dk1"/>
            </a:solidFill>
            <a:ln cap="rnd" cmpd="sng" w="5250">
              <a:solidFill>
                <a:srgbClr val="24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3" name="Google Shape;773;p29"/>
          <p:cNvSpPr/>
          <p:nvPr/>
        </p:nvSpPr>
        <p:spPr>
          <a:xfrm rot="-1805299">
            <a:off x="6079256" y="1846649"/>
            <a:ext cx="895774" cy="769672"/>
          </a:xfrm>
          <a:custGeom>
            <a:rect b="b" l="l" r="r" t="t"/>
            <a:pathLst>
              <a:path extrusionOk="0" h="33738" w="39264">
                <a:moveTo>
                  <a:pt x="17355" y="0"/>
                </a:moveTo>
                <a:cubicBezTo>
                  <a:pt x="16792" y="0"/>
                  <a:pt x="16208" y="60"/>
                  <a:pt x="15617" y="185"/>
                </a:cubicBezTo>
                <a:cubicBezTo>
                  <a:pt x="12365" y="861"/>
                  <a:pt x="10116" y="3262"/>
                  <a:pt x="10594" y="5534"/>
                </a:cubicBezTo>
                <a:cubicBezTo>
                  <a:pt x="10839" y="6688"/>
                  <a:pt x="11724" y="7574"/>
                  <a:pt x="12960" y="8098"/>
                </a:cubicBezTo>
                <a:lnTo>
                  <a:pt x="6200" y="9520"/>
                </a:lnTo>
                <a:cubicBezTo>
                  <a:pt x="5536" y="9660"/>
                  <a:pt x="5116" y="10301"/>
                  <a:pt x="5256" y="10965"/>
                </a:cubicBezTo>
                <a:lnTo>
                  <a:pt x="6620" y="17468"/>
                </a:lnTo>
                <a:cubicBezTo>
                  <a:pt x="5876" y="16837"/>
                  <a:pt x="5025" y="16488"/>
                  <a:pt x="4172" y="16488"/>
                </a:cubicBezTo>
                <a:cubicBezTo>
                  <a:pt x="3970" y="16488"/>
                  <a:pt x="3767" y="16507"/>
                  <a:pt x="3566" y="16547"/>
                </a:cubicBezTo>
                <a:cubicBezTo>
                  <a:pt x="1294" y="17025"/>
                  <a:pt x="0" y="20055"/>
                  <a:pt x="688" y="23307"/>
                </a:cubicBezTo>
                <a:cubicBezTo>
                  <a:pt x="1313" y="26264"/>
                  <a:pt x="3346" y="28382"/>
                  <a:pt x="5418" y="28382"/>
                </a:cubicBezTo>
                <a:cubicBezTo>
                  <a:pt x="5624" y="28382"/>
                  <a:pt x="5831" y="28361"/>
                  <a:pt x="6037" y="28318"/>
                </a:cubicBezTo>
                <a:cubicBezTo>
                  <a:pt x="7086" y="28108"/>
                  <a:pt x="7937" y="27339"/>
                  <a:pt x="8461" y="26267"/>
                </a:cubicBezTo>
                <a:lnTo>
                  <a:pt x="9825" y="32770"/>
                </a:lnTo>
                <a:cubicBezTo>
                  <a:pt x="9948" y="33344"/>
                  <a:pt x="10466" y="33737"/>
                  <a:pt x="11033" y="33737"/>
                </a:cubicBezTo>
                <a:cubicBezTo>
                  <a:pt x="11111" y="33737"/>
                  <a:pt x="11191" y="33730"/>
                  <a:pt x="11270" y="33714"/>
                </a:cubicBezTo>
                <a:lnTo>
                  <a:pt x="17062" y="32490"/>
                </a:lnTo>
                <a:cubicBezTo>
                  <a:pt x="17412" y="32420"/>
                  <a:pt x="17493" y="31978"/>
                  <a:pt x="17202" y="31791"/>
                </a:cubicBezTo>
                <a:cubicBezTo>
                  <a:pt x="16398" y="31255"/>
                  <a:pt x="15838" y="30532"/>
                  <a:pt x="15663" y="29658"/>
                </a:cubicBezTo>
                <a:cubicBezTo>
                  <a:pt x="15186" y="27374"/>
                  <a:pt x="17435" y="24985"/>
                  <a:pt x="20675" y="24297"/>
                </a:cubicBezTo>
                <a:cubicBezTo>
                  <a:pt x="21262" y="24175"/>
                  <a:pt x="21842" y="24117"/>
                  <a:pt x="22401" y="24117"/>
                </a:cubicBezTo>
                <a:cubicBezTo>
                  <a:pt x="24937" y="24117"/>
                  <a:pt x="27043" y="25316"/>
                  <a:pt x="27434" y="27188"/>
                </a:cubicBezTo>
                <a:cubicBezTo>
                  <a:pt x="27609" y="28062"/>
                  <a:pt x="27388" y="28948"/>
                  <a:pt x="26863" y="29763"/>
                </a:cubicBezTo>
                <a:cubicBezTo>
                  <a:pt x="26692" y="30020"/>
                  <a:pt x="26903" y="30355"/>
                  <a:pt x="27200" y="30355"/>
                </a:cubicBezTo>
                <a:cubicBezTo>
                  <a:pt x="27227" y="30355"/>
                  <a:pt x="27255" y="30352"/>
                  <a:pt x="27283" y="30346"/>
                </a:cubicBezTo>
                <a:lnTo>
                  <a:pt x="33075" y="29134"/>
                </a:lnTo>
                <a:cubicBezTo>
                  <a:pt x="33739" y="28994"/>
                  <a:pt x="34159" y="28353"/>
                  <a:pt x="34019" y="27689"/>
                </a:cubicBezTo>
                <a:lnTo>
                  <a:pt x="32655" y="21186"/>
                </a:lnTo>
                <a:lnTo>
                  <a:pt x="32655" y="21186"/>
                </a:lnTo>
                <a:cubicBezTo>
                  <a:pt x="33396" y="21804"/>
                  <a:pt x="34234" y="22159"/>
                  <a:pt x="35080" y="22159"/>
                </a:cubicBezTo>
                <a:cubicBezTo>
                  <a:pt x="35285" y="22159"/>
                  <a:pt x="35492" y="22138"/>
                  <a:pt x="35697" y="22095"/>
                </a:cubicBezTo>
                <a:cubicBezTo>
                  <a:pt x="37981" y="21617"/>
                  <a:pt x="39263" y="18599"/>
                  <a:pt x="38587" y="15347"/>
                </a:cubicBezTo>
                <a:cubicBezTo>
                  <a:pt x="37962" y="12389"/>
                  <a:pt x="35928" y="10260"/>
                  <a:pt x="33846" y="10260"/>
                </a:cubicBezTo>
                <a:cubicBezTo>
                  <a:pt x="33639" y="10260"/>
                  <a:pt x="33432" y="10281"/>
                  <a:pt x="33226" y="10324"/>
                </a:cubicBezTo>
                <a:cubicBezTo>
                  <a:pt x="32177" y="10546"/>
                  <a:pt x="31338" y="11315"/>
                  <a:pt x="30814" y="12387"/>
                </a:cubicBezTo>
                <a:lnTo>
                  <a:pt x="29450" y="5884"/>
                </a:lnTo>
                <a:cubicBezTo>
                  <a:pt x="29328" y="5314"/>
                  <a:pt x="28816" y="4913"/>
                  <a:pt x="28254" y="4913"/>
                </a:cubicBezTo>
                <a:cubicBezTo>
                  <a:pt x="28172" y="4913"/>
                  <a:pt x="28088" y="4922"/>
                  <a:pt x="28005" y="4940"/>
                </a:cubicBezTo>
                <a:lnTo>
                  <a:pt x="21234" y="6362"/>
                </a:lnTo>
                <a:cubicBezTo>
                  <a:pt x="22155" y="5383"/>
                  <a:pt x="22609" y="4206"/>
                  <a:pt x="22365" y="3064"/>
                </a:cubicBezTo>
                <a:cubicBezTo>
                  <a:pt x="21983" y="1204"/>
                  <a:pt x="19886" y="0"/>
                  <a:pt x="17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4" name="Google Shape;774;p29"/>
          <p:cNvGrpSpPr/>
          <p:nvPr/>
        </p:nvGrpSpPr>
        <p:grpSpPr>
          <a:xfrm rot="-861118">
            <a:off x="6637638" y="1266641"/>
            <a:ext cx="1217671" cy="1656454"/>
            <a:chOff x="1165950" y="586925"/>
            <a:chExt cx="2766579" cy="3762676"/>
          </a:xfrm>
        </p:grpSpPr>
        <p:sp>
          <p:nvSpPr>
            <p:cNvPr id="775" name="Google Shape;775;p29"/>
            <p:cNvSpPr/>
            <p:nvPr/>
          </p:nvSpPr>
          <p:spPr>
            <a:xfrm>
              <a:off x="1165950" y="586925"/>
              <a:ext cx="2624006" cy="3762676"/>
            </a:xfrm>
            <a:custGeom>
              <a:rect b="b" l="l" r="r" t="t"/>
              <a:pathLst>
                <a:path extrusionOk="0" h="48582" w="33880">
                  <a:moveTo>
                    <a:pt x="9945" y="1"/>
                  </a:moveTo>
                  <a:cubicBezTo>
                    <a:pt x="7732" y="1"/>
                    <a:pt x="5809" y="1634"/>
                    <a:pt x="5489" y="3880"/>
                  </a:cubicBezTo>
                  <a:lnTo>
                    <a:pt x="350" y="40777"/>
                  </a:lnTo>
                  <a:cubicBezTo>
                    <a:pt x="0" y="43248"/>
                    <a:pt x="1725" y="45532"/>
                    <a:pt x="4184" y="45870"/>
                  </a:cubicBezTo>
                  <a:lnTo>
                    <a:pt x="23297" y="48539"/>
                  </a:lnTo>
                  <a:cubicBezTo>
                    <a:pt x="23506" y="48568"/>
                    <a:pt x="23714" y="48582"/>
                    <a:pt x="23919" y="48582"/>
                  </a:cubicBezTo>
                  <a:cubicBezTo>
                    <a:pt x="26139" y="48582"/>
                    <a:pt x="28070" y="46955"/>
                    <a:pt x="28390" y="44693"/>
                  </a:cubicBezTo>
                  <a:lnTo>
                    <a:pt x="33529" y="7796"/>
                  </a:lnTo>
                  <a:cubicBezTo>
                    <a:pt x="33879" y="5325"/>
                    <a:pt x="32154" y="3053"/>
                    <a:pt x="29684" y="2703"/>
                  </a:cubicBezTo>
                  <a:lnTo>
                    <a:pt x="10582" y="46"/>
                  </a:lnTo>
                  <a:cubicBezTo>
                    <a:pt x="10368" y="16"/>
                    <a:pt x="10155" y="1"/>
                    <a:pt x="9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1286849" y="679090"/>
              <a:ext cx="2399246" cy="3583069"/>
            </a:xfrm>
            <a:custGeom>
              <a:rect b="b" l="l" r="r" t="t"/>
              <a:pathLst>
                <a:path extrusionOk="0" h="46263" w="30978">
                  <a:moveTo>
                    <a:pt x="8487" y="0"/>
                  </a:moveTo>
                  <a:cubicBezTo>
                    <a:pt x="6852" y="0"/>
                    <a:pt x="5410" y="1215"/>
                    <a:pt x="5175" y="2888"/>
                  </a:cubicBezTo>
                  <a:lnTo>
                    <a:pt x="36" y="39786"/>
                  </a:lnTo>
                  <a:cubicBezTo>
                    <a:pt x="13" y="39960"/>
                    <a:pt x="1" y="40135"/>
                    <a:pt x="1" y="40298"/>
                  </a:cubicBezTo>
                  <a:cubicBezTo>
                    <a:pt x="24" y="41918"/>
                    <a:pt x="1225" y="43328"/>
                    <a:pt x="2880" y="43561"/>
                  </a:cubicBezTo>
                  <a:lnTo>
                    <a:pt x="21992" y="46230"/>
                  </a:lnTo>
                  <a:cubicBezTo>
                    <a:pt x="22149" y="46252"/>
                    <a:pt x="22305" y="46263"/>
                    <a:pt x="22459" y="46263"/>
                  </a:cubicBezTo>
                  <a:cubicBezTo>
                    <a:pt x="24101" y="46263"/>
                    <a:pt x="25534" y="45048"/>
                    <a:pt x="25768" y="43375"/>
                  </a:cubicBezTo>
                  <a:lnTo>
                    <a:pt x="30920" y="6478"/>
                  </a:lnTo>
                  <a:cubicBezTo>
                    <a:pt x="30931" y="6350"/>
                    <a:pt x="30943" y="6221"/>
                    <a:pt x="30943" y="6093"/>
                  </a:cubicBezTo>
                  <a:cubicBezTo>
                    <a:pt x="30978" y="4846"/>
                    <a:pt x="30302" y="3704"/>
                    <a:pt x="29265" y="3110"/>
                  </a:cubicBezTo>
                  <a:cubicBezTo>
                    <a:pt x="28903" y="2900"/>
                    <a:pt x="28496" y="2760"/>
                    <a:pt x="28064" y="2702"/>
                  </a:cubicBezTo>
                  <a:lnTo>
                    <a:pt x="8951" y="33"/>
                  </a:lnTo>
                  <a:cubicBezTo>
                    <a:pt x="8796" y="11"/>
                    <a:pt x="8641" y="0"/>
                    <a:pt x="8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2401580" y="698762"/>
              <a:ext cx="627422" cy="241179"/>
            </a:xfrm>
            <a:custGeom>
              <a:rect b="b" l="l" r="r" t="t"/>
              <a:pathLst>
                <a:path extrusionOk="0" h="3114" w="8101">
                  <a:moveTo>
                    <a:pt x="281" y="0"/>
                  </a:moveTo>
                  <a:lnTo>
                    <a:pt x="13" y="1865"/>
                  </a:lnTo>
                  <a:cubicBezTo>
                    <a:pt x="1" y="1958"/>
                    <a:pt x="71" y="2052"/>
                    <a:pt x="176" y="2063"/>
                  </a:cubicBezTo>
                  <a:lnTo>
                    <a:pt x="7646" y="3112"/>
                  </a:lnTo>
                  <a:cubicBezTo>
                    <a:pt x="7653" y="3113"/>
                    <a:pt x="7660" y="3113"/>
                    <a:pt x="7666" y="3113"/>
                  </a:cubicBezTo>
                  <a:cubicBezTo>
                    <a:pt x="7752" y="3113"/>
                    <a:pt x="7833" y="3046"/>
                    <a:pt x="7844" y="2949"/>
                  </a:cubicBezTo>
                  <a:lnTo>
                    <a:pt x="8101" y="1096"/>
                  </a:lnTo>
                  <a:lnTo>
                    <a:pt x="2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1441206" y="2731501"/>
              <a:ext cx="1919986" cy="678539"/>
            </a:xfrm>
            <a:custGeom>
              <a:rect b="b" l="l" r="r" t="t"/>
              <a:pathLst>
                <a:path extrusionOk="0" h="8761" w="24790">
                  <a:moveTo>
                    <a:pt x="1535" y="0"/>
                  </a:moveTo>
                  <a:cubicBezTo>
                    <a:pt x="1069" y="0"/>
                    <a:pt x="669" y="350"/>
                    <a:pt x="595" y="816"/>
                  </a:cubicBezTo>
                  <a:lnTo>
                    <a:pt x="71" y="4568"/>
                  </a:lnTo>
                  <a:cubicBezTo>
                    <a:pt x="1" y="5093"/>
                    <a:pt x="362" y="5570"/>
                    <a:pt x="887" y="5652"/>
                  </a:cubicBezTo>
                  <a:lnTo>
                    <a:pt x="23123" y="8752"/>
                  </a:lnTo>
                  <a:cubicBezTo>
                    <a:pt x="23165" y="8758"/>
                    <a:pt x="23208" y="8761"/>
                    <a:pt x="23250" y="8761"/>
                  </a:cubicBezTo>
                  <a:cubicBezTo>
                    <a:pt x="23714" y="8761"/>
                    <a:pt x="24131" y="8417"/>
                    <a:pt x="24195" y="7936"/>
                  </a:cubicBezTo>
                  <a:lnTo>
                    <a:pt x="24719" y="4184"/>
                  </a:lnTo>
                  <a:cubicBezTo>
                    <a:pt x="24789" y="3671"/>
                    <a:pt x="24428" y="3181"/>
                    <a:pt x="23904" y="3111"/>
                  </a:cubicBezTo>
                  <a:lnTo>
                    <a:pt x="1679" y="11"/>
                  </a:lnTo>
                  <a:cubicBezTo>
                    <a:pt x="1630" y="4"/>
                    <a:pt x="1582" y="0"/>
                    <a:pt x="15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1529653" y="2796094"/>
              <a:ext cx="360220" cy="355495"/>
            </a:xfrm>
            <a:custGeom>
              <a:rect b="b" l="l" r="r" t="t"/>
              <a:pathLst>
                <a:path extrusionOk="0" h="4590" w="4651">
                  <a:moveTo>
                    <a:pt x="929" y="0"/>
                  </a:moveTo>
                  <a:cubicBezTo>
                    <a:pt x="710" y="0"/>
                    <a:pt x="522" y="166"/>
                    <a:pt x="490" y="389"/>
                  </a:cubicBezTo>
                  <a:lnTo>
                    <a:pt x="36" y="3629"/>
                  </a:lnTo>
                  <a:cubicBezTo>
                    <a:pt x="1" y="3874"/>
                    <a:pt x="176" y="4107"/>
                    <a:pt x="420" y="4142"/>
                  </a:cubicBezTo>
                  <a:lnTo>
                    <a:pt x="3660" y="4585"/>
                  </a:lnTo>
                  <a:cubicBezTo>
                    <a:pt x="3683" y="4588"/>
                    <a:pt x="3705" y="4590"/>
                    <a:pt x="3726" y="4590"/>
                  </a:cubicBezTo>
                  <a:cubicBezTo>
                    <a:pt x="3946" y="4590"/>
                    <a:pt x="4141" y="4435"/>
                    <a:pt x="4173" y="4212"/>
                  </a:cubicBezTo>
                  <a:lnTo>
                    <a:pt x="4616" y="960"/>
                  </a:lnTo>
                  <a:cubicBezTo>
                    <a:pt x="4651" y="716"/>
                    <a:pt x="4488" y="494"/>
                    <a:pt x="4243" y="459"/>
                  </a:cubicBezTo>
                  <a:lnTo>
                    <a:pt x="992" y="5"/>
                  </a:lnTo>
                  <a:cubicBezTo>
                    <a:pt x="971" y="2"/>
                    <a:pt x="950" y="0"/>
                    <a:pt x="9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1920541" y="3123860"/>
              <a:ext cx="1265533" cy="215388"/>
            </a:xfrm>
            <a:custGeom>
              <a:rect b="b" l="l" r="r" t="t"/>
              <a:pathLst>
                <a:path extrusionOk="0" h="2781" w="16340">
                  <a:moveTo>
                    <a:pt x="320" y="0"/>
                  </a:moveTo>
                  <a:cubicBezTo>
                    <a:pt x="173" y="0"/>
                    <a:pt x="45" y="111"/>
                    <a:pt x="24" y="260"/>
                  </a:cubicBezTo>
                  <a:cubicBezTo>
                    <a:pt x="0" y="423"/>
                    <a:pt x="117" y="574"/>
                    <a:pt x="280" y="598"/>
                  </a:cubicBezTo>
                  <a:lnTo>
                    <a:pt x="15978" y="2777"/>
                  </a:lnTo>
                  <a:cubicBezTo>
                    <a:pt x="15993" y="2779"/>
                    <a:pt x="16008" y="2780"/>
                    <a:pt x="16023" y="2780"/>
                  </a:cubicBezTo>
                  <a:cubicBezTo>
                    <a:pt x="16168" y="2780"/>
                    <a:pt x="16295" y="2680"/>
                    <a:pt x="16316" y="2532"/>
                  </a:cubicBezTo>
                  <a:cubicBezTo>
                    <a:pt x="16339" y="2369"/>
                    <a:pt x="16223" y="2218"/>
                    <a:pt x="16060" y="2194"/>
                  </a:cubicBezTo>
                  <a:lnTo>
                    <a:pt x="361" y="3"/>
                  </a:lnTo>
                  <a:cubicBezTo>
                    <a:pt x="347" y="1"/>
                    <a:pt x="334" y="0"/>
                    <a:pt x="3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1933165" y="3032624"/>
              <a:ext cx="1265533" cy="215388"/>
            </a:xfrm>
            <a:custGeom>
              <a:rect b="b" l="l" r="r" t="t"/>
              <a:pathLst>
                <a:path extrusionOk="0" h="2781" w="16340">
                  <a:moveTo>
                    <a:pt x="316" y="1"/>
                  </a:moveTo>
                  <a:cubicBezTo>
                    <a:pt x="171" y="1"/>
                    <a:pt x="45" y="101"/>
                    <a:pt x="24" y="249"/>
                  </a:cubicBezTo>
                  <a:cubicBezTo>
                    <a:pt x="0" y="412"/>
                    <a:pt x="117" y="564"/>
                    <a:pt x="280" y="587"/>
                  </a:cubicBezTo>
                  <a:lnTo>
                    <a:pt x="15978" y="2778"/>
                  </a:lnTo>
                  <a:cubicBezTo>
                    <a:pt x="15992" y="2780"/>
                    <a:pt x="16006" y="2781"/>
                    <a:pt x="16020" y="2781"/>
                  </a:cubicBezTo>
                  <a:cubicBezTo>
                    <a:pt x="16167" y="2781"/>
                    <a:pt x="16295" y="2671"/>
                    <a:pt x="16316" y="2522"/>
                  </a:cubicBezTo>
                  <a:cubicBezTo>
                    <a:pt x="16340" y="2358"/>
                    <a:pt x="16223" y="2219"/>
                    <a:pt x="16060" y="2195"/>
                  </a:cubicBezTo>
                  <a:lnTo>
                    <a:pt x="362" y="4"/>
                  </a:lnTo>
                  <a:cubicBezTo>
                    <a:pt x="346" y="2"/>
                    <a:pt x="331" y="1"/>
                    <a:pt x="3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1946719" y="2940614"/>
              <a:ext cx="1264604" cy="216240"/>
            </a:xfrm>
            <a:custGeom>
              <a:rect b="b" l="l" r="r" t="t"/>
              <a:pathLst>
                <a:path extrusionOk="0" h="2792" w="16328">
                  <a:moveTo>
                    <a:pt x="308" y="1"/>
                  </a:moveTo>
                  <a:cubicBezTo>
                    <a:pt x="164" y="1"/>
                    <a:pt x="45" y="111"/>
                    <a:pt x="23" y="260"/>
                  </a:cubicBezTo>
                  <a:cubicBezTo>
                    <a:pt x="0" y="423"/>
                    <a:pt x="105" y="575"/>
                    <a:pt x="268" y="598"/>
                  </a:cubicBezTo>
                  <a:lnTo>
                    <a:pt x="15966" y="2789"/>
                  </a:lnTo>
                  <a:cubicBezTo>
                    <a:pt x="15980" y="2791"/>
                    <a:pt x="15994" y="2792"/>
                    <a:pt x="16008" y="2792"/>
                  </a:cubicBezTo>
                  <a:cubicBezTo>
                    <a:pt x="16155" y="2792"/>
                    <a:pt x="16283" y="2682"/>
                    <a:pt x="16304" y="2532"/>
                  </a:cubicBezTo>
                  <a:cubicBezTo>
                    <a:pt x="16328" y="2369"/>
                    <a:pt x="16211" y="2218"/>
                    <a:pt x="16048" y="2194"/>
                  </a:cubicBezTo>
                  <a:lnTo>
                    <a:pt x="350" y="3"/>
                  </a:lnTo>
                  <a:cubicBezTo>
                    <a:pt x="336" y="1"/>
                    <a:pt x="322"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1959343" y="2849456"/>
              <a:ext cx="645468" cy="129574"/>
            </a:xfrm>
            <a:custGeom>
              <a:rect b="b" l="l" r="r" t="t"/>
              <a:pathLst>
                <a:path extrusionOk="0" h="1673" w="8334">
                  <a:moveTo>
                    <a:pt x="320" y="0"/>
                  </a:moveTo>
                  <a:cubicBezTo>
                    <a:pt x="173" y="0"/>
                    <a:pt x="45" y="111"/>
                    <a:pt x="24" y="260"/>
                  </a:cubicBezTo>
                  <a:cubicBezTo>
                    <a:pt x="0" y="423"/>
                    <a:pt x="105" y="574"/>
                    <a:pt x="268" y="598"/>
                  </a:cubicBezTo>
                  <a:lnTo>
                    <a:pt x="7972" y="1670"/>
                  </a:lnTo>
                  <a:cubicBezTo>
                    <a:pt x="7986" y="1672"/>
                    <a:pt x="8000" y="1673"/>
                    <a:pt x="8013" y="1673"/>
                  </a:cubicBezTo>
                  <a:cubicBezTo>
                    <a:pt x="8160" y="1673"/>
                    <a:pt x="8288" y="1563"/>
                    <a:pt x="8310" y="1414"/>
                  </a:cubicBezTo>
                  <a:cubicBezTo>
                    <a:pt x="8333" y="1250"/>
                    <a:pt x="8217" y="1099"/>
                    <a:pt x="8053" y="1076"/>
                  </a:cubicBezTo>
                  <a:lnTo>
                    <a:pt x="362" y="3"/>
                  </a:lnTo>
                  <a:cubicBezTo>
                    <a:pt x="348" y="1"/>
                    <a:pt x="334" y="0"/>
                    <a:pt x="3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1372663" y="3224467"/>
              <a:ext cx="1919908" cy="678385"/>
            </a:xfrm>
            <a:custGeom>
              <a:rect b="b" l="l" r="r" t="t"/>
              <a:pathLst>
                <a:path extrusionOk="0" h="8759" w="24789">
                  <a:moveTo>
                    <a:pt x="1548" y="1"/>
                  </a:moveTo>
                  <a:cubicBezTo>
                    <a:pt x="1075" y="1"/>
                    <a:pt x="659" y="345"/>
                    <a:pt x="594" y="825"/>
                  </a:cubicBezTo>
                  <a:lnTo>
                    <a:pt x="70" y="4566"/>
                  </a:lnTo>
                  <a:cubicBezTo>
                    <a:pt x="0" y="5091"/>
                    <a:pt x="361" y="5569"/>
                    <a:pt x="886" y="5650"/>
                  </a:cubicBezTo>
                  <a:lnTo>
                    <a:pt x="23110" y="8750"/>
                  </a:lnTo>
                  <a:cubicBezTo>
                    <a:pt x="23154" y="8756"/>
                    <a:pt x="23197" y="8759"/>
                    <a:pt x="23240" y="8759"/>
                  </a:cubicBezTo>
                  <a:cubicBezTo>
                    <a:pt x="23713" y="8759"/>
                    <a:pt x="24130" y="8415"/>
                    <a:pt x="24194" y="7934"/>
                  </a:cubicBezTo>
                  <a:lnTo>
                    <a:pt x="24719" y="4193"/>
                  </a:lnTo>
                  <a:cubicBezTo>
                    <a:pt x="24789" y="3669"/>
                    <a:pt x="24427" y="3180"/>
                    <a:pt x="23903" y="3110"/>
                  </a:cubicBezTo>
                  <a:lnTo>
                    <a:pt x="1678" y="10"/>
                  </a:lnTo>
                  <a:cubicBezTo>
                    <a:pt x="1635" y="4"/>
                    <a:pt x="1591" y="1"/>
                    <a:pt x="15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1461110" y="3288905"/>
              <a:ext cx="360220" cy="356425"/>
            </a:xfrm>
            <a:custGeom>
              <a:rect b="b" l="l" r="r" t="t"/>
              <a:pathLst>
                <a:path extrusionOk="0" h="4602" w="4651">
                  <a:moveTo>
                    <a:pt x="928" y="1"/>
                  </a:moveTo>
                  <a:cubicBezTo>
                    <a:pt x="709" y="1"/>
                    <a:pt x="522" y="166"/>
                    <a:pt x="490" y="390"/>
                  </a:cubicBezTo>
                  <a:lnTo>
                    <a:pt x="35" y="3629"/>
                  </a:lnTo>
                  <a:cubicBezTo>
                    <a:pt x="0" y="3874"/>
                    <a:pt x="175" y="4107"/>
                    <a:pt x="420" y="4142"/>
                  </a:cubicBezTo>
                  <a:lnTo>
                    <a:pt x="3660" y="4597"/>
                  </a:lnTo>
                  <a:cubicBezTo>
                    <a:pt x="3681" y="4600"/>
                    <a:pt x="3702" y="4601"/>
                    <a:pt x="3722" y="4601"/>
                  </a:cubicBezTo>
                  <a:cubicBezTo>
                    <a:pt x="3943" y="4601"/>
                    <a:pt x="4140" y="4436"/>
                    <a:pt x="4172" y="4212"/>
                  </a:cubicBezTo>
                  <a:lnTo>
                    <a:pt x="4615" y="972"/>
                  </a:lnTo>
                  <a:cubicBezTo>
                    <a:pt x="4650" y="728"/>
                    <a:pt x="4487" y="494"/>
                    <a:pt x="4242" y="460"/>
                  </a:cubicBezTo>
                  <a:lnTo>
                    <a:pt x="991" y="5"/>
                  </a:lnTo>
                  <a:cubicBezTo>
                    <a:pt x="970" y="2"/>
                    <a:pt x="949" y="1"/>
                    <a:pt x="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1851921" y="3616671"/>
              <a:ext cx="1265533" cy="216240"/>
            </a:xfrm>
            <a:custGeom>
              <a:rect b="b" l="l" r="r" t="t"/>
              <a:pathLst>
                <a:path extrusionOk="0" h="2792" w="16340">
                  <a:moveTo>
                    <a:pt x="320" y="1"/>
                  </a:moveTo>
                  <a:cubicBezTo>
                    <a:pt x="174" y="1"/>
                    <a:pt x="45" y="111"/>
                    <a:pt x="24" y="260"/>
                  </a:cubicBezTo>
                  <a:cubicBezTo>
                    <a:pt x="0" y="423"/>
                    <a:pt x="117" y="575"/>
                    <a:pt x="280" y="598"/>
                  </a:cubicBezTo>
                  <a:lnTo>
                    <a:pt x="15978" y="2789"/>
                  </a:lnTo>
                  <a:cubicBezTo>
                    <a:pt x="15992" y="2791"/>
                    <a:pt x="16006" y="2792"/>
                    <a:pt x="16020" y="2792"/>
                  </a:cubicBezTo>
                  <a:cubicBezTo>
                    <a:pt x="16167" y="2792"/>
                    <a:pt x="16295" y="2682"/>
                    <a:pt x="16316" y="2532"/>
                  </a:cubicBezTo>
                  <a:cubicBezTo>
                    <a:pt x="16340" y="2369"/>
                    <a:pt x="16223" y="2218"/>
                    <a:pt x="16060" y="2194"/>
                  </a:cubicBezTo>
                  <a:lnTo>
                    <a:pt x="362" y="3"/>
                  </a:lnTo>
                  <a:cubicBezTo>
                    <a:pt x="348" y="1"/>
                    <a:pt x="334" y="1"/>
                    <a:pt x="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1864545" y="3525513"/>
              <a:ext cx="1265533" cy="215388"/>
            </a:xfrm>
            <a:custGeom>
              <a:rect b="b" l="l" r="r" t="t"/>
              <a:pathLst>
                <a:path extrusionOk="0" h="2781" w="16340">
                  <a:moveTo>
                    <a:pt x="320" y="0"/>
                  </a:moveTo>
                  <a:cubicBezTo>
                    <a:pt x="174" y="0"/>
                    <a:pt x="45" y="111"/>
                    <a:pt x="24" y="260"/>
                  </a:cubicBezTo>
                  <a:cubicBezTo>
                    <a:pt x="1" y="423"/>
                    <a:pt x="117" y="563"/>
                    <a:pt x="280" y="586"/>
                  </a:cubicBezTo>
                  <a:lnTo>
                    <a:pt x="15979" y="2777"/>
                  </a:lnTo>
                  <a:cubicBezTo>
                    <a:pt x="15994" y="2779"/>
                    <a:pt x="16009" y="2780"/>
                    <a:pt x="16024" y="2780"/>
                  </a:cubicBezTo>
                  <a:cubicBezTo>
                    <a:pt x="16169" y="2780"/>
                    <a:pt x="16295" y="2680"/>
                    <a:pt x="16317" y="2532"/>
                  </a:cubicBezTo>
                  <a:cubicBezTo>
                    <a:pt x="16340" y="2369"/>
                    <a:pt x="16223" y="2218"/>
                    <a:pt x="16060" y="2194"/>
                  </a:cubicBezTo>
                  <a:lnTo>
                    <a:pt x="362" y="3"/>
                  </a:lnTo>
                  <a:cubicBezTo>
                    <a:pt x="348" y="1"/>
                    <a:pt x="334" y="0"/>
                    <a:pt x="3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1877169" y="3434355"/>
              <a:ext cx="1265610" cy="215388"/>
            </a:xfrm>
            <a:custGeom>
              <a:rect b="b" l="l" r="r" t="t"/>
              <a:pathLst>
                <a:path extrusionOk="0" h="2781" w="16341">
                  <a:moveTo>
                    <a:pt x="317" y="0"/>
                  </a:moveTo>
                  <a:cubicBezTo>
                    <a:pt x="172" y="0"/>
                    <a:pt x="45" y="100"/>
                    <a:pt x="24" y="248"/>
                  </a:cubicBezTo>
                  <a:cubicBezTo>
                    <a:pt x="1" y="411"/>
                    <a:pt x="117" y="563"/>
                    <a:pt x="281" y="586"/>
                  </a:cubicBezTo>
                  <a:lnTo>
                    <a:pt x="15979" y="2777"/>
                  </a:lnTo>
                  <a:cubicBezTo>
                    <a:pt x="15993" y="2779"/>
                    <a:pt x="16007" y="2780"/>
                    <a:pt x="16020" y="2780"/>
                  </a:cubicBezTo>
                  <a:cubicBezTo>
                    <a:pt x="16167" y="2780"/>
                    <a:pt x="16295" y="2670"/>
                    <a:pt x="16317" y="2521"/>
                  </a:cubicBezTo>
                  <a:cubicBezTo>
                    <a:pt x="16340" y="2357"/>
                    <a:pt x="16223" y="2206"/>
                    <a:pt x="16060" y="2183"/>
                  </a:cubicBezTo>
                  <a:lnTo>
                    <a:pt x="362" y="3"/>
                  </a:lnTo>
                  <a:cubicBezTo>
                    <a:pt x="347" y="1"/>
                    <a:pt x="332" y="0"/>
                    <a:pt x="3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1890723" y="3342267"/>
              <a:ext cx="645468" cy="129651"/>
            </a:xfrm>
            <a:custGeom>
              <a:rect b="b" l="l" r="r" t="t"/>
              <a:pathLst>
                <a:path extrusionOk="0" h="1674" w="8334">
                  <a:moveTo>
                    <a:pt x="309" y="1"/>
                  </a:moveTo>
                  <a:cubicBezTo>
                    <a:pt x="164" y="1"/>
                    <a:pt x="45" y="111"/>
                    <a:pt x="24" y="260"/>
                  </a:cubicBezTo>
                  <a:cubicBezTo>
                    <a:pt x="1" y="423"/>
                    <a:pt x="106" y="575"/>
                    <a:pt x="269" y="598"/>
                  </a:cubicBezTo>
                  <a:lnTo>
                    <a:pt x="7972" y="1670"/>
                  </a:lnTo>
                  <a:cubicBezTo>
                    <a:pt x="7986" y="1672"/>
                    <a:pt x="8000" y="1673"/>
                    <a:pt x="8014" y="1673"/>
                  </a:cubicBezTo>
                  <a:cubicBezTo>
                    <a:pt x="8160" y="1673"/>
                    <a:pt x="8289" y="1563"/>
                    <a:pt x="8310" y="1414"/>
                  </a:cubicBezTo>
                  <a:cubicBezTo>
                    <a:pt x="8333" y="1251"/>
                    <a:pt x="8217" y="1099"/>
                    <a:pt x="8054" y="1076"/>
                  </a:cubicBezTo>
                  <a:lnTo>
                    <a:pt x="350" y="4"/>
                  </a:lnTo>
                  <a:cubicBezTo>
                    <a:pt x="336" y="2"/>
                    <a:pt x="322" y="1"/>
                    <a:pt x="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1550410" y="1959717"/>
              <a:ext cx="583198" cy="544241"/>
            </a:xfrm>
            <a:custGeom>
              <a:rect b="b" l="l" r="r" t="t"/>
              <a:pathLst>
                <a:path extrusionOk="0" h="7027" w="7530">
                  <a:moveTo>
                    <a:pt x="4255" y="0"/>
                  </a:moveTo>
                  <a:lnTo>
                    <a:pt x="4255" y="12"/>
                  </a:lnTo>
                  <a:lnTo>
                    <a:pt x="4045" y="1457"/>
                  </a:lnTo>
                  <a:cubicBezTo>
                    <a:pt x="5175" y="1609"/>
                    <a:pt x="5968" y="2658"/>
                    <a:pt x="5805" y="3788"/>
                  </a:cubicBezTo>
                  <a:cubicBezTo>
                    <a:pt x="5667" y="4808"/>
                    <a:pt x="4782" y="5557"/>
                    <a:pt x="3770" y="5557"/>
                  </a:cubicBezTo>
                  <a:cubicBezTo>
                    <a:pt x="3672" y="5557"/>
                    <a:pt x="3573" y="5550"/>
                    <a:pt x="3474" y="5536"/>
                  </a:cubicBezTo>
                  <a:cubicBezTo>
                    <a:pt x="2355" y="5385"/>
                    <a:pt x="1563" y="4336"/>
                    <a:pt x="1714" y="3205"/>
                  </a:cubicBezTo>
                  <a:cubicBezTo>
                    <a:pt x="1819" y="2529"/>
                    <a:pt x="2239" y="1970"/>
                    <a:pt x="2798" y="1667"/>
                  </a:cubicBezTo>
                  <a:lnTo>
                    <a:pt x="2122" y="373"/>
                  </a:lnTo>
                  <a:cubicBezTo>
                    <a:pt x="1155" y="886"/>
                    <a:pt x="432" y="1842"/>
                    <a:pt x="269" y="3007"/>
                  </a:cubicBezTo>
                  <a:cubicBezTo>
                    <a:pt x="1" y="4942"/>
                    <a:pt x="1353" y="6713"/>
                    <a:pt x="3276" y="6993"/>
                  </a:cubicBezTo>
                  <a:cubicBezTo>
                    <a:pt x="3439" y="7016"/>
                    <a:pt x="3602" y="7027"/>
                    <a:pt x="3763" y="7027"/>
                  </a:cubicBezTo>
                  <a:cubicBezTo>
                    <a:pt x="5491" y="7027"/>
                    <a:pt x="7005" y="5745"/>
                    <a:pt x="7250" y="3986"/>
                  </a:cubicBezTo>
                  <a:cubicBezTo>
                    <a:pt x="7530" y="2052"/>
                    <a:pt x="6178" y="268"/>
                    <a:pt x="4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1714757" y="1957626"/>
              <a:ext cx="165201" cy="131200"/>
            </a:xfrm>
            <a:custGeom>
              <a:rect b="b" l="l" r="r" t="t"/>
              <a:pathLst>
                <a:path extrusionOk="0" h="1694" w="2133">
                  <a:moveTo>
                    <a:pt x="1619" y="0"/>
                  </a:moveTo>
                  <a:cubicBezTo>
                    <a:pt x="1038" y="0"/>
                    <a:pt x="488" y="150"/>
                    <a:pt x="0" y="412"/>
                  </a:cubicBezTo>
                  <a:lnTo>
                    <a:pt x="676" y="1694"/>
                  </a:lnTo>
                  <a:cubicBezTo>
                    <a:pt x="965" y="1549"/>
                    <a:pt x="1289" y="1461"/>
                    <a:pt x="1626" y="1461"/>
                  </a:cubicBezTo>
                  <a:cubicBezTo>
                    <a:pt x="1724" y="1461"/>
                    <a:pt x="1823" y="1468"/>
                    <a:pt x="1923" y="1484"/>
                  </a:cubicBezTo>
                  <a:lnTo>
                    <a:pt x="2133" y="39"/>
                  </a:lnTo>
                  <a:cubicBezTo>
                    <a:pt x="1960" y="13"/>
                    <a:pt x="1788" y="0"/>
                    <a:pt x="16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2862869" y="2142962"/>
              <a:ext cx="582269" cy="543544"/>
            </a:xfrm>
            <a:custGeom>
              <a:rect b="b" l="l" r="r" t="t"/>
              <a:pathLst>
                <a:path extrusionOk="0" h="7018" w="7518">
                  <a:moveTo>
                    <a:pt x="4254" y="0"/>
                  </a:moveTo>
                  <a:lnTo>
                    <a:pt x="4044" y="1445"/>
                  </a:lnTo>
                  <a:cubicBezTo>
                    <a:pt x="5175" y="1608"/>
                    <a:pt x="5967" y="2646"/>
                    <a:pt x="5804" y="3776"/>
                  </a:cubicBezTo>
                  <a:cubicBezTo>
                    <a:pt x="5666" y="4807"/>
                    <a:pt x="4781" y="5557"/>
                    <a:pt x="3769" y="5557"/>
                  </a:cubicBezTo>
                  <a:cubicBezTo>
                    <a:pt x="3671" y="5557"/>
                    <a:pt x="3573" y="5550"/>
                    <a:pt x="3473" y="5536"/>
                  </a:cubicBezTo>
                  <a:cubicBezTo>
                    <a:pt x="2343" y="5384"/>
                    <a:pt x="1562" y="4336"/>
                    <a:pt x="1713" y="3205"/>
                  </a:cubicBezTo>
                  <a:cubicBezTo>
                    <a:pt x="1737" y="3042"/>
                    <a:pt x="1783" y="2879"/>
                    <a:pt x="1842" y="2739"/>
                  </a:cubicBezTo>
                  <a:lnTo>
                    <a:pt x="490" y="2203"/>
                  </a:lnTo>
                  <a:cubicBezTo>
                    <a:pt x="385" y="2448"/>
                    <a:pt x="315" y="2727"/>
                    <a:pt x="268" y="3007"/>
                  </a:cubicBezTo>
                  <a:cubicBezTo>
                    <a:pt x="0" y="4930"/>
                    <a:pt x="1352" y="6713"/>
                    <a:pt x="3275" y="6981"/>
                  </a:cubicBezTo>
                  <a:cubicBezTo>
                    <a:pt x="3445" y="7006"/>
                    <a:pt x="3613" y="7018"/>
                    <a:pt x="3780" y="7018"/>
                  </a:cubicBezTo>
                  <a:cubicBezTo>
                    <a:pt x="5501" y="7018"/>
                    <a:pt x="7005" y="5739"/>
                    <a:pt x="7249" y="3986"/>
                  </a:cubicBezTo>
                  <a:cubicBezTo>
                    <a:pt x="7517" y="2051"/>
                    <a:pt x="6177" y="268"/>
                    <a:pt x="4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2900742" y="2140406"/>
              <a:ext cx="291677" cy="214691"/>
            </a:xfrm>
            <a:custGeom>
              <a:rect b="b" l="l" r="r" t="t"/>
              <a:pathLst>
                <a:path extrusionOk="0" h="2772" w="3766">
                  <a:moveTo>
                    <a:pt x="3282" y="0"/>
                  </a:moveTo>
                  <a:cubicBezTo>
                    <a:pt x="2690" y="0"/>
                    <a:pt x="2128" y="149"/>
                    <a:pt x="1632" y="406"/>
                  </a:cubicBezTo>
                  <a:cubicBezTo>
                    <a:pt x="898" y="791"/>
                    <a:pt x="304" y="1432"/>
                    <a:pt x="1" y="2236"/>
                  </a:cubicBezTo>
                  <a:lnTo>
                    <a:pt x="1353" y="2772"/>
                  </a:lnTo>
                  <a:cubicBezTo>
                    <a:pt x="1539" y="2306"/>
                    <a:pt x="1877" y="1933"/>
                    <a:pt x="2308" y="1700"/>
                  </a:cubicBezTo>
                  <a:cubicBezTo>
                    <a:pt x="2602" y="1544"/>
                    <a:pt x="2932" y="1460"/>
                    <a:pt x="3275" y="1460"/>
                  </a:cubicBezTo>
                  <a:cubicBezTo>
                    <a:pt x="3368" y="1460"/>
                    <a:pt x="3461" y="1466"/>
                    <a:pt x="3555" y="1478"/>
                  </a:cubicBezTo>
                  <a:lnTo>
                    <a:pt x="3765" y="33"/>
                  </a:lnTo>
                  <a:cubicBezTo>
                    <a:pt x="3602" y="11"/>
                    <a:pt x="3441" y="0"/>
                    <a:pt x="32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2307711" y="2051804"/>
              <a:ext cx="482126" cy="543389"/>
            </a:xfrm>
            <a:custGeom>
              <a:rect b="b" l="l" r="r" t="t"/>
              <a:pathLst>
                <a:path extrusionOk="0" h="7016" w="6225">
                  <a:moveTo>
                    <a:pt x="2949" y="0"/>
                  </a:moveTo>
                  <a:lnTo>
                    <a:pt x="2740" y="1445"/>
                  </a:lnTo>
                  <a:cubicBezTo>
                    <a:pt x="3870" y="1597"/>
                    <a:pt x="4663" y="2646"/>
                    <a:pt x="4499" y="3776"/>
                  </a:cubicBezTo>
                  <a:cubicBezTo>
                    <a:pt x="4361" y="4812"/>
                    <a:pt x="3468" y="5555"/>
                    <a:pt x="2449" y="5555"/>
                  </a:cubicBezTo>
                  <a:cubicBezTo>
                    <a:pt x="2357" y="5555"/>
                    <a:pt x="2263" y="5548"/>
                    <a:pt x="2169" y="5536"/>
                  </a:cubicBezTo>
                  <a:cubicBezTo>
                    <a:pt x="1726" y="5478"/>
                    <a:pt x="1341" y="5268"/>
                    <a:pt x="1038" y="4988"/>
                  </a:cubicBezTo>
                  <a:lnTo>
                    <a:pt x="1" y="6014"/>
                  </a:lnTo>
                  <a:cubicBezTo>
                    <a:pt x="525" y="6515"/>
                    <a:pt x="1201" y="6876"/>
                    <a:pt x="1970" y="6981"/>
                  </a:cubicBezTo>
                  <a:cubicBezTo>
                    <a:pt x="2135" y="7004"/>
                    <a:pt x="2299" y="7015"/>
                    <a:pt x="2461" y="7015"/>
                  </a:cubicBezTo>
                  <a:cubicBezTo>
                    <a:pt x="4188" y="7015"/>
                    <a:pt x="5699" y="5743"/>
                    <a:pt x="5945" y="3974"/>
                  </a:cubicBezTo>
                  <a:cubicBezTo>
                    <a:pt x="6224" y="2051"/>
                    <a:pt x="4872" y="268"/>
                    <a:pt x="2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2214772" y="2049093"/>
              <a:ext cx="321417" cy="468495"/>
            </a:xfrm>
            <a:custGeom>
              <a:rect b="b" l="l" r="r" t="t"/>
              <a:pathLst>
                <a:path extrusionOk="0" h="6049" w="4150">
                  <a:moveTo>
                    <a:pt x="3650" y="1"/>
                  </a:moveTo>
                  <a:cubicBezTo>
                    <a:pt x="3064" y="1"/>
                    <a:pt x="2508" y="144"/>
                    <a:pt x="2017" y="408"/>
                  </a:cubicBezTo>
                  <a:cubicBezTo>
                    <a:pt x="1049" y="921"/>
                    <a:pt x="327" y="1865"/>
                    <a:pt x="164" y="3042"/>
                  </a:cubicBezTo>
                  <a:cubicBezTo>
                    <a:pt x="0" y="4196"/>
                    <a:pt x="420" y="5291"/>
                    <a:pt x="1201" y="6049"/>
                  </a:cubicBezTo>
                  <a:lnTo>
                    <a:pt x="2238" y="5023"/>
                  </a:lnTo>
                  <a:cubicBezTo>
                    <a:pt x="1772" y="4580"/>
                    <a:pt x="1516" y="3928"/>
                    <a:pt x="1609" y="3240"/>
                  </a:cubicBezTo>
                  <a:cubicBezTo>
                    <a:pt x="1714" y="2552"/>
                    <a:pt x="2133" y="1993"/>
                    <a:pt x="2693" y="1702"/>
                  </a:cubicBezTo>
                  <a:cubicBezTo>
                    <a:pt x="2986" y="1546"/>
                    <a:pt x="3316" y="1462"/>
                    <a:pt x="3660" y="1462"/>
                  </a:cubicBezTo>
                  <a:cubicBezTo>
                    <a:pt x="3752" y="1462"/>
                    <a:pt x="3846" y="1468"/>
                    <a:pt x="3940" y="1480"/>
                  </a:cubicBezTo>
                  <a:lnTo>
                    <a:pt x="4149" y="35"/>
                  </a:lnTo>
                  <a:cubicBezTo>
                    <a:pt x="3981" y="12"/>
                    <a:pt x="3814" y="1"/>
                    <a:pt x="36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1290489" y="850408"/>
              <a:ext cx="902680" cy="622853"/>
            </a:xfrm>
            <a:custGeom>
              <a:rect b="b" l="l" r="r" t="t"/>
              <a:pathLst>
                <a:path extrusionOk="0" h="8042" w="11655">
                  <a:moveTo>
                    <a:pt x="5222" y="0"/>
                  </a:moveTo>
                  <a:lnTo>
                    <a:pt x="1" y="6853"/>
                  </a:lnTo>
                  <a:lnTo>
                    <a:pt x="8520" y="8042"/>
                  </a:lnTo>
                  <a:lnTo>
                    <a:pt x="11655" y="898"/>
                  </a:lnTo>
                  <a:lnTo>
                    <a:pt x="52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1950281" y="919880"/>
              <a:ext cx="741119" cy="645468"/>
            </a:xfrm>
            <a:custGeom>
              <a:rect b="b" l="l" r="r" t="t"/>
              <a:pathLst>
                <a:path extrusionOk="0" h="8334" w="9569">
                  <a:moveTo>
                    <a:pt x="3136" y="1"/>
                  </a:moveTo>
                  <a:lnTo>
                    <a:pt x="1" y="7145"/>
                  </a:lnTo>
                  <a:lnTo>
                    <a:pt x="8532" y="8333"/>
                  </a:lnTo>
                  <a:lnTo>
                    <a:pt x="9569" y="898"/>
                  </a:lnTo>
                  <a:lnTo>
                    <a:pt x="3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2611004" y="989430"/>
              <a:ext cx="660803" cy="668006"/>
            </a:xfrm>
            <a:custGeom>
              <a:rect b="b" l="l" r="r" t="t"/>
              <a:pathLst>
                <a:path extrusionOk="0" h="8625" w="8532">
                  <a:moveTo>
                    <a:pt x="1038" y="0"/>
                  </a:moveTo>
                  <a:lnTo>
                    <a:pt x="1" y="7435"/>
                  </a:lnTo>
                  <a:lnTo>
                    <a:pt x="8532" y="8624"/>
                  </a:lnTo>
                  <a:lnTo>
                    <a:pt x="8532" y="8624"/>
                  </a:lnTo>
                  <a:lnTo>
                    <a:pt x="7471" y="897"/>
                  </a:lnTo>
                  <a:lnTo>
                    <a:pt x="10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3189629" y="1058902"/>
              <a:ext cx="742900" cy="690544"/>
            </a:xfrm>
            <a:custGeom>
              <a:rect b="b" l="l" r="r" t="t"/>
              <a:pathLst>
                <a:path extrusionOk="0" h="8916" w="9592">
                  <a:moveTo>
                    <a:pt x="0" y="0"/>
                  </a:moveTo>
                  <a:lnTo>
                    <a:pt x="1061" y="7727"/>
                  </a:lnTo>
                  <a:lnTo>
                    <a:pt x="9591" y="8916"/>
                  </a:lnTo>
                  <a:lnTo>
                    <a:pt x="6445" y="89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1263382" y="1381169"/>
              <a:ext cx="686982" cy="388644"/>
            </a:xfrm>
            <a:custGeom>
              <a:rect b="b" l="l" r="r" t="t"/>
              <a:pathLst>
                <a:path extrusionOk="0" h="5018" w="8870">
                  <a:moveTo>
                    <a:pt x="339" y="0"/>
                  </a:moveTo>
                  <a:lnTo>
                    <a:pt x="327" y="117"/>
                  </a:lnTo>
                  <a:cubicBezTo>
                    <a:pt x="1" y="2471"/>
                    <a:pt x="1644" y="4638"/>
                    <a:pt x="3998" y="4976"/>
                  </a:cubicBezTo>
                  <a:cubicBezTo>
                    <a:pt x="4199" y="5004"/>
                    <a:pt x="4398" y="5018"/>
                    <a:pt x="4595" y="5018"/>
                  </a:cubicBezTo>
                  <a:cubicBezTo>
                    <a:pt x="6710" y="5018"/>
                    <a:pt x="8560" y="3459"/>
                    <a:pt x="8858" y="1305"/>
                  </a:cubicBezTo>
                  <a:lnTo>
                    <a:pt x="8870" y="1189"/>
                  </a:lnTo>
                  <a:lnTo>
                    <a:pt x="3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1924104" y="1473179"/>
              <a:ext cx="686981" cy="388722"/>
            </a:xfrm>
            <a:custGeom>
              <a:rect b="b" l="l" r="r" t="t"/>
              <a:pathLst>
                <a:path extrusionOk="0" h="5019" w="8870">
                  <a:moveTo>
                    <a:pt x="339" y="1"/>
                  </a:moveTo>
                  <a:lnTo>
                    <a:pt x="327" y="117"/>
                  </a:lnTo>
                  <a:cubicBezTo>
                    <a:pt x="1" y="2471"/>
                    <a:pt x="1644" y="4639"/>
                    <a:pt x="3998" y="4977"/>
                  </a:cubicBezTo>
                  <a:cubicBezTo>
                    <a:pt x="4199" y="5005"/>
                    <a:pt x="4398" y="5018"/>
                    <a:pt x="4595" y="5018"/>
                  </a:cubicBezTo>
                  <a:cubicBezTo>
                    <a:pt x="6710" y="5018"/>
                    <a:pt x="8560" y="3460"/>
                    <a:pt x="8858" y="1306"/>
                  </a:cubicBezTo>
                  <a:lnTo>
                    <a:pt x="8870" y="1189"/>
                  </a:lnTo>
                  <a:lnTo>
                    <a:pt x="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2584826" y="1565267"/>
              <a:ext cx="686981" cy="388722"/>
            </a:xfrm>
            <a:custGeom>
              <a:rect b="b" l="l" r="r" t="t"/>
              <a:pathLst>
                <a:path extrusionOk="0" h="5019" w="8870">
                  <a:moveTo>
                    <a:pt x="339" y="0"/>
                  </a:moveTo>
                  <a:lnTo>
                    <a:pt x="327" y="117"/>
                  </a:lnTo>
                  <a:cubicBezTo>
                    <a:pt x="1" y="2471"/>
                    <a:pt x="1644" y="4651"/>
                    <a:pt x="3998" y="4977"/>
                  </a:cubicBezTo>
                  <a:cubicBezTo>
                    <a:pt x="4199" y="5005"/>
                    <a:pt x="4398" y="5018"/>
                    <a:pt x="4595" y="5018"/>
                  </a:cubicBezTo>
                  <a:cubicBezTo>
                    <a:pt x="6710" y="5018"/>
                    <a:pt x="8559" y="3459"/>
                    <a:pt x="8858" y="1306"/>
                  </a:cubicBezTo>
                  <a:lnTo>
                    <a:pt x="8870" y="1189"/>
                  </a:lnTo>
                  <a:lnTo>
                    <a:pt x="3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3245548" y="1657354"/>
              <a:ext cx="686981" cy="388644"/>
            </a:xfrm>
            <a:custGeom>
              <a:rect b="b" l="l" r="r" t="t"/>
              <a:pathLst>
                <a:path extrusionOk="0" h="5018" w="8870">
                  <a:moveTo>
                    <a:pt x="339" y="0"/>
                  </a:moveTo>
                  <a:lnTo>
                    <a:pt x="327" y="117"/>
                  </a:lnTo>
                  <a:cubicBezTo>
                    <a:pt x="1" y="2471"/>
                    <a:pt x="1644" y="4650"/>
                    <a:pt x="3998" y="4977"/>
                  </a:cubicBezTo>
                  <a:cubicBezTo>
                    <a:pt x="4198" y="5004"/>
                    <a:pt x="4398" y="5018"/>
                    <a:pt x="4595" y="5018"/>
                  </a:cubicBezTo>
                  <a:cubicBezTo>
                    <a:pt x="6710" y="5018"/>
                    <a:pt x="8559" y="3459"/>
                    <a:pt x="8858" y="1305"/>
                  </a:cubicBezTo>
                  <a:lnTo>
                    <a:pt x="8869" y="1189"/>
                  </a:lnTo>
                  <a:lnTo>
                    <a:pt x="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29"/>
          <p:cNvGrpSpPr/>
          <p:nvPr/>
        </p:nvGrpSpPr>
        <p:grpSpPr>
          <a:xfrm rot="1717160">
            <a:off x="6753502" y="3606585"/>
            <a:ext cx="662550" cy="868521"/>
            <a:chOff x="5599025" y="1363450"/>
            <a:chExt cx="1169752" cy="1533400"/>
          </a:xfrm>
        </p:grpSpPr>
        <p:sp>
          <p:nvSpPr>
            <p:cNvPr id="805" name="Google Shape;805;p29"/>
            <p:cNvSpPr/>
            <p:nvPr/>
          </p:nvSpPr>
          <p:spPr>
            <a:xfrm>
              <a:off x="6259880" y="2668437"/>
              <a:ext cx="259976" cy="228413"/>
            </a:xfrm>
            <a:custGeom>
              <a:rect b="b" l="l" r="r" t="t"/>
              <a:pathLst>
                <a:path extrusionOk="0" h="2417" w="2751">
                  <a:moveTo>
                    <a:pt x="1387" y="1"/>
                  </a:moveTo>
                  <a:cubicBezTo>
                    <a:pt x="988" y="1"/>
                    <a:pt x="595" y="197"/>
                    <a:pt x="362" y="558"/>
                  </a:cubicBezTo>
                  <a:cubicBezTo>
                    <a:pt x="1" y="1117"/>
                    <a:pt x="164" y="1863"/>
                    <a:pt x="723" y="2224"/>
                  </a:cubicBezTo>
                  <a:cubicBezTo>
                    <a:pt x="929" y="2354"/>
                    <a:pt x="1157" y="2416"/>
                    <a:pt x="1382" y="2416"/>
                  </a:cubicBezTo>
                  <a:cubicBezTo>
                    <a:pt x="1782" y="2416"/>
                    <a:pt x="2170" y="2221"/>
                    <a:pt x="2401" y="1863"/>
                  </a:cubicBezTo>
                  <a:cubicBezTo>
                    <a:pt x="2751" y="1292"/>
                    <a:pt x="2588" y="546"/>
                    <a:pt x="2028" y="185"/>
                  </a:cubicBezTo>
                  <a:cubicBezTo>
                    <a:pt x="1830" y="60"/>
                    <a:pt x="1607"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5599025" y="1363450"/>
              <a:ext cx="1169752" cy="1154632"/>
            </a:xfrm>
            <a:custGeom>
              <a:rect b="b" l="l" r="r" t="t"/>
              <a:pathLst>
                <a:path extrusionOk="0" h="12218" w="12378">
                  <a:moveTo>
                    <a:pt x="6365" y="1"/>
                  </a:moveTo>
                  <a:cubicBezTo>
                    <a:pt x="5953" y="1"/>
                    <a:pt x="5535" y="45"/>
                    <a:pt x="5117" y="137"/>
                  </a:cubicBezTo>
                  <a:cubicBezTo>
                    <a:pt x="1982" y="824"/>
                    <a:pt x="1" y="3913"/>
                    <a:pt x="689" y="7048"/>
                  </a:cubicBezTo>
                  <a:cubicBezTo>
                    <a:pt x="1038" y="8656"/>
                    <a:pt x="2029" y="9961"/>
                    <a:pt x="3334" y="10754"/>
                  </a:cubicBezTo>
                  <a:lnTo>
                    <a:pt x="3521" y="11581"/>
                  </a:lnTo>
                  <a:cubicBezTo>
                    <a:pt x="3601" y="11965"/>
                    <a:pt x="3936" y="12217"/>
                    <a:pt x="4304" y="12217"/>
                  </a:cubicBezTo>
                  <a:cubicBezTo>
                    <a:pt x="4361" y="12217"/>
                    <a:pt x="4419" y="12211"/>
                    <a:pt x="4476" y="12199"/>
                  </a:cubicBezTo>
                  <a:lnTo>
                    <a:pt x="10735" y="10835"/>
                  </a:lnTo>
                  <a:cubicBezTo>
                    <a:pt x="11166" y="10742"/>
                    <a:pt x="11445" y="10311"/>
                    <a:pt x="11341" y="9880"/>
                  </a:cubicBezTo>
                  <a:lnTo>
                    <a:pt x="11166" y="9041"/>
                  </a:lnTo>
                  <a:cubicBezTo>
                    <a:pt x="12016" y="7770"/>
                    <a:pt x="12378" y="6174"/>
                    <a:pt x="12028" y="4565"/>
                  </a:cubicBezTo>
                  <a:cubicBezTo>
                    <a:pt x="11433" y="1850"/>
                    <a:pt x="9028" y="1"/>
                    <a:pt x="63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5964749" y="1754124"/>
              <a:ext cx="490184" cy="715951"/>
            </a:xfrm>
            <a:custGeom>
              <a:rect b="b" l="l" r="r" t="t"/>
              <a:pathLst>
                <a:path extrusionOk="0" h="7576" w="5187">
                  <a:moveTo>
                    <a:pt x="4161" y="420"/>
                  </a:moveTo>
                  <a:lnTo>
                    <a:pt x="4755" y="3135"/>
                  </a:lnTo>
                  <a:lnTo>
                    <a:pt x="3776" y="3357"/>
                  </a:lnTo>
                  <a:lnTo>
                    <a:pt x="3182" y="641"/>
                  </a:lnTo>
                  <a:lnTo>
                    <a:pt x="4161" y="420"/>
                  </a:lnTo>
                  <a:close/>
                  <a:moveTo>
                    <a:pt x="1422" y="1026"/>
                  </a:moveTo>
                  <a:lnTo>
                    <a:pt x="2016" y="3741"/>
                  </a:lnTo>
                  <a:lnTo>
                    <a:pt x="1026" y="3951"/>
                  </a:lnTo>
                  <a:lnTo>
                    <a:pt x="431" y="1236"/>
                  </a:lnTo>
                  <a:lnTo>
                    <a:pt x="1422" y="1026"/>
                  </a:lnTo>
                  <a:close/>
                  <a:moveTo>
                    <a:pt x="4440" y="0"/>
                  </a:moveTo>
                  <a:lnTo>
                    <a:pt x="2751" y="362"/>
                  </a:lnTo>
                  <a:lnTo>
                    <a:pt x="3427" y="3438"/>
                  </a:lnTo>
                  <a:lnTo>
                    <a:pt x="2890" y="3543"/>
                  </a:lnTo>
                  <a:lnTo>
                    <a:pt x="2366" y="3660"/>
                  </a:lnTo>
                  <a:lnTo>
                    <a:pt x="1690" y="595"/>
                  </a:lnTo>
                  <a:lnTo>
                    <a:pt x="0" y="956"/>
                  </a:lnTo>
                  <a:lnTo>
                    <a:pt x="746" y="4382"/>
                  </a:lnTo>
                  <a:lnTo>
                    <a:pt x="2086" y="4091"/>
                  </a:lnTo>
                  <a:lnTo>
                    <a:pt x="2855" y="7575"/>
                  </a:lnTo>
                  <a:lnTo>
                    <a:pt x="3205" y="7494"/>
                  </a:lnTo>
                  <a:lnTo>
                    <a:pt x="2436" y="4009"/>
                  </a:lnTo>
                  <a:lnTo>
                    <a:pt x="2972" y="3893"/>
                  </a:lnTo>
                  <a:lnTo>
                    <a:pt x="3496" y="3788"/>
                  </a:lnTo>
                  <a:lnTo>
                    <a:pt x="4254" y="7272"/>
                  </a:lnTo>
                  <a:lnTo>
                    <a:pt x="4604" y="7191"/>
                  </a:lnTo>
                  <a:lnTo>
                    <a:pt x="3846" y="3706"/>
                  </a:lnTo>
                  <a:lnTo>
                    <a:pt x="5186" y="3415"/>
                  </a:lnTo>
                  <a:lnTo>
                    <a:pt x="44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5907481" y="2369714"/>
              <a:ext cx="837103" cy="246557"/>
            </a:xfrm>
            <a:custGeom>
              <a:rect b="b" l="l" r="r" t="t"/>
              <a:pathLst>
                <a:path extrusionOk="0" h="2609" w="8858">
                  <a:moveTo>
                    <a:pt x="8387" y="0"/>
                  </a:moveTo>
                  <a:cubicBezTo>
                    <a:pt x="8354" y="0"/>
                    <a:pt x="8320" y="4"/>
                    <a:pt x="8286" y="13"/>
                  </a:cubicBezTo>
                  <a:lnTo>
                    <a:pt x="396" y="1737"/>
                  </a:lnTo>
                  <a:cubicBezTo>
                    <a:pt x="152" y="1784"/>
                    <a:pt x="0" y="2017"/>
                    <a:pt x="58" y="2262"/>
                  </a:cubicBezTo>
                  <a:cubicBezTo>
                    <a:pt x="99" y="2466"/>
                    <a:pt x="293" y="2608"/>
                    <a:pt x="497" y="2608"/>
                  </a:cubicBezTo>
                  <a:cubicBezTo>
                    <a:pt x="526" y="2608"/>
                    <a:pt x="554" y="2606"/>
                    <a:pt x="583" y="2600"/>
                  </a:cubicBezTo>
                  <a:lnTo>
                    <a:pt x="8473" y="875"/>
                  </a:lnTo>
                  <a:cubicBezTo>
                    <a:pt x="8706" y="817"/>
                    <a:pt x="8857" y="584"/>
                    <a:pt x="8811" y="351"/>
                  </a:cubicBezTo>
                  <a:cubicBezTo>
                    <a:pt x="8761" y="141"/>
                    <a:pt x="8583" y="0"/>
                    <a:pt x="8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5985634" y="2456751"/>
              <a:ext cx="739104" cy="374419"/>
            </a:xfrm>
            <a:custGeom>
              <a:rect b="b" l="l" r="r" t="t"/>
              <a:pathLst>
                <a:path extrusionOk="0" h="3962" w="7821">
                  <a:moveTo>
                    <a:pt x="7389" y="1"/>
                  </a:moveTo>
                  <a:lnTo>
                    <a:pt x="1" y="1621"/>
                  </a:lnTo>
                  <a:lnTo>
                    <a:pt x="257" y="2763"/>
                  </a:lnTo>
                  <a:cubicBezTo>
                    <a:pt x="409" y="3472"/>
                    <a:pt x="1046" y="3962"/>
                    <a:pt x="1747" y="3962"/>
                  </a:cubicBezTo>
                  <a:cubicBezTo>
                    <a:pt x="1851" y="3962"/>
                    <a:pt x="1957" y="3951"/>
                    <a:pt x="2063" y="3928"/>
                  </a:cubicBezTo>
                  <a:lnTo>
                    <a:pt x="6480" y="2961"/>
                  </a:lnTo>
                  <a:cubicBezTo>
                    <a:pt x="7308" y="2774"/>
                    <a:pt x="7821" y="1970"/>
                    <a:pt x="7646" y="1143"/>
                  </a:cubicBezTo>
                  <a:lnTo>
                    <a:pt x="7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5943770" y="2512319"/>
              <a:ext cx="816218" cy="345123"/>
            </a:xfrm>
            <a:custGeom>
              <a:rect b="b" l="l" r="r" t="t"/>
              <a:pathLst>
                <a:path extrusionOk="0" h="3652" w="8637">
                  <a:moveTo>
                    <a:pt x="8248" y="1"/>
                  </a:moveTo>
                  <a:cubicBezTo>
                    <a:pt x="8227" y="1"/>
                    <a:pt x="8204" y="3"/>
                    <a:pt x="8182" y="7"/>
                  </a:cubicBezTo>
                  <a:lnTo>
                    <a:pt x="327" y="1242"/>
                  </a:lnTo>
                  <a:cubicBezTo>
                    <a:pt x="129" y="1266"/>
                    <a:pt x="1" y="1452"/>
                    <a:pt x="24" y="1650"/>
                  </a:cubicBezTo>
                  <a:cubicBezTo>
                    <a:pt x="56" y="1833"/>
                    <a:pt x="217" y="1956"/>
                    <a:pt x="388" y="1956"/>
                  </a:cubicBezTo>
                  <a:cubicBezTo>
                    <a:pt x="403" y="1956"/>
                    <a:pt x="417" y="1955"/>
                    <a:pt x="432" y="1953"/>
                  </a:cubicBezTo>
                  <a:lnTo>
                    <a:pt x="5373" y="1172"/>
                  </a:lnTo>
                  <a:lnTo>
                    <a:pt x="1085" y="2967"/>
                  </a:lnTo>
                  <a:cubicBezTo>
                    <a:pt x="910" y="3037"/>
                    <a:pt x="817" y="3247"/>
                    <a:pt x="898" y="3433"/>
                  </a:cubicBezTo>
                  <a:cubicBezTo>
                    <a:pt x="957" y="3571"/>
                    <a:pt x="1083" y="3651"/>
                    <a:pt x="1227" y="3651"/>
                  </a:cubicBezTo>
                  <a:cubicBezTo>
                    <a:pt x="1253" y="3651"/>
                    <a:pt x="1279" y="3648"/>
                    <a:pt x="1306" y="3643"/>
                  </a:cubicBezTo>
                  <a:cubicBezTo>
                    <a:pt x="1329" y="3643"/>
                    <a:pt x="1341" y="3631"/>
                    <a:pt x="1364" y="3631"/>
                  </a:cubicBezTo>
                  <a:lnTo>
                    <a:pt x="8380" y="695"/>
                  </a:lnTo>
                  <a:cubicBezTo>
                    <a:pt x="8543" y="625"/>
                    <a:pt x="8637" y="438"/>
                    <a:pt x="8590" y="263"/>
                  </a:cubicBezTo>
                  <a:cubicBezTo>
                    <a:pt x="8549" y="109"/>
                    <a:pt x="8409" y="1"/>
                    <a:pt x="82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38"/>
          <p:cNvSpPr txBox="1"/>
          <p:nvPr>
            <p:ph type="title"/>
          </p:nvPr>
        </p:nvSpPr>
        <p:spPr>
          <a:xfrm>
            <a:off x="720000" y="57575"/>
            <a:ext cx="7746300" cy="96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Model Estimation</a:t>
            </a:r>
            <a:endParaRPr sz="4000"/>
          </a:p>
        </p:txBody>
      </p:sp>
      <p:sp>
        <p:nvSpPr>
          <p:cNvPr id="924" name="Google Shape;924;p38"/>
          <p:cNvSpPr txBox="1"/>
          <p:nvPr>
            <p:ph idx="2" type="subTitle"/>
          </p:nvPr>
        </p:nvSpPr>
        <p:spPr>
          <a:xfrm>
            <a:off x="877600" y="919050"/>
            <a:ext cx="7385700" cy="3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Model estimation is done using these methodologies-</a:t>
            </a:r>
            <a:endParaRPr sz="1400"/>
          </a:p>
          <a:p>
            <a:pPr indent="0" lvl="0" marL="457200" rtl="0" algn="l">
              <a:spcBef>
                <a:spcPts val="1000"/>
              </a:spcBef>
              <a:spcAft>
                <a:spcPts val="0"/>
              </a:spcAft>
              <a:buNone/>
            </a:pPr>
            <a:r>
              <a:rPr b="1" lang="en" sz="1400"/>
              <a:t>Two-way fixed effects methodology.</a:t>
            </a:r>
            <a:endParaRPr b="1" sz="1400"/>
          </a:p>
          <a:p>
            <a:pPr indent="0" lvl="0" marL="457200" rtl="0" algn="l">
              <a:spcBef>
                <a:spcPts val="1000"/>
              </a:spcBef>
              <a:spcAft>
                <a:spcPts val="0"/>
              </a:spcAft>
              <a:buNone/>
            </a:pPr>
            <a:r>
              <a:rPr lang="en" sz="1400"/>
              <a:t>Controls for country-specific factors influencing trade flows, isolating the effects of independent variables (GDP, distance, tariffs, NTBs, and CPTPP membership).</a:t>
            </a:r>
            <a:endParaRPr sz="1400"/>
          </a:p>
          <a:p>
            <a:pPr indent="0" lvl="0" marL="457200" rtl="0" algn="l">
              <a:spcBef>
                <a:spcPts val="1000"/>
              </a:spcBef>
              <a:spcAft>
                <a:spcPts val="0"/>
              </a:spcAft>
              <a:buNone/>
            </a:pPr>
            <a:r>
              <a:rPr lang="en" sz="1400"/>
              <a:t>	</a:t>
            </a:r>
            <a:endParaRPr sz="1400"/>
          </a:p>
          <a:p>
            <a:pPr indent="0" lvl="0" marL="457200" rtl="0" algn="l">
              <a:spcBef>
                <a:spcPts val="1000"/>
              </a:spcBef>
              <a:spcAft>
                <a:spcPts val="0"/>
              </a:spcAft>
              <a:buNone/>
            </a:pPr>
            <a:r>
              <a:t/>
            </a:r>
            <a:endParaRPr sz="1400"/>
          </a:p>
          <a:p>
            <a:pPr indent="0" lvl="0" marL="457200" rtl="0" algn="l">
              <a:spcBef>
                <a:spcPts val="1000"/>
              </a:spcBef>
              <a:spcAft>
                <a:spcPts val="0"/>
              </a:spcAft>
              <a:buNone/>
            </a:pPr>
            <a:r>
              <a:t/>
            </a:r>
            <a:endParaRPr b="1" sz="1400"/>
          </a:p>
          <a:p>
            <a:pPr indent="0" lvl="0" marL="457200" rtl="0" algn="l">
              <a:spcBef>
                <a:spcPts val="1000"/>
              </a:spcBef>
              <a:spcAft>
                <a:spcPts val="0"/>
              </a:spcAft>
              <a:buNone/>
            </a:pPr>
            <a:r>
              <a:rPr b="1" lang="en" sz="1400"/>
              <a:t>Poisson Pseudo Maximum Likelihood Estimation methodology.</a:t>
            </a:r>
            <a:endParaRPr b="1" sz="1400"/>
          </a:p>
          <a:p>
            <a:pPr indent="0" lvl="0" marL="457200" rtl="0" algn="l">
              <a:spcBef>
                <a:spcPts val="1000"/>
              </a:spcBef>
              <a:spcAft>
                <a:spcPts val="0"/>
              </a:spcAft>
              <a:buNone/>
            </a:pPr>
            <a:r>
              <a:rPr lang="en" sz="1400"/>
              <a:t>Addresses the count data nature of the dependent variable, providing more reliable estimates than traditional OLS methods.</a:t>
            </a:r>
            <a:endParaRPr sz="1400"/>
          </a:p>
          <a:p>
            <a:pPr indent="0" lvl="0" marL="457200" rtl="0" algn="l">
              <a:spcBef>
                <a:spcPts val="1000"/>
              </a:spcBef>
              <a:spcAft>
                <a:spcPts val="0"/>
              </a:spcAft>
              <a:buNone/>
            </a:pPr>
            <a:r>
              <a:rPr lang="en" sz="1400"/>
              <a:t>(insert eqn)</a:t>
            </a:r>
            <a:endParaRPr sz="1400"/>
          </a:p>
          <a:p>
            <a:pPr indent="0" lvl="0" marL="45720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pic>
        <p:nvPicPr>
          <p:cNvPr id="925" name="Google Shape;925;p38"/>
          <p:cNvPicPr preferRelativeResize="0"/>
          <p:nvPr/>
        </p:nvPicPr>
        <p:blipFill>
          <a:blip r:embed="rId3">
            <a:alphaModFix/>
          </a:blip>
          <a:stretch>
            <a:fillRect/>
          </a:stretch>
        </p:blipFill>
        <p:spPr>
          <a:xfrm>
            <a:off x="1427025" y="2190504"/>
            <a:ext cx="5182673" cy="1000037"/>
          </a:xfrm>
          <a:prstGeom prst="rect">
            <a:avLst/>
          </a:prstGeom>
          <a:noFill/>
          <a:ln>
            <a:noFill/>
          </a:ln>
        </p:spPr>
      </p:pic>
      <p:pic>
        <p:nvPicPr>
          <p:cNvPr id="926" name="Google Shape;926;p38"/>
          <p:cNvPicPr preferRelativeResize="0"/>
          <p:nvPr/>
        </p:nvPicPr>
        <p:blipFill>
          <a:blip r:embed="rId4">
            <a:alphaModFix/>
          </a:blip>
          <a:stretch>
            <a:fillRect/>
          </a:stretch>
        </p:blipFill>
        <p:spPr>
          <a:xfrm>
            <a:off x="1379550" y="4067050"/>
            <a:ext cx="5367200" cy="543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39"/>
          <p:cNvSpPr txBox="1"/>
          <p:nvPr>
            <p:ph type="title"/>
          </p:nvPr>
        </p:nvSpPr>
        <p:spPr>
          <a:xfrm>
            <a:off x="720000" y="57575"/>
            <a:ext cx="7746300" cy="96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Model Estimation</a:t>
            </a:r>
            <a:endParaRPr sz="4000"/>
          </a:p>
        </p:txBody>
      </p:sp>
      <p:sp>
        <p:nvSpPr>
          <p:cNvPr id="932" name="Google Shape;932;p39"/>
          <p:cNvSpPr txBox="1"/>
          <p:nvPr>
            <p:ph idx="2" type="subTitle"/>
          </p:nvPr>
        </p:nvSpPr>
        <p:spPr>
          <a:xfrm>
            <a:off x="877600" y="919050"/>
            <a:ext cx="7385700" cy="3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	</a:t>
            </a:r>
            <a:endParaRPr b="1" sz="1400"/>
          </a:p>
          <a:p>
            <a:pPr indent="0" lvl="0" marL="457200" rtl="0" algn="l">
              <a:spcBef>
                <a:spcPts val="1000"/>
              </a:spcBef>
              <a:spcAft>
                <a:spcPts val="0"/>
              </a:spcAft>
              <a:buNone/>
            </a:pPr>
            <a:r>
              <a:t/>
            </a:r>
            <a:endParaRPr b="1" sz="1400"/>
          </a:p>
          <a:p>
            <a:pPr indent="0" lvl="0" marL="457200" rtl="0" algn="l">
              <a:spcBef>
                <a:spcPts val="1000"/>
              </a:spcBef>
              <a:spcAft>
                <a:spcPts val="0"/>
              </a:spcAft>
              <a:buNone/>
            </a:pPr>
            <a:r>
              <a:rPr b="1" lang="en" sz="1400"/>
              <a:t>NLS-GEPPML</a:t>
            </a:r>
            <a:endParaRPr b="1" sz="1400"/>
          </a:p>
          <a:p>
            <a:pPr indent="0" lvl="0" marL="457200" rtl="0" algn="l">
              <a:spcBef>
                <a:spcPts val="1000"/>
              </a:spcBef>
              <a:spcAft>
                <a:spcPts val="1000"/>
              </a:spcAft>
              <a:buNone/>
            </a:pPr>
            <a:r>
              <a:rPr lang="en" sz="1400"/>
              <a:t>Employs the NLS-GEPPML algorithm (Herman's Method) as implemented in the 'gegravity' package (Herman, 2021). The general equilibrium PPML (GEPPML) iterative procedure, as stated in Yotov’s advanced guide, was used to get the GE impacts from counterfactual scenarios.</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40"/>
          <p:cNvSpPr/>
          <p:nvPr/>
        </p:nvSpPr>
        <p:spPr>
          <a:xfrm flipH="1" rot="-4049812">
            <a:off x="370077" y="4206982"/>
            <a:ext cx="748638" cy="643275"/>
          </a:xfrm>
          <a:custGeom>
            <a:rect b="b" l="l" r="r" t="t"/>
            <a:pathLst>
              <a:path extrusionOk="0" h="33738" w="39264">
                <a:moveTo>
                  <a:pt x="17355" y="0"/>
                </a:moveTo>
                <a:cubicBezTo>
                  <a:pt x="16792" y="0"/>
                  <a:pt x="16208" y="60"/>
                  <a:pt x="15617" y="185"/>
                </a:cubicBezTo>
                <a:cubicBezTo>
                  <a:pt x="12365" y="861"/>
                  <a:pt x="10116" y="3262"/>
                  <a:pt x="10594" y="5534"/>
                </a:cubicBezTo>
                <a:cubicBezTo>
                  <a:pt x="10839" y="6688"/>
                  <a:pt x="11724" y="7574"/>
                  <a:pt x="12960" y="8098"/>
                </a:cubicBezTo>
                <a:lnTo>
                  <a:pt x="6200" y="9520"/>
                </a:lnTo>
                <a:cubicBezTo>
                  <a:pt x="5536" y="9660"/>
                  <a:pt x="5116" y="10301"/>
                  <a:pt x="5256" y="10965"/>
                </a:cubicBezTo>
                <a:lnTo>
                  <a:pt x="6620" y="17468"/>
                </a:lnTo>
                <a:cubicBezTo>
                  <a:pt x="5876" y="16837"/>
                  <a:pt x="5025" y="16488"/>
                  <a:pt x="4172" y="16488"/>
                </a:cubicBezTo>
                <a:cubicBezTo>
                  <a:pt x="3970" y="16488"/>
                  <a:pt x="3767" y="16507"/>
                  <a:pt x="3566" y="16547"/>
                </a:cubicBezTo>
                <a:cubicBezTo>
                  <a:pt x="1294" y="17025"/>
                  <a:pt x="0" y="20055"/>
                  <a:pt x="688" y="23307"/>
                </a:cubicBezTo>
                <a:cubicBezTo>
                  <a:pt x="1313" y="26264"/>
                  <a:pt x="3346" y="28382"/>
                  <a:pt x="5418" y="28382"/>
                </a:cubicBezTo>
                <a:cubicBezTo>
                  <a:pt x="5624" y="28382"/>
                  <a:pt x="5831" y="28361"/>
                  <a:pt x="6037" y="28318"/>
                </a:cubicBezTo>
                <a:cubicBezTo>
                  <a:pt x="7086" y="28108"/>
                  <a:pt x="7937" y="27339"/>
                  <a:pt x="8461" y="26267"/>
                </a:cubicBezTo>
                <a:lnTo>
                  <a:pt x="9825" y="32770"/>
                </a:lnTo>
                <a:cubicBezTo>
                  <a:pt x="9948" y="33344"/>
                  <a:pt x="10466" y="33737"/>
                  <a:pt x="11033" y="33737"/>
                </a:cubicBezTo>
                <a:cubicBezTo>
                  <a:pt x="11111" y="33737"/>
                  <a:pt x="11191" y="33730"/>
                  <a:pt x="11270" y="33714"/>
                </a:cubicBezTo>
                <a:lnTo>
                  <a:pt x="17062" y="32490"/>
                </a:lnTo>
                <a:cubicBezTo>
                  <a:pt x="17412" y="32420"/>
                  <a:pt x="17493" y="31978"/>
                  <a:pt x="17202" y="31791"/>
                </a:cubicBezTo>
                <a:cubicBezTo>
                  <a:pt x="16398" y="31255"/>
                  <a:pt x="15838" y="30532"/>
                  <a:pt x="15663" y="29658"/>
                </a:cubicBezTo>
                <a:cubicBezTo>
                  <a:pt x="15186" y="27374"/>
                  <a:pt x="17435" y="24985"/>
                  <a:pt x="20675" y="24297"/>
                </a:cubicBezTo>
                <a:cubicBezTo>
                  <a:pt x="21262" y="24175"/>
                  <a:pt x="21842" y="24117"/>
                  <a:pt x="22401" y="24117"/>
                </a:cubicBezTo>
                <a:cubicBezTo>
                  <a:pt x="24937" y="24117"/>
                  <a:pt x="27043" y="25316"/>
                  <a:pt x="27434" y="27188"/>
                </a:cubicBezTo>
                <a:cubicBezTo>
                  <a:pt x="27609" y="28062"/>
                  <a:pt x="27388" y="28948"/>
                  <a:pt x="26863" y="29763"/>
                </a:cubicBezTo>
                <a:cubicBezTo>
                  <a:pt x="26692" y="30020"/>
                  <a:pt x="26903" y="30355"/>
                  <a:pt x="27200" y="30355"/>
                </a:cubicBezTo>
                <a:cubicBezTo>
                  <a:pt x="27227" y="30355"/>
                  <a:pt x="27255" y="30352"/>
                  <a:pt x="27283" y="30346"/>
                </a:cubicBezTo>
                <a:lnTo>
                  <a:pt x="33075" y="29134"/>
                </a:lnTo>
                <a:cubicBezTo>
                  <a:pt x="33739" y="28994"/>
                  <a:pt x="34159" y="28353"/>
                  <a:pt x="34019" y="27689"/>
                </a:cubicBezTo>
                <a:lnTo>
                  <a:pt x="32655" y="21186"/>
                </a:lnTo>
                <a:lnTo>
                  <a:pt x="32655" y="21186"/>
                </a:lnTo>
                <a:cubicBezTo>
                  <a:pt x="33396" y="21804"/>
                  <a:pt x="34234" y="22159"/>
                  <a:pt x="35080" y="22159"/>
                </a:cubicBezTo>
                <a:cubicBezTo>
                  <a:pt x="35285" y="22159"/>
                  <a:pt x="35492" y="22138"/>
                  <a:pt x="35697" y="22095"/>
                </a:cubicBezTo>
                <a:cubicBezTo>
                  <a:pt x="37981" y="21617"/>
                  <a:pt x="39263" y="18599"/>
                  <a:pt x="38587" y="15347"/>
                </a:cubicBezTo>
                <a:cubicBezTo>
                  <a:pt x="37962" y="12389"/>
                  <a:pt x="35928" y="10260"/>
                  <a:pt x="33846" y="10260"/>
                </a:cubicBezTo>
                <a:cubicBezTo>
                  <a:pt x="33639" y="10260"/>
                  <a:pt x="33432" y="10281"/>
                  <a:pt x="33226" y="10324"/>
                </a:cubicBezTo>
                <a:cubicBezTo>
                  <a:pt x="32177" y="10546"/>
                  <a:pt x="31338" y="11315"/>
                  <a:pt x="30814" y="12387"/>
                </a:cubicBezTo>
                <a:lnTo>
                  <a:pt x="29450" y="5884"/>
                </a:lnTo>
                <a:cubicBezTo>
                  <a:pt x="29328" y="5314"/>
                  <a:pt x="28816" y="4913"/>
                  <a:pt x="28254" y="4913"/>
                </a:cubicBezTo>
                <a:cubicBezTo>
                  <a:pt x="28172" y="4913"/>
                  <a:pt x="28088" y="4922"/>
                  <a:pt x="28005" y="4940"/>
                </a:cubicBezTo>
                <a:lnTo>
                  <a:pt x="21234" y="6362"/>
                </a:lnTo>
                <a:cubicBezTo>
                  <a:pt x="22155" y="5383"/>
                  <a:pt x="22609" y="4206"/>
                  <a:pt x="22365" y="3064"/>
                </a:cubicBezTo>
                <a:cubicBezTo>
                  <a:pt x="21983" y="1204"/>
                  <a:pt x="19886" y="0"/>
                  <a:pt x="173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0"/>
          <p:cNvSpPr txBox="1"/>
          <p:nvPr>
            <p:ph type="title"/>
          </p:nvPr>
        </p:nvSpPr>
        <p:spPr>
          <a:xfrm>
            <a:off x="928275" y="171600"/>
            <a:ext cx="7284600" cy="9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GEPPML Algorithm</a:t>
            </a:r>
            <a:endParaRPr sz="4000"/>
          </a:p>
        </p:txBody>
      </p:sp>
      <p:sp>
        <p:nvSpPr>
          <p:cNvPr id="939" name="Google Shape;939;p40"/>
          <p:cNvSpPr txBox="1"/>
          <p:nvPr>
            <p:ph idx="1" type="subTitle"/>
          </p:nvPr>
        </p:nvSpPr>
        <p:spPr>
          <a:xfrm>
            <a:off x="928275" y="995075"/>
            <a:ext cx="7284600" cy="25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STEP 1: Solving the baseline gravity model</a:t>
            </a:r>
            <a:endParaRPr sz="1400"/>
          </a:p>
          <a:p>
            <a:pPr indent="0" lvl="0" marL="914400" rtl="0" algn="l">
              <a:spcBef>
                <a:spcPts val="1000"/>
              </a:spcBef>
              <a:spcAft>
                <a:spcPts val="0"/>
              </a:spcAft>
              <a:buNone/>
            </a:pPr>
            <a:r>
              <a:rPr lang="en" sz="1400"/>
              <a:t>Obtain the estimate of Pair Fixed effects (ij) and the effects of RTAs</a:t>
            </a:r>
            <a:endParaRPr sz="1400"/>
          </a:p>
          <a:p>
            <a:pPr indent="0" lvl="0" marL="914400" rtl="0" algn="l">
              <a:spcBef>
                <a:spcPts val="1000"/>
              </a:spcBef>
              <a:spcAft>
                <a:spcPts val="0"/>
              </a:spcAft>
              <a:buNone/>
            </a:pPr>
            <a:r>
              <a:rPr lang="en" sz="1400"/>
              <a:t>Regress the estimates of Pair Fixed effects on the gravity variables and country fixed effects.</a:t>
            </a:r>
            <a:endParaRPr sz="1400"/>
          </a:p>
          <a:p>
            <a:pPr indent="0" lvl="0" marL="0" rtl="0" algn="l">
              <a:spcBef>
                <a:spcPts val="1000"/>
              </a:spcBef>
              <a:spcAft>
                <a:spcPts val="0"/>
              </a:spcAft>
              <a:buNone/>
            </a:pPr>
            <a:r>
              <a:rPr lang="en" sz="1400"/>
              <a:t>STEP 2: Defining a counterfactual scenario</a:t>
            </a:r>
            <a:endParaRPr sz="1400"/>
          </a:p>
          <a:p>
            <a:pPr indent="0" lvl="0" marL="0" rtl="0" algn="l">
              <a:spcBef>
                <a:spcPts val="1000"/>
              </a:spcBef>
              <a:spcAft>
                <a:spcPts val="0"/>
              </a:spcAft>
              <a:buNone/>
            </a:pPr>
            <a:r>
              <a:rPr lang="en" sz="1400"/>
              <a:t>STEP 3: Solving the Counterfactual Model</a:t>
            </a:r>
            <a:endParaRPr sz="1400"/>
          </a:p>
          <a:p>
            <a:pPr indent="0" lvl="0" marL="914400" rtl="0" algn="l">
              <a:spcBef>
                <a:spcPts val="1000"/>
              </a:spcBef>
              <a:spcAft>
                <a:spcPts val="0"/>
              </a:spcAft>
              <a:buNone/>
            </a:pPr>
            <a:r>
              <a:rPr lang="en" sz="1400"/>
              <a:t>Obtaining the “Conditional General Equilibrium” Effects</a:t>
            </a:r>
            <a:endParaRPr sz="1400"/>
          </a:p>
          <a:p>
            <a:pPr indent="0" lvl="0" marL="914400" rtl="0" algn="l">
              <a:spcBef>
                <a:spcPts val="1000"/>
              </a:spcBef>
              <a:spcAft>
                <a:spcPts val="0"/>
              </a:spcAft>
              <a:buNone/>
            </a:pPr>
            <a:r>
              <a:rPr lang="en" sz="1400"/>
              <a:t>Estimating the “Conditional” gravity model</a:t>
            </a:r>
            <a:endParaRPr sz="1400"/>
          </a:p>
          <a:p>
            <a:pPr indent="0" lvl="0" marL="914400" rtl="0" algn="l">
              <a:spcBef>
                <a:spcPts val="1000"/>
              </a:spcBef>
              <a:spcAft>
                <a:spcPts val="0"/>
              </a:spcAft>
              <a:buNone/>
            </a:pPr>
            <a:r>
              <a:rPr lang="en" sz="1400"/>
              <a:t>Constructing the “Conditional general equilibrium” indexes</a:t>
            </a:r>
            <a:endParaRPr sz="1400"/>
          </a:p>
          <a:p>
            <a:pPr indent="0" lvl="0" marL="914400" rtl="0" algn="l">
              <a:spcBef>
                <a:spcPts val="1000"/>
              </a:spcBef>
              <a:spcAft>
                <a:spcPts val="0"/>
              </a:spcAft>
              <a:buNone/>
            </a:pPr>
            <a:r>
              <a:rPr lang="en" sz="1400"/>
              <a:t>Obtaining the “Full Endowment General Equilibrium” effects</a:t>
            </a:r>
            <a:endParaRPr sz="1400"/>
          </a:p>
          <a:p>
            <a:pPr indent="0" lvl="0" marL="0" rtl="0" algn="l">
              <a:spcBef>
                <a:spcPts val="1000"/>
              </a:spcBef>
              <a:spcAft>
                <a:spcPts val="0"/>
              </a:spcAft>
              <a:buNone/>
            </a:pPr>
            <a:r>
              <a:rPr lang="en" sz="1400"/>
              <a:t>STEP 4: Collect, Construct, &amp; Report Indexes Of Interest</a:t>
            </a:r>
            <a:endParaRPr sz="1400"/>
          </a:p>
          <a:p>
            <a:pPr indent="0" lvl="0" marL="0" rtl="0" algn="l">
              <a:spcBef>
                <a:spcPts val="1000"/>
              </a:spcBef>
              <a:spcAft>
                <a:spcPts val="0"/>
              </a:spcAft>
              <a:buNone/>
            </a:pPr>
            <a:r>
              <a:rPr lang="en" sz="1400"/>
              <a:t>STEP 5: Constructing the Confidence Interval</a:t>
            </a:r>
            <a:endParaRPr sz="1400"/>
          </a:p>
          <a:p>
            <a:pPr indent="0" lvl="0" marL="0" rtl="0" algn="l">
              <a:spcBef>
                <a:spcPts val="100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41"/>
          <p:cNvSpPr txBox="1"/>
          <p:nvPr>
            <p:ph type="title"/>
          </p:nvPr>
        </p:nvSpPr>
        <p:spPr>
          <a:xfrm>
            <a:off x="720000" y="78725"/>
            <a:ext cx="7704000" cy="9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Solving Strategies </a:t>
            </a:r>
            <a:endParaRPr sz="4000"/>
          </a:p>
        </p:txBody>
      </p:sp>
      <p:sp>
        <p:nvSpPr>
          <p:cNvPr id="945" name="Google Shape;945;p41"/>
          <p:cNvSpPr txBox="1"/>
          <p:nvPr>
            <p:ph idx="4294967295" type="subTitle"/>
          </p:nvPr>
        </p:nvSpPr>
        <p:spPr>
          <a:xfrm>
            <a:off x="522875" y="893725"/>
            <a:ext cx="8526000" cy="4155300"/>
          </a:xfrm>
          <a:prstGeom prst="rect">
            <a:avLst/>
          </a:prstGeom>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400"/>
              <a:t> </a:t>
            </a:r>
            <a:r>
              <a:rPr lang="en" sz="1400">
                <a:latin typeface="Raleway SemiBold"/>
                <a:ea typeface="Raleway SemiBold"/>
                <a:cs typeface="Raleway SemiBold"/>
                <a:sym typeface="Raleway SemiBold"/>
              </a:rPr>
              <a:t>Packages (only) for robust and fast econometric estimation of gravity models</a:t>
            </a:r>
            <a:endParaRPr sz="1400">
              <a:latin typeface="Raleway SemiBold"/>
              <a:ea typeface="Raleway SemiBold"/>
              <a:cs typeface="Raleway SemiBold"/>
              <a:sym typeface="Raleway SemiBold"/>
            </a:endParaRPr>
          </a:p>
          <a:p>
            <a:pPr indent="0" lvl="0" marL="914400" rtl="0" algn="l">
              <a:spcBef>
                <a:spcPts val="1000"/>
              </a:spcBef>
              <a:spcAft>
                <a:spcPts val="0"/>
              </a:spcAft>
              <a:buNone/>
            </a:pPr>
            <a:r>
              <a:rPr lang="en" sz="1400">
                <a:latin typeface="Raleway SemiBold"/>
                <a:ea typeface="Raleway SemiBold"/>
                <a:cs typeface="Raleway SemiBold"/>
                <a:sym typeface="Raleway SemiBold"/>
              </a:rPr>
              <a:t>• STATA : ppml 10</a:t>
            </a:r>
            <a:endParaRPr sz="1400">
              <a:latin typeface="Raleway SemiBold"/>
              <a:ea typeface="Raleway SemiBold"/>
              <a:cs typeface="Raleway SemiBold"/>
              <a:sym typeface="Raleway SemiBold"/>
            </a:endParaRPr>
          </a:p>
          <a:p>
            <a:pPr indent="0" lvl="0" marL="914400" rtl="0" algn="l">
              <a:spcBef>
                <a:spcPts val="1000"/>
              </a:spcBef>
              <a:spcAft>
                <a:spcPts val="0"/>
              </a:spcAft>
              <a:buNone/>
            </a:pPr>
            <a:r>
              <a:rPr lang="en" sz="1400">
                <a:latin typeface="Raleway SemiBold"/>
                <a:ea typeface="Raleway SemiBold"/>
                <a:cs typeface="Raleway SemiBold"/>
                <a:sym typeface="Raleway SemiBold"/>
              </a:rPr>
              <a:t>• R : gravity 14</a:t>
            </a:r>
            <a:endParaRPr sz="1400">
              <a:latin typeface="Raleway SemiBold"/>
              <a:ea typeface="Raleway SemiBold"/>
              <a:cs typeface="Raleway SemiBold"/>
              <a:sym typeface="Raleway SemiBold"/>
            </a:endParaRPr>
          </a:p>
          <a:p>
            <a:pPr indent="0" lvl="0" marL="914400" rtl="0" algn="l">
              <a:spcBef>
                <a:spcPts val="1000"/>
              </a:spcBef>
              <a:spcAft>
                <a:spcPts val="0"/>
              </a:spcAft>
              <a:buNone/>
            </a:pPr>
            <a:r>
              <a:rPr lang="en" sz="1400">
                <a:latin typeface="Raleway SemiBold"/>
                <a:ea typeface="Raleway SemiBold"/>
                <a:cs typeface="Raleway SemiBold"/>
                <a:sym typeface="Raleway SemiBold"/>
              </a:rPr>
              <a:t>• Python :gme 15</a:t>
            </a:r>
            <a:endParaRPr sz="1400">
              <a:latin typeface="Raleway SemiBold"/>
              <a:ea typeface="Raleway SemiBold"/>
              <a:cs typeface="Raleway SemiBold"/>
              <a:sym typeface="Raleway SemiBold"/>
            </a:endParaRPr>
          </a:p>
          <a:p>
            <a:pPr indent="0" lvl="0" marL="914400" rtl="0" algn="l">
              <a:spcBef>
                <a:spcPts val="1000"/>
              </a:spcBef>
              <a:spcAft>
                <a:spcPts val="0"/>
              </a:spcAft>
              <a:buNone/>
            </a:pPr>
            <a:r>
              <a:rPr lang="en" sz="1400">
                <a:latin typeface="Raleway SemiBold"/>
                <a:ea typeface="Raleway SemiBold"/>
                <a:cs typeface="Raleway SemiBold"/>
                <a:sym typeface="Raleway SemiBold"/>
              </a:rPr>
              <a:t>• Tools for ”Full Fledged” Gravity Analysis (along with CFLs):</a:t>
            </a:r>
            <a:endParaRPr sz="1400">
              <a:latin typeface="Raleway SemiBold"/>
              <a:ea typeface="Raleway SemiBold"/>
              <a:cs typeface="Raleway SemiBold"/>
              <a:sym typeface="Raleway SemiBold"/>
            </a:endParaRPr>
          </a:p>
          <a:p>
            <a:pPr indent="0" lvl="0" marL="914400" rtl="0" algn="l">
              <a:spcBef>
                <a:spcPts val="1000"/>
              </a:spcBef>
              <a:spcAft>
                <a:spcPts val="0"/>
              </a:spcAft>
              <a:buNone/>
            </a:pPr>
            <a:r>
              <a:rPr lang="en" sz="1400">
                <a:latin typeface="Raleway SemiBold"/>
                <a:ea typeface="Raleway SemiBold"/>
                <a:cs typeface="Raleway SemiBold"/>
                <a:sym typeface="Raleway SemiBold"/>
              </a:rPr>
              <a:t>• STATA :</a:t>
            </a:r>
            <a:endParaRPr sz="1400">
              <a:latin typeface="Raleway SemiBold"/>
              <a:ea typeface="Raleway SemiBold"/>
              <a:cs typeface="Raleway SemiBold"/>
              <a:sym typeface="Raleway SemiBold"/>
            </a:endParaRPr>
          </a:p>
          <a:p>
            <a:pPr indent="0" lvl="0" marL="914400" rtl="0" algn="l">
              <a:spcBef>
                <a:spcPts val="1000"/>
              </a:spcBef>
              <a:spcAft>
                <a:spcPts val="0"/>
              </a:spcAft>
              <a:buNone/>
            </a:pPr>
            <a:r>
              <a:rPr lang="en" sz="1400">
                <a:latin typeface="Raleway SemiBold"/>
                <a:ea typeface="Raleway SemiBold"/>
                <a:cs typeface="Raleway SemiBold"/>
                <a:sym typeface="Raleway SemiBold"/>
              </a:rPr>
              <a:t>• the readymade .do file provided in [Yotov et al., 2016] employs GEPPML algo</a:t>
            </a:r>
            <a:endParaRPr sz="1400">
              <a:latin typeface="Raleway SemiBold"/>
              <a:ea typeface="Raleway SemiBold"/>
              <a:cs typeface="Raleway SemiBold"/>
              <a:sym typeface="Raleway SemiBold"/>
            </a:endParaRPr>
          </a:p>
          <a:p>
            <a:pPr indent="0" lvl="0" marL="914400" rtl="0" algn="l">
              <a:spcBef>
                <a:spcPts val="1000"/>
              </a:spcBef>
              <a:spcAft>
                <a:spcPts val="0"/>
              </a:spcAft>
              <a:buNone/>
            </a:pPr>
            <a:r>
              <a:rPr lang="en" sz="1400">
                <a:latin typeface="Raleway SemiBold"/>
                <a:ea typeface="Raleway SemiBold"/>
                <a:cs typeface="Raleway SemiBold"/>
                <a:sym typeface="Raleway SemiBold"/>
              </a:rPr>
              <a:t>• GE gravity package16</a:t>
            </a:r>
            <a:endParaRPr sz="1400">
              <a:latin typeface="Raleway SemiBold"/>
              <a:ea typeface="Raleway SemiBold"/>
              <a:cs typeface="Raleway SemiBold"/>
              <a:sym typeface="Raleway SemiBold"/>
            </a:endParaRPr>
          </a:p>
          <a:p>
            <a:pPr indent="0" lvl="0" marL="914400" rtl="0" algn="l">
              <a:spcBef>
                <a:spcPts val="1000"/>
              </a:spcBef>
              <a:spcAft>
                <a:spcPts val="0"/>
              </a:spcAft>
              <a:buNone/>
            </a:pPr>
            <a:r>
              <a:rPr lang="en" sz="1400">
                <a:latin typeface="Raleway SemiBold"/>
                <a:ea typeface="Raleway SemiBold"/>
                <a:cs typeface="Raleway SemiBold"/>
                <a:sym typeface="Raleway SemiBold"/>
              </a:rPr>
              <a:t>• Python : gegravity package by [Herman, 2021] : solves GE gravity models and conducts CFL experiments, using econometrically estimated parameter values from gme package. gegravity</a:t>
            </a:r>
            <a:endParaRPr sz="1400">
              <a:latin typeface="Raleway SemiBold"/>
              <a:ea typeface="Raleway SemiBold"/>
              <a:cs typeface="Raleway SemiBold"/>
              <a:sym typeface="Raleway SemiBold"/>
            </a:endParaRPr>
          </a:p>
          <a:p>
            <a:pPr indent="0" lvl="0" marL="914400" rtl="0" algn="l">
              <a:spcBef>
                <a:spcPts val="1000"/>
              </a:spcBef>
              <a:spcAft>
                <a:spcPts val="0"/>
              </a:spcAft>
              <a:buNone/>
            </a:pPr>
            <a:r>
              <a:rPr lang="en" sz="1400">
                <a:latin typeface="Raleway SemiBold"/>
                <a:ea typeface="Raleway SemiBold"/>
                <a:cs typeface="Raleway SemiBold"/>
                <a:sym typeface="Raleway SemiBold"/>
              </a:rPr>
              <a:t>Employs NLS algorithm</a:t>
            </a:r>
            <a:endParaRPr sz="1400">
              <a:latin typeface="Raleway SemiBold"/>
              <a:ea typeface="Raleway SemiBold"/>
              <a:cs typeface="Raleway SemiBold"/>
              <a:sym typeface="Raleway SemiBold"/>
            </a:endParaRPr>
          </a:p>
          <a:p>
            <a:pPr indent="0" lvl="0" marL="914400" rtl="0" algn="l">
              <a:spcBef>
                <a:spcPts val="1000"/>
              </a:spcBef>
              <a:spcAft>
                <a:spcPts val="0"/>
              </a:spcAft>
              <a:buNone/>
            </a:pPr>
            <a:r>
              <a:t/>
            </a:r>
            <a:endParaRPr sz="1400"/>
          </a:p>
          <a:p>
            <a:pPr indent="0" lvl="0" marL="0" rtl="0" algn="l">
              <a:spcBef>
                <a:spcPts val="1000"/>
              </a:spcBef>
              <a:spcAft>
                <a:spcPts val="10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42"/>
          <p:cNvSpPr txBox="1"/>
          <p:nvPr>
            <p:ph idx="1" type="subTitle"/>
          </p:nvPr>
        </p:nvSpPr>
        <p:spPr>
          <a:xfrm>
            <a:off x="902925" y="805200"/>
            <a:ext cx="7309800" cy="40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aleway SemiBold"/>
                <a:ea typeface="Raleway SemiBold"/>
                <a:cs typeface="Raleway SemiBold"/>
                <a:sym typeface="Raleway SemiBold"/>
              </a:rPr>
              <a:t>Partial Trade Impact (PTI):</a:t>
            </a:r>
            <a:endParaRPr sz="1300">
              <a:solidFill>
                <a:schemeClr val="dk2"/>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latin typeface="Raleway SemiBold"/>
                <a:ea typeface="Raleway SemiBold"/>
                <a:cs typeface="Raleway SemiBold"/>
                <a:sym typeface="Raleway SemiBold"/>
              </a:rPr>
              <a:t>Focuses on the direct impact of trade cost changes on trade volumes.</a:t>
            </a:r>
            <a:endParaRPr sz="1300">
              <a:latin typeface="Raleway SemiBold"/>
              <a:ea typeface="Raleway SemiBold"/>
              <a:cs typeface="Raleway SemiBold"/>
              <a:sym typeface="Raleway SemiBold"/>
            </a:endParaRPr>
          </a:p>
          <a:p>
            <a:pPr indent="0" lvl="0" marL="0" rtl="0" algn="l">
              <a:spcBef>
                <a:spcPts val="1000"/>
              </a:spcBef>
              <a:spcAft>
                <a:spcPts val="0"/>
              </a:spcAft>
              <a:buNone/>
            </a:pPr>
            <a:r>
              <a:rPr lang="en" sz="1300">
                <a:latin typeface="Raleway SemiBold"/>
                <a:ea typeface="Raleway SemiBold"/>
                <a:cs typeface="Raleway SemiBold"/>
                <a:sym typeface="Raleway SemiBold"/>
              </a:rPr>
              <a:t>Assumes constant prices and wages (simplifying assumptions).</a:t>
            </a:r>
            <a:endParaRPr sz="1300">
              <a:latin typeface="Raleway SemiBold"/>
              <a:ea typeface="Raleway SemiBold"/>
              <a:cs typeface="Raleway SemiBold"/>
              <a:sym typeface="Raleway SemiBold"/>
            </a:endParaRPr>
          </a:p>
          <a:p>
            <a:pPr indent="0" lvl="0" marL="0" rtl="0" algn="l">
              <a:spcBef>
                <a:spcPts val="1000"/>
              </a:spcBef>
              <a:spcAft>
                <a:spcPts val="0"/>
              </a:spcAft>
              <a:buNone/>
            </a:pPr>
            <a:r>
              <a:rPr lang="en" sz="1300">
                <a:latin typeface="Raleway SemiBold"/>
                <a:ea typeface="Raleway SemiBold"/>
                <a:cs typeface="Raleway SemiBold"/>
                <a:sym typeface="Raleway SemiBold"/>
              </a:rPr>
              <a:t>Offers a starting point but may underestimate the full picture.</a:t>
            </a:r>
            <a:endParaRPr sz="1300">
              <a:latin typeface="Raleway SemiBold"/>
              <a:ea typeface="Raleway SemiBold"/>
              <a:cs typeface="Raleway SemiBold"/>
              <a:sym typeface="Raleway SemiBold"/>
            </a:endParaRPr>
          </a:p>
          <a:p>
            <a:pPr indent="0" lvl="0" marL="0" rtl="0" algn="l">
              <a:spcBef>
                <a:spcPts val="1000"/>
              </a:spcBef>
              <a:spcAft>
                <a:spcPts val="0"/>
              </a:spcAft>
              <a:buNone/>
            </a:pPr>
            <a:r>
              <a:rPr lang="en" sz="1300">
                <a:solidFill>
                  <a:schemeClr val="dk2"/>
                </a:solidFill>
                <a:latin typeface="Raleway SemiBold"/>
                <a:ea typeface="Raleway SemiBold"/>
                <a:cs typeface="Raleway SemiBold"/>
                <a:sym typeface="Raleway SemiBold"/>
              </a:rPr>
              <a:t>Modular Trade Impact (MTI):</a:t>
            </a:r>
            <a:endParaRPr sz="1300">
              <a:solidFill>
                <a:schemeClr val="dk2"/>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latin typeface="Raleway SemiBold"/>
                <a:ea typeface="Raleway SemiBold"/>
                <a:cs typeface="Raleway SemiBold"/>
                <a:sym typeface="Raleway SemiBold"/>
              </a:rPr>
              <a:t>Considers trade cost changes and their influence on price indexes.</a:t>
            </a:r>
            <a:endParaRPr sz="1300">
              <a:latin typeface="Raleway SemiBold"/>
              <a:ea typeface="Raleway SemiBold"/>
              <a:cs typeface="Raleway SemiBold"/>
              <a:sym typeface="Raleway SemiBold"/>
            </a:endParaRPr>
          </a:p>
          <a:p>
            <a:pPr indent="0" lvl="0" marL="0" rtl="0" algn="l">
              <a:spcBef>
                <a:spcPts val="1000"/>
              </a:spcBef>
              <a:spcAft>
                <a:spcPts val="0"/>
              </a:spcAft>
              <a:buNone/>
            </a:pPr>
            <a:r>
              <a:rPr lang="en" sz="1300">
                <a:latin typeface="Raleway SemiBold"/>
                <a:ea typeface="Raleway SemiBold"/>
                <a:cs typeface="Raleway SemiBold"/>
                <a:sym typeface="Raleway SemiBold"/>
              </a:rPr>
              <a:t>Holds GDP constant, acknowledging the link between trade costs and prices.</a:t>
            </a:r>
            <a:endParaRPr sz="1300">
              <a:latin typeface="Raleway SemiBold"/>
              <a:ea typeface="Raleway SemiBold"/>
              <a:cs typeface="Raleway SemiBold"/>
              <a:sym typeface="Raleway SemiBold"/>
            </a:endParaRPr>
          </a:p>
          <a:p>
            <a:pPr indent="0" lvl="0" marL="0" rtl="0" algn="l">
              <a:spcBef>
                <a:spcPts val="1000"/>
              </a:spcBef>
              <a:spcAft>
                <a:spcPts val="0"/>
              </a:spcAft>
              <a:buNone/>
            </a:pPr>
            <a:r>
              <a:rPr lang="en" sz="1300">
                <a:latin typeface="Raleway SemiBold"/>
                <a:ea typeface="Raleway SemiBold"/>
                <a:cs typeface="Raleway SemiBold"/>
                <a:sym typeface="Raleway SemiBold"/>
              </a:rPr>
              <a:t>Provides a more comprehensive view by incorporating price adjustments.</a:t>
            </a:r>
            <a:endParaRPr sz="1300">
              <a:latin typeface="Raleway SemiBold"/>
              <a:ea typeface="Raleway SemiBold"/>
              <a:cs typeface="Raleway SemiBold"/>
              <a:sym typeface="Raleway SemiBold"/>
            </a:endParaRPr>
          </a:p>
          <a:p>
            <a:pPr indent="0" lvl="0" marL="0" rtl="0" algn="l">
              <a:spcBef>
                <a:spcPts val="1000"/>
              </a:spcBef>
              <a:spcAft>
                <a:spcPts val="0"/>
              </a:spcAft>
              <a:buNone/>
            </a:pPr>
            <a:r>
              <a:rPr lang="en" sz="1300">
                <a:solidFill>
                  <a:schemeClr val="dk2"/>
                </a:solidFill>
                <a:latin typeface="Raleway SemiBold"/>
                <a:ea typeface="Raleway SemiBold"/>
                <a:cs typeface="Raleway SemiBold"/>
                <a:sym typeface="Raleway SemiBold"/>
              </a:rPr>
              <a:t>General Equilibrium Trade Impact (GETI):</a:t>
            </a:r>
            <a:endParaRPr sz="1300">
              <a:solidFill>
                <a:schemeClr val="dk2"/>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latin typeface="Raleway SemiBold"/>
                <a:ea typeface="Raleway SemiBold"/>
                <a:cs typeface="Raleway SemiBold"/>
                <a:sym typeface="Raleway SemiBold"/>
              </a:rPr>
              <a:t>Most comprehensive assessment, considering trade costs, price indexes, and wages.</a:t>
            </a:r>
            <a:endParaRPr sz="1300">
              <a:latin typeface="Raleway SemiBold"/>
              <a:ea typeface="Raleway SemiBold"/>
              <a:cs typeface="Raleway SemiBold"/>
              <a:sym typeface="Raleway SemiBold"/>
            </a:endParaRPr>
          </a:p>
          <a:p>
            <a:pPr indent="0" lvl="0" marL="0" rtl="0" algn="l">
              <a:spcBef>
                <a:spcPts val="1000"/>
              </a:spcBef>
              <a:spcAft>
                <a:spcPts val="0"/>
              </a:spcAft>
              <a:buNone/>
            </a:pPr>
            <a:r>
              <a:rPr lang="en" sz="1300">
                <a:latin typeface="Raleway SemiBold"/>
                <a:ea typeface="Raleway SemiBold"/>
                <a:cs typeface="Raleway SemiBold"/>
                <a:sym typeface="Raleway SemiBold"/>
              </a:rPr>
              <a:t>Captures the full economic impact, including potential GDP changes.</a:t>
            </a:r>
            <a:endParaRPr sz="1300">
              <a:latin typeface="Raleway SemiBold"/>
              <a:ea typeface="Raleway SemiBold"/>
              <a:cs typeface="Raleway SemiBold"/>
              <a:sym typeface="Raleway SemiBold"/>
            </a:endParaRPr>
          </a:p>
          <a:p>
            <a:pPr indent="0" lvl="0" marL="0" rtl="0" algn="l">
              <a:spcBef>
                <a:spcPts val="1000"/>
              </a:spcBef>
              <a:spcAft>
                <a:spcPts val="0"/>
              </a:spcAft>
              <a:buNone/>
            </a:pPr>
            <a:r>
              <a:rPr lang="en" sz="1300">
                <a:latin typeface="Raleway SemiBold"/>
                <a:ea typeface="Raleway SemiBold"/>
                <a:cs typeface="Raleway SemiBold"/>
                <a:sym typeface="Raleway SemiBold"/>
              </a:rPr>
              <a:t>Offers a realistic view but is also the most complex to implement.</a:t>
            </a:r>
            <a:endParaRPr sz="1300">
              <a:latin typeface="Raleway SemiBold"/>
              <a:ea typeface="Raleway SemiBold"/>
              <a:cs typeface="Raleway SemiBold"/>
              <a:sym typeface="Raleway SemiBold"/>
            </a:endParaRPr>
          </a:p>
          <a:p>
            <a:pPr indent="0" lvl="0" marL="457200" rtl="0" algn="l">
              <a:spcBef>
                <a:spcPts val="1000"/>
              </a:spcBef>
              <a:spcAft>
                <a:spcPts val="1000"/>
              </a:spcAft>
              <a:buNone/>
            </a:pPr>
            <a:r>
              <a:t/>
            </a:r>
            <a:endParaRPr sz="1400">
              <a:latin typeface="Raleway SemiBold"/>
              <a:ea typeface="Raleway SemiBold"/>
              <a:cs typeface="Raleway SemiBold"/>
              <a:sym typeface="Raleway SemiBold"/>
            </a:endParaRPr>
          </a:p>
        </p:txBody>
      </p:sp>
      <p:sp>
        <p:nvSpPr>
          <p:cNvPr id="951" name="Google Shape;951;p42"/>
          <p:cNvSpPr txBox="1"/>
          <p:nvPr>
            <p:ph type="title"/>
          </p:nvPr>
        </p:nvSpPr>
        <p:spPr>
          <a:xfrm>
            <a:off x="720000" y="0"/>
            <a:ext cx="7704000" cy="8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Trade Impact Measures</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pic>
        <p:nvPicPr>
          <p:cNvPr id="956" name="Google Shape;956;p43"/>
          <p:cNvPicPr preferRelativeResize="0"/>
          <p:nvPr/>
        </p:nvPicPr>
        <p:blipFill>
          <a:blip r:embed="rId3">
            <a:alphaModFix/>
          </a:blip>
          <a:stretch>
            <a:fillRect/>
          </a:stretch>
        </p:blipFill>
        <p:spPr>
          <a:xfrm>
            <a:off x="1368325" y="823925"/>
            <a:ext cx="6708424" cy="371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4"/>
          <p:cNvSpPr txBox="1"/>
          <p:nvPr/>
        </p:nvSpPr>
        <p:spPr>
          <a:xfrm>
            <a:off x="915600" y="399650"/>
            <a:ext cx="7284600" cy="5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Inconsolata"/>
                <a:ea typeface="Inconsolata"/>
                <a:cs typeface="Inconsolata"/>
                <a:sym typeface="Inconsolata"/>
              </a:rPr>
              <a:t>Results</a:t>
            </a:r>
            <a:endParaRPr b="1" sz="4000">
              <a:solidFill>
                <a:schemeClr val="dk1"/>
              </a:solidFill>
              <a:latin typeface="Inconsolata"/>
              <a:ea typeface="Inconsolata"/>
              <a:cs typeface="Inconsolata"/>
              <a:sym typeface="Inconsolata"/>
            </a:endParaRPr>
          </a:p>
        </p:txBody>
      </p:sp>
      <p:sp>
        <p:nvSpPr>
          <p:cNvPr id="962" name="Google Shape;962;p44"/>
          <p:cNvSpPr txBox="1"/>
          <p:nvPr>
            <p:ph type="title"/>
          </p:nvPr>
        </p:nvSpPr>
        <p:spPr>
          <a:xfrm>
            <a:off x="713225" y="1372300"/>
            <a:ext cx="367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Raleway"/>
                <a:ea typeface="Raleway"/>
                <a:cs typeface="Raleway"/>
                <a:sym typeface="Raleway"/>
              </a:rPr>
              <a:t>Two-Way Fixed Effects:</a:t>
            </a:r>
            <a:endParaRPr sz="2300">
              <a:latin typeface="Raleway"/>
              <a:ea typeface="Raleway"/>
              <a:cs typeface="Raleway"/>
              <a:sym typeface="Raleway"/>
            </a:endParaRPr>
          </a:p>
        </p:txBody>
      </p:sp>
      <p:sp>
        <p:nvSpPr>
          <p:cNvPr id="963" name="Google Shape;963;p44"/>
          <p:cNvSpPr txBox="1"/>
          <p:nvPr>
            <p:ph idx="1" type="subTitle"/>
          </p:nvPr>
        </p:nvSpPr>
        <p:spPr>
          <a:xfrm>
            <a:off x="713225" y="1945000"/>
            <a:ext cx="3671700" cy="296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aleway SemiBold"/>
                <a:ea typeface="Raleway SemiBold"/>
                <a:cs typeface="Raleway SemiBold"/>
                <a:sym typeface="Raleway SemiBold"/>
              </a:rPr>
              <a:t>Most of our independent variables got significant estimates, and signs of estimates were also on expected lines with GDPs of trading countries having a positive relationship with trade value and trade cost variables like distance, tariff rates and Non-Tariff Barriers having a negative relationship with import value. The trade creation dummy is also positive and significant, showing that CPTPP is indeed trade-creating among member countries</a:t>
            </a:r>
            <a:endParaRPr sz="1300">
              <a:latin typeface="Raleway SemiBold"/>
              <a:ea typeface="Raleway SemiBold"/>
              <a:cs typeface="Raleway SemiBold"/>
              <a:sym typeface="Raleway SemiBold"/>
            </a:endParaRPr>
          </a:p>
        </p:txBody>
      </p:sp>
      <p:graphicFrame>
        <p:nvGraphicFramePr>
          <p:cNvPr id="964" name="Google Shape;964;p44"/>
          <p:cNvGraphicFramePr/>
          <p:nvPr/>
        </p:nvGraphicFramePr>
        <p:xfrm>
          <a:off x="5202450" y="626125"/>
          <a:ext cx="3000000" cy="3000000"/>
        </p:xfrm>
        <a:graphic>
          <a:graphicData uri="http://schemas.openxmlformats.org/drawingml/2006/table">
            <a:tbl>
              <a:tblPr>
                <a:noFill/>
                <a:tableStyleId>{42FE7841-8C50-4918-8C54-9DC54A01BB30}</a:tableStyleId>
              </a:tblPr>
              <a:tblGrid>
                <a:gridCol w="1654350"/>
                <a:gridCol w="1654350"/>
              </a:tblGrid>
              <a:tr h="778250">
                <a:tc>
                  <a:txBody>
                    <a:bodyPr/>
                    <a:lstStyle/>
                    <a:p>
                      <a:pPr indent="0" lvl="0" marL="0" rtl="0" algn="ctr">
                        <a:spcBef>
                          <a:spcPts val="1200"/>
                        </a:spcBef>
                        <a:spcAft>
                          <a:spcPts val="1200"/>
                        </a:spcAft>
                        <a:buNone/>
                      </a:pPr>
                      <a:r>
                        <a:rPr lang="en" sz="1200">
                          <a:latin typeface="Raleway"/>
                          <a:ea typeface="Raleway"/>
                          <a:cs typeface="Raleway"/>
                          <a:sym typeface="Raleway"/>
                        </a:rPr>
                        <a:t>Number of observations</a:t>
                      </a:r>
                      <a:endParaRPr sz="1200">
                        <a:latin typeface="Raleway"/>
                        <a:ea typeface="Raleway"/>
                        <a:cs typeface="Raleway"/>
                        <a:sym typeface="Raleway"/>
                      </a:endParaRPr>
                    </a:p>
                  </a:txBody>
                  <a:tcPr marT="63500" marB="63500" marR="63500" marL="635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spcBef>
                          <a:spcPts val="1200"/>
                        </a:spcBef>
                        <a:spcAft>
                          <a:spcPts val="1200"/>
                        </a:spcAft>
                        <a:buNone/>
                      </a:pPr>
                      <a:r>
                        <a:rPr lang="en" sz="1200">
                          <a:latin typeface="Raleway"/>
                          <a:ea typeface="Raleway"/>
                          <a:cs typeface="Raleway"/>
                          <a:sym typeface="Raleway"/>
                        </a:rPr>
                        <a:t>471</a:t>
                      </a:r>
                      <a:endParaRPr sz="1200">
                        <a:latin typeface="Raleway"/>
                        <a:ea typeface="Raleway"/>
                        <a:cs typeface="Raleway"/>
                        <a:sym typeface="Raleway"/>
                      </a:endParaRPr>
                    </a:p>
                  </a:txBody>
                  <a:tcPr marT="63500" marB="63500" marR="63500" marL="635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778250">
                <a:tc>
                  <a:txBody>
                    <a:bodyPr/>
                    <a:lstStyle/>
                    <a:p>
                      <a:pPr indent="0" lvl="0" marL="0" rtl="0" algn="ctr">
                        <a:spcBef>
                          <a:spcPts val="1200"/>
                        </a:spcBef>
                        <a:spcAft>
                          <a:spcPts val="1200"/>
                        </a:spcAft>
                        <a:buNone/>
                      </a:pPr>
                      <a:r>
                        <a:rPr lang="en" sz="1200">
                          <a:latin typeface="Raleway"/>
                          <a:ea typeface="Raleway"/>
                          <a:cs typeface="Raleway"/>
                          <a:sym typeface="Raleway"/>
                        </a:rPr>
                        <a:t>F( 24, 446)</a:t>
                      </a:r>
                      <a:endParaRPr sz="1200">
                        <a:latin typeface="Raleway"/>
                        <a:ea typeface="Raleway"/>
                        <a:cs typeface="Raleway"/>
                        <a:sym typeface="Raleway"/>
                      </a:endParaRPr>
                    </a:p>
                  </a:txBody>
                  <a:tcPr marT="63500" marB="63500" marR="63500" marL="635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spcBef>
                          <a:spcPts val="1200"/>
                        </a:spcBef>
                        <a:spcAft>
                          <a:spcPts val="1200"/>
                        </a:spcAft>
                        <a:buNone/>
                      </a:pPr>
                      <a:r>
                        <a:rPr lang="en" sz="1200">
                          <a:latin typeface="Raleway"/>
                          <a:ea typeface="Raleway"/>
                          <a:cs typeface="Raleway"/>
                          <a:sym typeface="Raleway"/>
                        </a:rPr>
                        <a:t>16.02</a:t>
                      </a:r>
                      <a:endParaRPr sz="1200">
                        <a:latin typeface="Raleway"/>
                        <a:ea typeface="Raleway"/>
                        <a:cs typeface="Raleway"/>
                        <a:sym typeface="Raleway"/>
                      </a:endParaRPr>
                    </a:p>
                  </a:txBody>
                  <a:tcPr marT="63500" marB="63500" marR="63500" marL="635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778250">
                <a:tc>
                  <a:txBody>
                    <a:bodyPr/>
                    <a:lstStyle/>
                    <a:p>
                      <a:pPr indent="0" lvl="0" marL="0" rtl="0" algn="ctr">
                        <a:spcBef>
                          <a:spcPts val="1200"/>
                        </a:spcBef>
                        <a:spcAft>
                          <a:spcPts val="1200"/>
                        </a:spcAft>
                        <a:buNone/>
                      </a:pPr>
                      <a:r>
                        <a:rPr lang="en" sz="1200">
                          <a:latin typeface="Raleway"/>
                          <a:ea typeface="Raleway"/>
                          <a:cs typeface="Raleway"/>
                          <a:sym typeface="Raleway"/>
                        </a:rPr>
                        <a:t>Prob &gt; F</a:t>
                      </a:r>
                      <a:endParaRPr sz="1200">
                        <a:latin typeface="Raleway"/>
                        <a:ea typeface="Raleway"/>
                        <a:cs typeface="Raleway"/>
                        <a:sym typeface="Raleway"/>
                      </a:endParaRPr>
                    </a:p>
                  </a:txBody>
                  <a:tcPr marT="63500" marB="63500" marR="63500" marL="635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spcBef>
                          <a:spcPts val="1200"/>
                        </a:spcBef>
                        <a:spcAft>
                          <a:spcPts val="1200"/>
                        </a:spcAft>
                        <a:buNone/>
                      </a:pPr>
                      <a:r>
                        <a:rPr lang="en" sz="1200">
                          <a:latin typeface="Raleway"/>
                          <a:ea typeface="Raleway"/>
                          <a:cs typeface="Raleway"/>
                          <a:sym typeface="Raleway"/>
                        </a:rPr>
                        <a:t>0</a:t>
                      </a:r>
                      <a:endParaRPr sz="1200">
                        <a:latin typeface="Raleway"/>
                        <a:ea typeface="Raleway"/>
                        <a:cs typeface="Raleway"/>
                        <a:sym typeface="Raleway"/>
                      </a:endParaRPr>
                    </a:p>
                  </a:txBody>
                  <a:tcPr marT="63500" marB="63500" marR="63500" marL="635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778250">
                <a:tc>
                  <a:txBody>
                    <a:bodyPr/>
                    <a:lstStyle/>
                    <a:p>
                      <a:pPr indent="0" lvl="0" marL="0" rtl="0" algn="ctr">
                        <a:spcBef>
                          <a:spcPts val="1200"/>
                        </a:spcBef>
                        <a:spcAft>
                          <a:spcPts val="1200"/>
                        </a:spcAft>
                        <a:buNone/>
                      </a:pPr>
                      <a:r>
                        <a:rPr lang="en" sz="1200">
                          <a:latin typeface="Raleway"/>
                          <a:ea typeface="Raleway"/>
                          <a:cs typeface="Raleway"/>
                          <a:sym typeface="Raleway"/>
                        </a:rPr>
                        <a:t>R-squared</a:t>
                      </a:r>
                      <a:endParaRPr sz="1200">
                        <a:latin typeface="Raleway"/>
                        <a:ea typeface="Raleway"/>
                        <a:cs typeface="Raleway"/>
                        <a:sym typeface="Raleway"/>
                      </a:endParaRPr>
                    </a:p>
                  </a:txBody>
                  <a:tcPr marT="63500" marB="63500" marR="63500" marL="635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spcBef>
                          <a:spcPts val="1200"/>
                        </a:spcBef>
                        <a:spcAft>
                          <a:spcPts val="1200"/>
                        </a:spcAft>
                        <a:buNone/>
                      </a:pPr>
                      <a:r>
                        <a:rPr lang="en" sz="1200">
                          <a:latin typeface="Raleway"/>
                          <a:ea typeface="Raleway"/>
                          <a:cs typeface="Raleway"/>
                          <a:sym typeface="Raleway"/>
                        </a:rPr>
                        <a:t>0.3413</a:t>
                      </a:r>
                      <a:endParaRPr sz="1200">
                        <a:latin typeface="Raleway"/>
                        <a:ea typeface="Raleway"/>
                        <a:cs typeface="Raleway"/>
                        <a:sym typeface="Raleway"/>
                      </a:endParaRPr>
                    </a:p>
                  </a:txBody>
                  <a:tcPr marT="63500" marB="63500" marR="63500" marL="635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778250">
                <a:tc>
                  <a:txBody>
                    <a:bodyPr/>
                    <a:lstStyle/>
                    <a:p>
                      <a:pPr indent="0" lvl="0" marL="0" rtl="0" algn="ctr">
                        <a:spcBef>
                          <a:spcPts val="1200"/>
                        </a:spcBef>
                        <a:spcAft>
                          <a:spcPts val="1200"/>
                        </a:spcAft>
                        <a:buNone/>
                      </a:pPr>
                      <a:r>
                        <a:rPr lang="en" sz="1200">
                          <a:latin typeface="Raleway"/>
                          <a:ea typeface="Raleway"/>
                          <a:cs typeface="Raleway"/>
                          <a:sym typeface="Raleway"/>
                        </a:rPr>
                        <a:t>Root MSE</a:t>
                      </a:r>
                      <a:endParaRPr sz="1200">
                        <a:latin typeface="Raleway"/>
                        <a:ea typeface="Raleway"/>
                        <a:cs typeface="Raleway"/>
                        <a:sym typeface="Raleway"/>
                      </a:endParaRPr>
                    </a:p>
                  </a:txBody>
                  <a:tcPr marT="63500" marB="63500" marR="63500" marL="635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ctr">
                        <a:spcBef>
                          <a:spcPts val="1200"/>
                        </a:spcBef>
                        <a:spcAft>
                          <a:spcPts val="1200"/>
                        </a:spcAft>
                        <a:buNone/>
                      </a:pPr>
                      <a:r>
                        <a:rPr lang="en" sz="1200">
                          <a:latin typeface="Raleway"/>
                          <a:ea typeface="Raleway"/>
                          <a:cs typeface="Raleway"/>
                          <a:sym typeface="Raleway"/>
                        </a:rPr>
                        <a:t>1.4507</a:t>
                      </a:r>
                      <a:endParaRPr sz="1200">
                        <a:latin typeface="Raleway"/>
                        <a:ea typeface="Raleway"/>
                        <a:cs typeface="Raleway"/>
                        <a:sym typeface="Raleway"/>
                      </a:endParaRPr>
                    </a:p>
                  </a:txBody>
                  <a:tcPr marT="63500" marB="63500" marR="63500" marL="63500">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45"/>
          <p:cNvSpPr txBox="1"/>
          <p:nvPr/>
        </p:nvSpPr>
        <p:spPr>
          <a:xfrm>
            <a:off x="915600" y="399650"/>
            <a:ext cx="7284600" cy="5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Inconsolata"/>
                <a:ea typeface="Inconsolata"/>
                <a:cs typeface="Inconsolata"/>
                <a:sym typeface="Inconsolata"/>
              </a:rPr>
              <a:t>Results</a:t>
            </a:r>
            <a:endParaRPr b="1" sz="4000">
              <a:solidFill>
                <a:schemeClr val="dk1"/>
              </a:solidFill>
              <a:latin typeface="Inconsolata"/>
              <a:ea typeface="Inconsolata"/>
              <a:cs typeface="Inconsolata"/>
              <a:sym typeface="Inconsolata"/>
            </a:endParaRPr>
          </a:p>
        </p:txBody>
      </p:sp>
      <p:sp>
        <p:nvSpPr>
          <p:cNvPr id="970" name="Google Shape;970;p45"/>
          <p:cNvSpPr txBox="1"/>
          <p:nvPr>
            <p:ph type="title"/>
          </p:nvPr>
        </p:nvSpPr>
        <p:spPr>
          <a:xfrm>
            <a:off x="713225" y="1372300"/>
            <a:ext cx="367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Raleway"/>
                <a:ea typeface="Raleway"/>
                <a:cs typeface="Raleway"/>
                <a:sym typeface="Raleway"/>
              </a:rPr>
              <a:t>PPML Methodology</a:t>
            </a:r>
            <a:endParaRPr sz="2300">
              <a:latin typeface="Raleway"/>
              <a:ea typeface="Raleway"/>
              <a:cs typeface="Raleway"/>
              <a:sym typeface="Raleway"/>
            </a:endParaRPr>
          </a:p>
        </p:txBody>
      </p:sp>
      <p:sp>
        <p:nvSpPr>
          <p:cNvPr id="971" name="Google Shape;971;p45"/>
          <p:cNvSpPr txBox="1"/>
          <p:nvPr>
            <p:ph idx="1" type="subTitle"/>
          </p:nvPr>
        </p:nvSpPr>
        <p:spPr>
          <a:xfrm>
            <a:off x="713225" y="1945000"/>
            <a:ext cx="3671700" cy="182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aleway SemiBold"/>
                <a:ea typeface="Raleway SemiBold"/>
                <a:cs typeface="Raleway SemiBold"/>
                <a:sym typeface="Raleway SemiBold"/>
              </a:rPr>
              <a:t>The PPML estimates were calculated on a count dataset where zero values of import values were also included in our analysis. The estimates were again on expected lines for independent variables, with most of them being significant and the trade creation dummy being positive, indicating the relevance of this alliance for the member nations.</a:t>
            </a:r>
            <a:endParaRPr sz="1300">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300">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300">
              <a:latin typeface="Raleway SemiBold"/>
              <a:ea typeface="Raleway SemiBold"/>
              <a:cs typeface="Raleway SemiBold"/>
              <a:sym typeface="Raleway SemiBold"/>
            </a:endParaRPr>
          </a:p>
        </p:txBody>
      </p:sp>
      <p:sp>
        <p:nvSpPr>
          <p:cNvPr id="972" name="Google Shape;972;p45"/>
          <p:cNvSpPr txBox="1"/>
          <p:nvPr/>
        </p:nvSpPr>
        <p:spPr>
          <a:xfrm>
            <a:off x="5657275" y="2992925"/>
            <a:ext cx="2674200" cy="117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Raleway"/>
                <a:ea typeface="Raleway"/>
                <a:cs typeface="Raleway"/>
                <a:sym typeface="Raleway"/>
              </a:rPr>
              <a:t>No. of parameters - 26</a:t>
            </a:r>
            <a:br>
              <a:rPr lang="en" sz="1500">
                <a:latin typeface="Raleway"/>
                <a:ea typeface="Raleway"/>
                <a:cs typeface="Raleway"/>
                <a:sym typeface="Raleway"/>
              </a:rPr>
            </a:br>
            <a:r>
              <a:rPr lang="en" sz="1500">
                <a:latin typeface="Raleway"/>
                <a:ea typeface="Raleway"/>
                <a:cs typeface="Raleway"/>
                <a:sym typeface="Raleway"/>
              </a:rPr>
              <a:t>No. of observations - 555</a:t>
            </a:r>
            <a:br>
              <a:rPr lang="en" sz="1500">
                <a:latin typeface="Raleway"/>
                <a:ea typeface="Raleway"/>
                <a:cs typeface="Raleway"/>
                <a:sym typeface="Raleway"/>
              </a:rPr>
            </a:br>
            <a:r>
              <a:rPr lang="en" sz="1500">
                <a:latin typeface="Raleway"/>
                <a:ea typeface="Raleway"/>
                <a:cs typeface="Raleway"/>
                <a:sym typeface="Raleway"/>
              </a:rPr>
              <a:t>Pseudo Log-Likelihood - -1.661e+08</a:t>
            </a:r>
            <a:endParaRPr sz="1500">
              <a:latin typeface="Raleway"/>
              <a:ea typeface="Raleway"/>
              <a:cs typeface="Raleway"/>
              <a:sym typeface="Raleway"/>
            </a:endParaRPr>
          </a:p>
          <a:p>
            <a:pPr indent="0" lvl="0" marL="0" rtl="0" algn="l">
              <a:lnSpc>
                <a:spcPct val="115000"/>
              </a:lnSpc>
              <a:spcBef>
                <a:spcPts val="1000"/>
              </a:spcBef>
              <a:spcAft>
                <a:spcPts val="0"/>
              </a:spcAft>
              <a:buNone/>
            </a:pPr>
            <a:r>
              <a:rPr lang="en" sz="1500">
                <a:latin typeface="Raleway"/>
                <a:ea typeface="Raleway"/>
                <a:cs typeface="Raleway"/>
                <a:sym typeface="Raleway"/>
              </a:rPr>
              <a:t>R-squared - 0.19771378</a:t>
            </a:r>
            <a:endParaRPr sz="1500">
              <a:latin typeface="Raleway"/>
              <a:ea typeface="Raleway"/>
              <a:cs typeface="Raleway"/>
              <a:sym typeface="Raleway"/>
            </a:endParaRPr>
          </a:p>
          <a:p>
            <a:pPr indent="0" lvl="0" marL="0" rtl="0" algn="l">
              <a:spcBef>
                <a:spcPts val="1000"/>
              </a:spcBef>
              <a:spcAft>
                <a:spcPts val="0"/>
              </a:spcAft>
              <a:buNone/>
            </a:pPr>
            <a:r>
              <a:t/>
            </a:r>
            <a:endParaRPr sz="1200">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46"/>
          <p:cNvSpPr txBox="1"/>
          <p:nvPr/>
        </p:nvSpPr>
        <p:spPr>
          <a:xfrm>
            <a:off x="142800" y="602350"/>
            <a:ext cx="4434000" cy="42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aleway"/>
                <a:ea typeface="Raleway"/>
                <a:cs typeface="Raleway"/>
                <a:sym typeface="Raleway"/>
              </a:rPr>
              <a:t>Preferential Trade Agreements (PTAs):</a:t>
            </a:r>
            <a:endParaRPr b="1" sz="1300">
              <a:solidFill>
                <a:schemeClr val="dk2"/>
              </a:solidFill>
              <a:latin typeface="Raleway"/>
              <a:ea typeface="Raleway"/>
              <a:cs typeface="Raleway"/>
              <a:sym typeface="Raleway"/>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Our analysis yields a positive and statistically significant coefficient for PTAs (0.0622), corroborating their trade-enhancing effect.</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This aligns with the theoretical underpinnings of PTAs, which posit a reduction in trade barriers, leading to increased trade between signatory nations.</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b="1" lang="en" sz="1300">
                <a:solidFill>
                  <a:schemeClr val="dk2"/>
                </a:solidFill>
                <a:latin typeface="Raleway"/>
                <a:ea typeface="Raleway"/>
                <a:cs typeface="Raleway"/>
                <a:sym typeface="Raleway"/>
              </a:rPr>
              <a:t>Geographical Contiguity:</a:t>
            </a:r>
            <a:endParaRPr b="1" sz="1300">
              <a:solidFill>
                <a:schemeClr val="dk2"/>
              </a:solidFill>
              <a:latin typeface="Raleway"/>
              <a:ea typeface="Raleway"/>
              <a:cs typeface="Raleway"/>
              <a:sym typeface="Raleway"/>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Contiguity emerges as a powerful explanatory variable, exhibiting a positive and statistically significant coefficient (1.1767).</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This aligns with the "gravity models" concept, where geographical proximity translates to lower transportation costs and potentially shared infrastructure, fostering intensified trade relations between neighbouring countries.</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t/>
            </a:r>
            <a:endParaRPr sz="1200">
              <a:solidFill>
                <a:schemeClr val="dk1"/>
              </a:solidFill>
              <a:latin typeface="Raleway"/>
              <a:ea typeface="Raleway"/>
              <a:cs typeface="Raleway"/>
              <a:sym typeface="Raleway"/>
            </a:endParaRPr>
          </a:p>
        </p:txBody>
      </p:sp>
      <p:pic>
        <p:nvPicPr>
          <p:cNvPr id="978" name="Google Shape;978;p46"/>
          <p:cNvPicPr preferRelativeResize="0"/>
          <p:nvPr/>
        </p:nvPicPr>
        <p:blipFill>
          <a:blip r:embed="rId3">
            <a:alphaModFix/>
          </a:blip>
          <a:stretch>
            <a:fillRect/>
          </a:stretch>
        </p:blipFill>
        <p:spPr>
          <a:xfrm>
            <a:off x="4704625" y="348100"/>
            <a:ext cx="4056651" cy="2120750"/>
          </a:xfrm>
          <a:prstGeom prst="rect">
            <a:avLst/>
          </a:prstGeom>
          <a:noFill/>
          <a:ln>
            <a:noFill/>
          </a:ln>
        </p:spPr>
      </p:pic>
      <p:pic>
        <p:nvPicPr>
          <p:cNvPr id="979" name="Google Shape;979;p46"/>
          <p:cNvPicPr preferRelativeResize="0"/>
          <p:nvPr/>
        </p:nvPicPr>
        <p:blipFill>
          <a:blip r:embed="rId4">
            <a:alphaModFix/>
          </a:blip>
          <a:stretch>
            <a:fillRect/>
          </a:stretch>
        </p:blipFill>
        <p:spPr>
          <a:xfrm>
            <a:off x="4704625" y="2723975"/>
            <a:ext cx="4056651" cy="2203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47"/>
          <p:cNvSpPr txBox="1"/>
          <p:nvPr/>
        </p:nvSpPr>
        <p:spPr>
          <a:xfrm>
            <a:off x="837525" y="626125"/>
            <a:ext cx="7405800" cy="40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aleway"/>
                <a:ea typeface="Raleway"/>
                <a:cs typeface="Raleway"/>
                <a:sym typeface="Raleway"/>
              </a:rPr>
              <a:t>Distance (lnDist):</a:t>
            </a:r>
            <a:r>
              <a:rPr b="1" lang="en" sz="1300">
                <a:solidFill>
                  <a:schemeClr val="dk1"/>
                </a:solidFill>
                <a:latin typeface="Raleway"/>
                <a:ea typeface="Raleway"/>
                <a:cs typeface="Raleway"/>
                <a:sym typeface="Raleway"/>
              </a:rPr>
              <a:t> </a:t>
            </a:r>
            <a:r>
              <a:rPr lang="en" sz="1300">
                <a:solidFill>
                  <a:schemeClr val="dk1"/>
                </a:solidFill>
                <a:latin typeface="Raleway SemiBold"/>
                <a:ea typeface="Raleway SemiBold"/>
                <a:cs typeface="Raleway SemiBold"/>
                <a:sym typeface="Raleway SemiBold"/>
              </a:rPr>
              <a:t>While theory suggests a negative association with trade volume due to transportation costs, our model yields a counterintuitive positive (though statistically insignificant) coefficient.</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This warrants further investigation, considering:</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Robust logistics networks in major economies potentially mitigating distance barriers.</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The growing influence of e-commerce and efficient international shipping.</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b="1" lang="en" sz="1300">
                <a:solidFill>
                  <a:schemeClr val="dk2"/>
                </a:solidFill>
                <a:latin typeface="Raleway"/>
                <a:ea typeface="Raleway"/>
                <a:cs typeface="Raleway"/>
                <a:sym typeface="Raleway"/>
              </a:rPr>
              <a:t>International Trading Relations &amp; Common Language:</a:t>
            </a:r>
            <a:r>
              <a:rPr lang="en" sz="1300">
                <a:solidFill>
                  <a:schemeClr val="dk2"/>
                </a:solidFill>
                <a:latin typeface="Raleway"/>
                <a:ea typeface="Raleway"/>
                <a:cs typeface="Raleway"/>
                <a:sym typeface="Raleway"/>
              </a:rPr>
              <a:t> </a:t>
            </a:r>
            <a:endParaRPr sz="1300">
              <a:solidFill>
                <a:schemeClr val="dk2"/>
              </a:solidFill>
              <a:latin typeface="Raleway"/>
              <a:ea typeface="Raleway"/>
              <a:cs typeface="Raleway"/>
              <a:sym typeface="Raleway"/>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Both variables show negative coefficients (potentially indicating a trade-dampening effect), which contradicts traditional economic theory.</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However, the lack of statistical significance is crucial.</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This compels a reevaluation in the context of hyper-globalization:</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Advancements in communication technologies might enable trade irrespective of formal agreements or shared language.</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lang="en" sz="1300">
                <a:solidFill>
                  <a:schemeClr val="dk1"/>
                </a:solidFill>
                <a:latin typeface="Raleway SemiBold"/>
                <a:ea typeface="Raleway SemiBold"/>
                <a:cs typeface="Raleway SemiBold"/>
                <a:sym typeface="Raleway SemiBold"/>
              </a:rPr>
              <a:t>The insignificance suggests a need for more robust determinants of trade patterns in the analyzed sample.</a:t>
            </a:r>
            <a:endParaRPr sz="13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t/>
            </a:r>
            <a:endParaRPr sz="1200">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30"/>
          <p:cNvSpPr/>
          <p:nvPr/>
        </p:nvSpPr>
        <p:spPr>
          <a:xfrm>
            <a:off x="4091725" y="1322175"/>
            <a:ext cx="958200" cy="7650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6789800" y="1322175"/>
            <a:ext cx="958200" cy="7650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1393650" y="2968525"/>
            <a:ext cx="958200" cy="7650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4091725" y="2968525"/>
            <a:ext cx="958200" cy="765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6789800" y="2968525"/>
            <a:ext cx="958200" cy="7650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1393650" y="1322175"/>
            <a:ext cx="958200" cy="7650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txBox="1"/>
          <p:nvPr>
            <p:ph type="title"/>
          </p:nvPr>
        </p:nvSpPr>
        <p:spPr>
          <a:xfrm>
            <a:off x="720000" y="196950"/>
            <a:ext cx="7704000" cy="82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Inconsolata"/>
                <a:ea typeface="Inconsolata"/>
                <a:cs typeface="Inconsolata"/>
                <a:sym typeface="Inconsolata"/>
              </a:rPr>
              <a:t>T</a:t>
            </a:r>
            <a:r>
              <a:rPr b="1" lang="en" sz="4000">
                <a:latin typeface="Inconsolata"/>
                <a:ea typeface="Inconsolata"/>
                <a:cs typeface="Inconsolata"/>
                <a:sym typeface="Inconsolata"/>
              </a:rPr>
              <a:t>able of </a:t>
            </a:r>
            <a:r>
              <a:rPr lang="en" sz="4000"/>
              <a:t>contents</a:t>
            </a:r>
            <a:endParaRPr sz="4000"/>
          </a:p>
        </p:txBody>
      </p:sp>
      <p:sp>
        <p:nvSpPr>
          <p:cNvPr id="822" name="Google Shape;822;p30"/>
          <p:cNvSpPr txBox="1"/>
          <p:nvPr>
            <p:ph idx="2" type="title"/>
          </p:nvPr>
        </p:nvSpPr>
        <p:spPr>
          <a:xfrm>
            <a:off x="1504202" y="1480883"/>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823" name="Google Shape;823;p30"/>
          <p:cNvSpPr txBox="1"/>
          <p:nvPr>
            <p:ph idx="3" type="title"/>
          </p:nvPr>
        </p:nvSpPr>
        <p:spPr>
          <a:xfrm>
            <a:off x="1504202" y="314289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24" name="Google Shape;824;p30"/>
          <p:cNvSpPr txBox="1"/>
          <p:nvPr>
            <p:ph idx="4" type="title"/>
          </p:nvPr>
        </p:nvSpPr>
        <p:spPr>
          <a:xfrm>
            <a:off x="4203477" y="1480883"/>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25" name="Google Shape;825;p30"/>
          <p:cNvSpPr txBox="1"/>
          <p:nvPr>
            <p:ph idx="5" type="title"/>
          </p:nvPr>
        </p:nvSpPr>
        <p:spPr>
          <a:xfrm>
            <a:off x="4203477" y="314289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826" name="Google Shape;826;p30"/>
          <p:cNvSpPr txBox="1"/>
          <p:nvPr>
            <p:ph idx="6" type="title"/>
          </p:nvPr>
        </p:nvSpPr>
        <p:spPr>
          <a:xfrm>
            <a:off x="6902752" y="1480883"/>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827" name="Google Shape;827;p30"/>
          <p:cNvSpPr txBox="1"/>
          <p:nvPr>
            <p:ph idx="7" type="title"/>
          </p:nvPr>
        </p:nvSpPr>
        <p:spPr>
          <a:xfrm>
            <a:off x="6902752" y="314289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828" name="Google Shape;828;p30"/>
          <p:cNvSpPr txBox="1"/>
          <p:nvPr>
            <p:ph idx="1" type="subTitle"/>
          </p:nvPr>
        </p:nvSpPr>
        <p:spPr>
          <a:xfrm>
            <a:off x="720000" y="2163650"/>
            <a:ext cx="2305500" cy="49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829" name="Google Shape;829;p30"/>
          <p:cNvSpPr txBox="1"/>
          <p:nvPr>
            <p:ph idx="8" type="subTitle"/>
          </p:nvPr>
        </p:nvSpPr>
        <p:spPr>
          <a:xfrm>
            <a:off x="3419275" y="2163650"/>
            <a:ext cx="2305500" cy="49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830" name="Google Shape;830;p30"/>
          <p:cNvSpPr txBox="1"/>
          <p:nvPr>
            <p:ph idx="9" type="subTitle"/>
          </p:nvPr>
        </p:nvSpPr>
        <p:spPr>
          <a:xfrm>
            <a:off x="5970425" y="2163650"/>
            <a:ext cx="2631900" cy="49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Estimation</a:t>
            </a:r>
            <a:endParaRPr/>
          </a:p>
        </p:txBody>
      </p:sp>
      <p:sp>
        <p:nvSpPr>
          <p:cNvPr id="831" name="Google Shape;831;p30"/>
          <p:cNvSpPr txBox="1"/>
          <p:nvPr>
            <p:ph idx="13" type="subTitle"/>
          </p:nvPr>
        </p:nvSpPr>
        <p:spPr>
          <a:xfrm>
            <a:off x="439150" y="3877850"/>
            <a:ext cx="29088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GEPPML Algorithm</a:t>
            </a:r>
            <a:endParaRPr/>
          </a:p>
        </p:txBody>
      </p:sp>
      <p:sp>
        <p:nvSpPr>
          <p:cNvPr id="832" name="Google Shape;832;p30"/>
          <p:cNvSpPr txBox="1"/>
          <p:nvPr>
            <p:ph idx="14" type="subTitle"/>
          </p:nvPr>
        </p:nvSpPr>
        <p:spPr>
          <a:xfrm>
            <a:off x="3419275" y="3877850"/>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833" name="Google Shape;833;p30"/>
          <p:cNvSpPr txBox="1"/>
          <p:nvPr>
            <p:ph idx="15" type="subTitle"/>
          </p:nvPr>
        </p:nvSpPr>
        <p:spPr>
          <a:xfrm>
            <a:off x="6118550" y="3877850"/>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grpSp>
        <p:nvGrpSpPr>
          <p:cNvPr id="834" name="Google Shape;834;p30"/>
          <p:cNvGrpSpPr/>
          <p:nvPr/>
        </p:nvGrpSpPr>
        <p:grpSpPr>
          <a:xfrm>
            <a:off x="439150" y="4486032"/>
            <a:ext cx="2543075" cy="235937"/>
            <a:chOff x="713225" y="4486019"/>
            <a:chExt cx="2543075" cy="235937"/>
          </a:xfrm>
        </p:grpSpPr>
        <p:sp>
          <p:nvSpPr>
            <p:cNvPr id="835" name="Google Shape;835;p30"/>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0"/>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0"/>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0"/>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0"/>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0"/>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30"/>
          <p:cNvGrpSpPr/>
          <p:nvPr/>
        </p:nvGrpSpPr>
        <p:grpSpPr>
          <a:xfrm>
            <a:off x="8162668" y="775650"/>
            <a:ext cx="726082" cy="271200"/>
            <a:chOff x="8162668" y="775650"/>
            <a:chExt cx="726082" cy="271200"/>
          </a:xfrm>
        </p:grpSpPr>
        <p:sp>
          <p:nvSpPr>
            <p:cNvPr id="868" name="Google Shape;868;p30"/>
            <p:cNvSpPr/>
            <p:nvPr/>
          </p:nvSpPr>
          <p:spPr>
            <a:xfrm rot="2700000">
              <a:off x="8202384"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0"/>
            <p:cNvSpPr/>
            <p:nvPr/>
          </p:nvSpPr>
          <p:spPr>
            <a:xfrm rot="2700000">
              <a:off x="8429825"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p:cNvSpPr/>
            <p:nvPr/>
          </p:nvSpPr>
          <p:spPr>
            <a:xfrm rot="2700000">
              <a:off x="8657266"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48"/>
          <p:cNvSpPr txBox="1"/>
          <p:nvPr>
            <p:ph type="title"/>
          </p:nvPr>
        </p:nvSpPr>
        <p:spPr>
          <a:xfrm>
            <a:off x="761700" y="1081100"/>
            <a:ext cx="7098000" cy="295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Impact At Individual Country Level</a:t>
            </a:r>
            <a:endParaRPr sz="4900"/>
          </a:p>
        </p:txBody>
      </p:sp>
      <p:sp>
        <p:nvSpPr>
          <p:cNvPr id="990" name="Google Shape;990;p48"/>
          <p:cNvSpPr/>
          <p:nvPr/>
        </p:nvSpPr>
        <p:spPr>
          <a:xfrm rot="-5400000">
            <a:off x="7884300" y="3883800"/>
            <a:ext cx="299100" cy="22203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49"/>
          <p:cNvSpPr txBox="1"/>
          <p:nvPr/>
        </p:nvSpPr>
        <p:spPr>
          <a:xfrm>
            <a:off x="799625" y="879775"/>
            <a:ext cx="4182900" cy="37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aleway"/>
                <a:ea typeface="Raleway"/>
                <a:cs typeface="Raleway"/>
                <a:sym typeface="Raleway"/>
              </a:rPr>
              <a:t>Factory Gate Prices</a:t>
            </a:r>
            <a:endParaRPr sz="30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a:p>
            <a:pPr indent="0" lvl="0" marL="0" rtl="0" algn="l">
              <a:spcBef>
                <a:spcPts val="0"/>
              </a:spcBef>
              <a:spcAft>
                <a:spcPts val="0"/>
              </a:spcAft>
              <a:buNone/>
            </a:pPr>
            <a:r>
              <a:rPr lang="en" sz="1500">
                <a:solidFill>
                  <a:schemeClr val="dk1"/>
                </a:solidFill>
                <a:latin typeface="Raleway SemiBold"/>
                <a:ea typeface="Raleway SemiBold"/>
                <a:cs typeface="Raleway SemiBold"/>
                <a:sym typeface="Raleway SemiBold"/>
              </a:rPr>
              <a:t>India's accession to the CPTPP will likely trigger a positive shift in factory gate prices across member countries. This phenomenon aligns with the concept of comparative advantage, suggesting increased demand for previously imported Indian goods. The observed price adjustments reflect a realignment of trade patterns within the CPTPP, highlighting the dynamic impact of India's integration on pricing mechanisms and trade flows.</a:t>
            </a:r>
            <a:endParaRPr sz="15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2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p:txBody>
      </p:sp>
      <p:graphicFrame>
        <p:nvGraphicFramePr>
          <p:cNvPr id="996" name="Google Shape;996;p49"/>
          <p:cNvGraphicFramePr/>
          <p:nvPr/>
        </p:nvGraphicFramePr>
        <p:xfrm>
          <a:off x="5624175" y="536900"/>
          <a:ext cx="3000000" cy="3000000"/>
        </p:xfrm>
        <a:graphic>
          <a:graphicData uri="http://schemas.openxmlformats.org/drawingml/2006/table">
            <a:tbl>
              <a:tblPr>
                <a:noFill/>
                <a:tableStyleId>{42FE7841-8C50-4918-8C54-9DC54A01BB30}</a:tableStyleId>
              </a:tblPr>
              <a:tblGrid>
                <a:gridCol w="1458900"/>
                <a:gridCol w="1458900"/>
              </a:tblGrid>
              <a:tr h="450575">
                <a:tc>
                  <a:txBody>
                    <a:bodyPr/>
                    <a:lstStyle/>
                    <a:p>
                      <a:pPr indent="0" lvl="0" marL="0" rtl="0" algn="ctr">
                        <a:lnSpc>
                          <a:spcPct val="115000"/>
                        </a:lnSpc>
                        <a:spcBef>
                          <a:spcPts val="0"/>
                        </a:spcBef>
                        <a:spcAft>
                          <a:spcPts val="0"/>
                        </a:spcAft>
                        <a:buNone/>
                      </a:pPr>
                      <a:r>
                        <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b="1" lang="en" sz="700">
                          <a:latin typeface="Times New Roman"/>
                          <a:ea typeface="Times New Roman"/>
                          <a:cs typeface="Times New Roman"/>
                          <a:sym typeface="Times New Roman"/>
                        </a:rPr>
                        <a:t>Factory Gate Price Change (percent)</a:t>
                      </a:r>
                      <a:endParaRPr b="1" sz="700">
                        <a:latin typeface="Times New Roman"/>
                        <a:ea typeface="Times New Roman"/>
                        <a:cs typeface="Times New Roman"/>
                        <a:sym typeface="Times New Roman"/>
                      </a:endParaRPr>
                    </a:p>
                  </a:txBody>
                  <a:tcPr marT="25400" marB="25400" marR="0" marL="0">
                    <a:lnR cap="flat" cmpd="sng" w="9525">
                      <a:solidFill>
                        <a:srgbClr val="000000"/>
                      </a:solidFill>
                      <a:prstDash val="solid"/>
                      <a:round/>
                      <a:headEnd len="sm" w="sm" type="none"/>
                      <a:tailEnd len="sm" w="sm" type="none"/>
                    </a:lnR>
                  </a:tcPr>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USA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0.0776</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China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0.0726</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Japan</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0.0746</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Germany</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0.0752</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India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0.1516</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UK</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0.0983</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France</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0.0764</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Russia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0.0734</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Canada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0.1006</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Italy</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0.0747</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Brazil</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0.0737</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Australia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0.0713</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Mexico</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0.0744</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Singapore</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0.0763</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Vietnam</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0.1216</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Malaysia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0.0761</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Chile</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0.0731</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New Zealand</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0.1166</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Peru</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0.1431</a:t>
                      </a:r>
                      <a:endParaRPr sz="700">
                        <a:latin typeface="Times New Roman"/>
                        <a:ea typeface="Times New Roman"/>
                        <a:cs typeface="Times New Roman"/>
                        <a:sym typeface="Times New Roman"/>
                      </a:endParaRPr>
                    </a:p>
                  </a:txBody>
                  <a:tcPr marT="25400" marB="25400" marR="25400" marL="25400"/>
                </a:tc>
              </a:tr>
              <a:tr h="17265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Brunei</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0.0739</a:t>
                      </a:r>
                      <a:endParaRPr sz="700">
                        <a:latin typeface="Times New Roman"/>
                        <a:ea typeface="Times New Roman"/>
                        <a:cs typeface="Times New Roman"/>
                        <a:sym typeface="Times New Roman"/>
                      </a:endParaRPr>
                    </a:p>
                  </a:txBody>
                  <a:tcPr marT="25400" marB="25400" marR="25400" marL="254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50"/>
          <p:cNvSpPr txBox="1"/>
          <p:nvPr/>
        </p:nvSpPr>
        <p:spPr>
          <a:xfrm>
            <a:off x="597425" y="891525"/>
            <a:ext cx="4562100" cy="37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aleway"/>
                <a:ea typeface="Raleway"/>
                <a:cs typeface="Raleway"/>
                <a:sym typeface="Raleway"/>
              </a:rPr>
              <a:t>GDP</a:t>
            </a:r>
            <a:endParaRPr sz="30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a:p>
            <a:pPr indent="0" lvl="0" marL="0" rtl="0" algn="l">
              <a:spcBef>
                <a:spcPts val="0"/>
              </a:spcBef>
              <a:spcAft>
                <a:spcPts val="0"/>
              </a:spcAft>
              <a:buNone/>
            </a:pPr>
            <a:r>
              <a:rPr b="1" lang="en" sz="1500">
                <a:solidFill>
                  <a:schemeClr val="dk2"/>
                </a:solidFill>
                <a:latin typeface="Raleway"/>
                <a:ea typeface="Raleway"/>
                <a:cs typeface="Raleway"/>
                <a:sym typeface="Raleway"/>
              </a:rPr>
              <a:t>CPTPP Members:</a:t>
            </a:r>
            <a:endParaRPr b="1" sz="1500">
              <a:solidFill>
                <a:schemeClr val="dk2"/>
              </a:solidFill>
              <a:latin typeface="Raleway"/>
              <a:ea typeface="Raleway"/>
              <a:cs typeface="Raleway"/>
              <a:sym typeface="Raleway"/>
            </a:endParaRPr>
          </a:p>
          <a:p>
            <a:pPr indent="0" lvl="0" marL="0" rtl="0" algn="l">
              <a:spcBef>
                <a:spcPts val="0"/>
              </a:spcBef>
              <a:spcAft>
                <a:spcPts val="0"/>
              </a:spcAft>
              <a:buNone/>
            </a:pPr>
            <a:r>
              <a:rPr lang="en" sz="1500">
                <a:solidFill>
                  <a:schemeClr val="dk1"/>
                </a:solidFill>
                <a:latin typeface="Raleway SemiBold"/>
                <a:ea typeface="Raleway SemiBold"/>
                <a:cs typeface="Raleway SemiBold"/>
                <a:sym typeface="Raleway SemiBold"/>
              </a:rPr>
              <a:t>Positive GDP changes anticipated due to:</a:t>
            </a:r>
            <a:endParaRPr sz="1500">
              <a:solidFill>
                <a:schemeClr val="dk1"/>
              </a:solidFill>
              <a:latin typeface="Raleway SemiBold"/>
              <a:ea typeface="Raleway SemiBold"/>
              <a:cs typeface="Raleway SemiBold"/>
              <a:sym typeface="Raleway SemiBold"/>
            </a:endParaRPr>
          </a:p>
          <a:p>
            <a:pPr indent="-323850" lvl="0" marL="457200" rtl="0" algn="l">
              <a:spcBef>
                <a:spcPts val="0"/>
              </a:spcBef>
              <a:spcAft>
                <a:spcPts val="0"/>
              </a:spcAft>
              <a:buClr>
                <a:schemeClr val="dk1"/>
              </a:buClr>
              <a:buSzPts val="1500"/>
              <a:buFont typeface="Raleway SemiBold"/>
              <a:buChar char="●"/>
            </a:pPr>
            <a:r>
              <a:rPr lang="en" sz="1500">
                <a:solidFill>
                  <a:schemeClr val="dk1"/>
                </a:solidFill>
                <a:latin typeface="Raleway SemiBold"/>
                <a:ea typeface="Raleway SemiBold"/>
                <a:cs typeface="Raleway SemiBold"/>
                <a:sym typeface="Raleway SemiBold"/>
              </a:rPr>
              <a:t>Market expansion</a:t>
            </a:r>
            <a:endParaRPr sz="1500">
              <a:solidFill>
                <a:schemeClr val="dk1"/>
              </a:solidFill>
              <a:latin typeface="Raleway SemiBold"/>
              <a:ea typeface="Raleway SemiBold"/>
              <a:cs typeface="Raleway SemiBold"/>
              <a:sym typeface="Raleway SemiBold"/>
            </a:endParaRPr>
          </a:p>
          <a:p>
            <a:pPr indent="-323850" lvl="0" marL="457200" rtl="0" algn="l">
              <a:spcBef>
                <a:spcPts val="0"/>
              </a:spcBef>
              <a:spcAft>
                <a:spcPts val="0"/>
              </a:spcAft>
              <a:buClr>
                <a:schemeClr val="dk1"/>
              </a:buClr>
              <a:buSzPts val="1500"/>
              <a:buFont typeface="Raleway SemiBold"/>
              <a:buChar char="●"/>
            </a:pPr>
            <a:r>
              <a:rPr lang="en" sz="1500">
                <a:solidFill>
                  <a:schemeClr val="dk1"/>
                </a:solidFill>
                <a:latin typeface="Raleway SemiBold"/>
                <a:ea typeface="Raleway SemiBold"/>
                <a:cs typeface="Raleway SemiBold"/>
                <a:sym typeface="Raleway SemiBold"/>
              </a:rPr>
              <a:t>Larger consumer base</a:t>
            </a:r>
            <a:endParaRPr sz="1500">
              <a:solidFill>
                <a:schemeClr val="dk1"/>
              </a:solidFill>
              <a:latin typeface="Raleway SemiBold"/>
              <a:ea typeface="Raleway SemiBold"/>
              <a:cs typeface="Raleway SemiBold"/>
              <a:sym typeface="Raleway SemiBold"/>
            </a:endParaRPr>
          </a:p>
          <a:p>
            <a:pPr indent="-323850" lvl="0" marL="457200" rtl="0" algn="l">
              <a:spcBef>
                <a:spcPts val="0"/>
              </a:spcBef>
              <a:spcAft>
                <a:spcPts val="0"/>
              </a:spcAft>
              <a:buClr>
                <a:schemeClr val="dk1"/>
              </a:buClr>
              <a:buSzPts val="1500"/>
              <a:buFont typeface="Raleway SemiBold"/>
              <a:buChar char="●"/>
            </a:pPr>
            <a:r>
              <a:rPr lang="en" sz="1500">
                <a:solidFill>
                  <a:schemeClr val="dk1"/>
                </a:solidFill>
                <a:latin typeface="Raleway SemiBold"/>
                <a:ea typeface="Raleway SemiBold"/>
                <a:cs typeface="Raleway SemiBold"/>
                <a:sym typeface="Raleway SemiBold"/>
              </a:rPr>
              <a:t>Potential for higher export markups</a:t>
            </a:r>
            <a:endParaRPr sz="15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b="1" sz="1500">
              <a:solidFill>
                <a:schemeClr val="dk2"/>
              </a:solidFill>
              <a:latin typeface="Raleway"/>
              <a:ea typeface="Raleway"/>
              <a:cs typeface="Raleway"/>
              <a:sym typeface="Raleway"/>
            </a:endParaRPr>
          </a:p>
          <a:p>
            <a:pPr indent="0" lvl="0" marL="0" rtl="0" algn="l">
              <a:spcBef>
                <a:spcPts val="0"/>
              </a:spcBef>
              <a:spcAft>
                <a:spcPts val="0"/>
              </a:spcAft>
              <a:buNone/>
            </a:pPr>
            <a:r>
              <a:rPr b="1" lang="en" sz="1500">
                <a:solidFill>
                  <a:schemeClr val="dk2"/>
                </a:solidFill>
                <a:latin typeface="Raleway"/>
                <a:ea typeface="Raleway"/>
                <a:cs typeface="Raleway"/>
                <a:sym typeface="Raleway"/>
              </a:rPr>
              <a:t>Non-Members: </a:t>
            </a:r>
            <a:endParaRPr b="1" sz="1500">
              <a:solidFill>
                <a:schemeClr val="dk2"/>
              </a:solidFill>
              <a:latin typeface="Raleway"/>
              <a:ea typeface="Raleway"/>
              <a:cs typeface="Raleway"/>
              <a:sym typeface="Raleway"/>
            </a:endParaRPr>
          </a:p>
          <a:p>
            <a:pPr indent="0" lvl="0" marL="0" rtl="0" algn="l">
              <a:spcBef>
                <a:spcPts val="0"/>
              </a:spcBef>
              <a:spcAft>
                <a:spcPts val="0"/>
              </a:spcAft>
              <a:buNone/>
            </a:pPr>
            <a:r>
              <a:rPr lang="en" sz="1500">
                <a:solidFill>
                  <a:schemeClr val="dk1"/>
                </a:solidFill>
                <a:latin typeface="Raleway SemiBold"/>
                <a:ea typeface="Raleway SemiBold"/>
                <a:cs typeface="Raleway SemiBold"/>
                <a:sym typeface="Raleway SemiBold"/>
              </a:rPr>
              <a:t>Risk negative GDP changes from:</a:t>
            </a:r>
            <a:endParaRPr sz="1500">
              <a:solidFill>
                <a:schemeClr val="dk1"/>
              </a:solidFill>
              <a:latin typeface="Raleway SemiBold"/>
              <a:ea typeface="Raleway SemiBold"/>
              <a:cs typeface="Raleway SemiBold"/>
              <a:sym typeface="Raleway SemiBold"/>
            </a:endParaRPr>
          </a:p>
          <a:p>
            <a:pPr indent="-323850" lvl="0" marL="457200" rtl="0" algn="l">
              <a:spcBef>
                <a:spcPts val="0"/>
              </a:spcBef>
              <a:spcAft>
                <a:spcPts val="0"/>
              </a:spcAft>
              <a:buClr>
                <a:schemeClr val="dk1"/>
              </a:buClr>
              <a:buSzPts val="1500"/>
              <a:buFont typeface="Raleway SemiBold"/>
              <a:buChar char="●"/>
            </a:pPr>
            <a:r>
              <a:rPr lang="en" sz="1500">
                <a:solidFill>
                  <a:schemeClr val="dk1"/>
                </a:solidFill>
                <a:latin typeface="Raleway SemiBold"/>
                <a:ea typeface="Raleway SemiBold"/>
                <a:cs typeface="Raleway SemiBold"/>
                <a:sym typeface="Raleway SemiBold"/>
              </a:rPr>
              <a:t>Trade diversion towards India</a:t>
            </a:r>
            <a:endParaRPr sz="1500">
              <a:solidFill>
                <a:schemeClr val="dk1"/>
              </a:solidFill>
              <a:latin typeface="Raleway SemiBold"/>
              <a:ea typeface="Raleway SemiBold"/>
              <a:cs typeface="Raleway SemiBold"/>
              <a:sym typeface="Raleway SemiBold"/>
            </a:endParaRPr>
          </a:p>
          <a:p>
            <a:pPr indent="-323850" lvl="0" marL="457200" rtl="0" algn="l">
              <a:spcBef>
                <a:spcPts val="0"/>
              </a:spcBef>
              <a:spcAft>
                <a:spcPts val="0"/>
              </a:spcAft>
              <a:buClr>
                <a:schemeClr val="dk1"/>
              </a:buClr>
              <a:buSzPts val="1500"/>
              <a:buFont typeface="Raleway SemiBold"/>
              <a:buChar char="●"/>
            </a:pPr>
            <a:r>
              <a:rPr lang="en" sz="1500">
                <a:solidFill>
                  <a:schemeClr val="dk1"/>
                </a:solidFill>
                <a:latin typeface="Raleway SemiBold"/>
                <a:ea typeface="Raleway SemiBold"/>
                <a:cs typeface="Raleway SemiBold"/>
                <a:sym typeface="Raleway SemiBold"/>
              </a:rPr>
              <a:t>Reduced trade flows</a:t>
            </a:r>
            <a:endParaRPr sz="1500">
              <a:solidFill>
                <a:schemeClr val="dk1"/>
              </a:solidFill>
              <a:latin typeface="Raleway SemiBold"/>
              <a:ea typeface="Raleway SemiBold"/>
              <a:cs typeface="Raleway SemiBold"/>
              <a:sym typeface="Raleway SemiBold"/>
            </a:endParaRPr>
          </a:p>
          <a:p>
            <a:pPr indent="-323850" lvl="0" marL="457200" rtl="0" algn="l">
              <a:spcBef>
                <a:spcPts val="0"/>
              </a:spcBef>
              <a:spcAft>
                <a:spcPts val="0"/>
              </a:spcAft>
              <a:buClr>
                <a:schemeClr val="dk1"/>
              </a:buClr>
              <a:buSzPts val="1500"/>
              <a:buFont typeface="Raleway SemiBold"/>
              <a:buChar char="●"/>
            </a:pPr>
            <a:r>
              <a:rPr lang="en" sz="1500">
                <a:solidFill>
                  <a:schemeClr val="dk1"/>
                </a:solidFill>
                <a:latin typeface="Raleway SemiBold"/>
                <a:ea typeface="Raleway SemiBold"/>
                <a:cs typeface="Raleway SemiBold"/>
                <a:sym typeface="Raleway SemiBold"/>
              </a:rPr>
              <a:t>Incentive for non-members to pursue bilateral agreements with India</a:t>
            </a:r>
            <a:endParaRPr sz="15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500">
              <a:solidFill>
                <a:schemeClr val="dk1"/>
              </a:solidFill>
              <a:latin typeface="Raleway"/>
              <a:ea typeface="Raleway"/>
              <a:cs typeface="Raleway"/>
              <a:sym typeface="Raleway"/>
            </a:endParaRPr>
          </a:p>
        </p:txBody>
      </p:sp>
      <p:graphicFrame>
        <p:nvGraphicFramePr>
          <p:cNvPr id="1002" name="Google Shape;1002;p50"/>
          <p:cNvGraphicFramePr/>
          <p:nvPr/>
        </p:nvGraphicFramePr>
        <p:xfrm>
          <a:off x="4844925" y="465025"/>
          <a:ext cx="3000000" cy="3000000"/>
        </p:xfrm>
        <a:graphic>
          <a:graphicData uri="http://schemas.openxmlformats.org/drawingml/2006/table">
            <a:tbl>
              <a:tblPr>
                <a:noFill/>
                <a:tableStyleId>{42FE7841-8C50-4918-8C54-9DC54A01BB30}</a:tableStyleId>
              </a:tblPr>
              <a:tblGrid>
                <a:gridCol w="1799400"/>
                <a:gridCol w="1799400"/>
              </a:tblGrid>
              <a:tr h="190050">
                <a:tc>
                  <a:txBody>
                    <a:bodyPr/>
                    <a:lstStyle/>
                    <a:p>
                      <a:pPr indent="0" lvl="0" marL="0" rtl="0" algn="ctr">
                        <a:lnSpc>
                          <a:spcPct val="115000"/>
                        </a:lnSpc>
                        <a:spcBef>
                          <a:spcPts val="0"/>
                        </a:spcBef>
                        <a:spcAft>
                          <a:spcPts val="0"/>
                        </a:spcAft>
                        <a:buNone/>
                      </a:pPr>
                      <a:r>
                        <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GDP change (percent)</a:t>
                      </a:r>
                      <a:endParaRPr b="1" sz="800">
                        <a:latin typeface="Times New Roman"/>
                        <a:ea typeface="Times New Roman"/>
                        <a:cs typeface="Times New Roman"/>
                        <a:sym typeface="Times New Roman"/>
                      </a:endParaRPr>
                    </a:p>
                  </a:txBody>
                  <a:tcPr marT="25400" marB="25400" marR="0" marL="0">
                    <a:lnR cap="flat" cmpd="sng" w="9525">
                      <a:solidFill>
                        <a:srgbClr val="000000"/>
                      </a:solidFill>
                      <a:prstDash val="solid"/>
                      <a:round/>
                      <a:headEnd len="sm" w="sm" type="none"/>
                      <a:tailEnd len="sm" w="sm" type="none"/>
                    </a:lnR>
                  </a:tcPr>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USA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-0.0019</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China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-0.0077</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Japan</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-0.0049</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Germany</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-0.0035</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India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0.1516</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UK</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0.0387</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France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-0.0023</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Russia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-0.004</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Canada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0.04</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Italy</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-0.0049</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Brazil</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-0.0077</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Australia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0.0181</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Mexico</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-0.0053</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Singapore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-0.0027</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Vietnam</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0.0385</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Malaysia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-0.0041</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Chile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-0.0081</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New Zealand</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0.0659</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Peru</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0.0602</a:t>
                      </a:r>
                      <a:endParaRPr sz="800">
                        <a:latin typeface="Times New Roman"/>
                        <a:ea typeface="Times New Roman"/>
                        <a:cs typeface="Times New Roman"/>
                        <a:sym typeface="Times New Roman"/>
                      </a:endParaRPr>
                    </a:p>
                  </a:txBody>
                  <a:tcPr marT="25400" marB="25400" marR="25400" marL="25400"/>
                </a:tc>
              </a:tr>
              <a:tr h="1900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Brunei</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-0.0075</a:t>
                      </a:r>
                      <a:endParaRPr sz="800">
                        <a:latin typeface="Times New Roman"/>
                        <a:ea typeface="Times New Roman"/>
                        <a:cs typeface="Times New Roman"/>
                        <a:sym typeface="Times New Roman"/>
                      </a:endParaRPr>
                    </a:p>
                  </a:txBody>
                  <a:tcPr marT="25400" marB="25400" marR="25400" marL="254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51"/>
          <p:cNvSpPr txBox="1"/>
          <p:nvPr/>
        </p:nvSpPr>
        <p:spPr>
          <a:xfrm>
            <a:off x="799625" y="891525"/>
            <a:ext cx="4182900" cy="37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aleway"/>
                <a:ea typeface="Raleway"/>
                <a:cs typeface="Raleway"/>
                <a:sym typeface="Raleway"/>
              </a:rPr>
              <a:t>Welfare Statistic</a:t>
            </a:r>
            <a:endParaRPr sz="30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a:p>
            <a:pPr indent="0" lvl="0" marL="0" rtl="0" algn="l">
              <a:spcBef>
                <a:spcPts val="0"/>
              </a:spcBef>
              <a:spcAft>
                <a:spcPts val="0"/>
              </a:spcAft>
              <a:buNone/>
            </a:pPr>
            <a:r>
              <a:rPr lang="en" sz="1500">
                <a:solidFill>
                  <a:schemeClr val="dk1"/>
                </a:solidFill>
                <a:latin typeface="Raleway SemiBold"/>
                <a:ea typeface="Raleway SemiBold"/>
                <a:cs typeface="Raleway SemiBold"/>
                <a:sym typeface="Raleway SemiBold"/>
              </a:rPr>
              <a:t>Marginal positive values suggest a slight increase in welfare after India's accession. This could be explained by trade diversion leading to resource allocation shifts within the CPTPP, potentially benefiting some countries. Additionally, the exit of a large producer like India may create market opportunities for smaller non-member countries, further contributing to the observed positive welfare changes</a:t>
            </a:r>
            <a:endParaRPr sz="12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200">
              <a:solidFill>
                <a:schemeClr val="dk1"/>
              </a:solidFill>
              <a:latin typeface="Raleway SemiBold"/>
              <a:ea typeface="Raleway SemiBold"/>
              <a:cs typeface="Raleway SemiBold"/>
              <a:sym typeface="Raleway SemiBold"/>
            </a:endParaRPr>
          </a:p>
        </p:txBody>
      </p:sp>
      <p:graphicFrame>
        <p:nvGraphicFramePr>
          <p:cNvPr id="1008" name="Google Shape;1008;p51"/>
          <p:cNvGraphicFramePr/>
          <p:nvPr/>
        </p:nvGraphicFramePr>
        <p:xfrm>
          <a:off x="5226950" y="481200"/>
          <a:ext cx="3000000" cy="3000000"/>
        </p:xfrm>
        <a:graphic>
          <a:graphicData uri="http://schemas.openxmlformats.org/drawingml/2006/table">
            <a:tbl>
              <a:tblPr>
                <a:noFill/>
                <a:tableStyleId>{42FE7841-8C50-4918-8C54-9DC54A01BB30}</a:tableStyleId>
              </a:tblPr>
              <a:tblGrid>
                <a:gridCol w="1710925"/>
                <a:gridCol w="1710925"/>
              </a:tblGrid>
              <a:tr h="199100">
                <a:tc>
                  <a:txBody>
                    <a:bodyPr/>
                    <a:lstStyle/>
                    <a:p>
                      <a:pPr indent="0" lvl="0" marL="0" rtl="0" algn="ctr">
                        <a:lnSpc>
                          <a:spcPct val="115000"/>
                        </a:lnSpc>
                        <a:spcBef>
                          <a:spcPts val="0"/>
                        </a:spcBef>
                        <a:spcAft>
                          <a:spcPts val="0"/>
                        </a:spcAft>
                        <a:buNone/>
                      </a:pPr>
                      <a:r>
                        <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Welfare Statistics</a:t>
                      </a:r>
                      <a:endParaRPr b="1"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USA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1.00002</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China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1.00008</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Japan</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1.00005</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Germany</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1.00004</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India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0.99849</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UK</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0.99961</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France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1.00002</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Russia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1.00004</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Canada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0.9996</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Italy</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1.00005</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Brazil</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1.00008</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Australia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0.99982</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Mexico</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1.00005</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Singapore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1.00003</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Vietnam</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0.99962</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Malaysia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1.00004</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Chile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1.00008</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New Zealand</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0.99934</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Peru</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0.9994</a:t>
                      </a:r>
                      <a:endParaRPr sz="800">
                        <a:latin typeface="Times New Roman"/>
                        <a:ea typeface="Times New Roman"/>
                        <a:cs typeface="Times New Roman"/>
                        <a:sym typeface="Times New Roman"/>
                      </a:endParaRPr>
                    </a:p>
                  </a:txBody>
                  <a:tcPr marT="25400" marB="25400" marR="25400" marL="25400"/>
                </a:tc>
              </a:tr>
              <a:tr h="1991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Brunei</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1.00007</a:t>
                      </a:r>
                      <a:endParaRPr sz="800">
                        <a:latin typeface="Times New Roman"/>
                        <a:ea typeface="Times New Roman"/>
                        <a:cs typeface="Times New Roman"/>
                        <a:sym typeface="Times New Roman"/>
                      </a:endParaRPr>
                    </a:p>
                  </a:txBody>
                  <a:tcPr marT="25400" marB="25400" marR="25400" marL="254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52"/>
          <p:cNvSpPr txBox="1"/>
          <p:nvPr/>
        </p:nvSpPr>
        <p:spPr>
          <a:xfrm>
            <a:off x="799625" y="676675"/>
            <a:ext cx="7266600" cy="39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aleway"/>
                <a:ea typeface="Raleway"/>
                <a:cs typeface="Raleway"/>
                <a:sym typeface="Raleway"/>
              </a:rPr>
              <a:t>OMR &amp; IMR</a:t>
            </a:r>
            <a:endParaRPr sz="30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a:p>
            <a:pPr indent="0" lvl="0" marL="0" rtl="0" algn="l">
              <a:spcBef>
                <a:spcPts val="0"/>
              </a:spcBef>
              <a:spcAft>
                <a:spcPts val="0"/>
              </a:spcAft>
              <a:buNone/>
            </a:pPr>
            <a:r>
              <a:rPr b="1" lang="en" sz="1600">
                <a:solidFill>
                  <a:schemeClr val="dk2"/>
                </a:solidFill>
                <a:latin typeface="Raleway"/>
                <a:ea typeface="Raleway"/>
                <a:cs typeface="Raleway"/>
                <a:sym typeface="Raleway"/>
              </a:rPr>
              <a:t>Outward Multilateral Resistance (OMR)</a:t>
            </a:r>
            <a:r>
              <a:rPr lang="en" sz="1600">
                <a:solidFill>
                  <a:schemeClr val="dk1"/>
                </a:solidFill>
                <a:latin typeface="Raleway"/>
                <a:ea typeface="Raleway"/>
                <a:cs typeface="Raleway"/>
                <a:sym typeface="Raleway"/>
              </a:rPr>
              <a:t> </a:t>
            </a:r>
            <a:r>
              <a:rPr lang="en" sz="1600">
                <a:solidFill>
                  <a:schemeClr val="dk1"/>
                </a:solidFill>
                <a:latin typeface="Raleway SemiBold"/>
                <a:ea typeface="Raleway SemiBold"/>
                <a:cs typeface="Raleway SemiBold"/>
                <a:sym typeface="Raleway SemiBold"/>
              </a:rPr>
              <a:t>Decreases: This suggests reduced trade frictions and potentially lower logistical costs across the entire CPTPP, fostering stronger trade ties.</a:t>
            </a:r>
            <a:endParaRPr sz="16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600">
              <a:solidFill>
                <a:schemeClr val="dk1"/>
              </a:solidFill>
              <a:latin typeface="Raleway"/>
              <a:ea typeface="Raleway"/>
              <a:cs typeface="Raleway"/>
              <a:sym typeface="Raleway"/>
            </a:endParaRPr>
          </a:p>
          <a:p>
            <a:pPr indent="0" lvl="0" marL="0" rtl="0" algn="l">
              <a:spcBef>
                <a:spcPts val="0"/>
              </a:spcBef>
              <a:spcAft>
                <a:spcPts val="0"/>
              </a:spcAft>
              <a:buNone/>
            </a:pPr>
            <a:r>
              <a:rPr lang="en" sz="1600">
                <a:solidFill>
                  <a:schemeClr val="dk2"/>
                </a:solidFill>
                <a:latin typeface="Raleway"/>
                <a:ea typeface="Raleway"/>
                <a:cs typeface="Raleway"/>
                <a:sym typeface="Raleway"/>
              </a:rPr>
              <a:t>I</a:t>
            </a:r>
            <a:r>
              <a:rPr b="1" lang="en" sz="1600">
                <a:solidFill>
                  <a:schemeClr val="dk2"/>
                </a:solidFill>
                <a:latin typeface="Raleway"/>
                <a:ea typeface="Raleway"/>
                <a:cs typeface="Raleway"/>
                <a:sym typeface="Raleway"/>
              </a:rPr>
              <a:t>nward Multilateral Resistance (IMR)</a:t>
            </a:r>
            <a:r>
              <a:rPr b="1" lang="en" sz="1600">
                <a:solidFill>
                  <a:schemeClr val="dk1"/>
                </a:solidFill>
                <a:latin typeface="Raleway"/>
                <a:ea typeface="Raleway"/>
                <a:cs typeface="Raleway"/>
                <a:sym typeface="Raleway"/>
              </a:rPr>
              <a:t> </a:t>
            </a:r>
            <a:r>
              <a:rPr lang="en" sz="1600">
                <a:solidFill>
                  <a:schemeClr val="dk1"/>
                </a:solidFill>
                <a:latin typeface="Raleway SemiBold"/>
                <a:ea typeface="Raleway SemiBold"/>
                <a:cs typeface="Raleway SemiBold"/>
                <a:sym typeface="Raleway SemiBold"/>
              </a:rPr>
              <a:t>Increases: Countries may become more cautious about imports, potentially adjusting trade agreements to make them more selective. This could be due to strategic considerations around India's entry and a need to re-evaluate import reliance within the new trade landscape.</a:t>
            </a:r>
            <a:endParaRPr sz="16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600">
              <a:solidFill>
                <a:schemeClr val="dk1"/>
              </a:solidFill>
              <a:latin typeface="Raleway SemiBold"/>
              <a:ea typeface="Raleway SemiBold"/>
              <a:cs typeface="Raleway SemiBold"/>
              <a:sym typeface="Raleway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graphicFrame>
        <p:nvGraphicFramePr>
          <p:cNvPr id="1018" name="Google Shape;1018;p53"/>
          <p:cNvGraphicFramePr/>
          <p:nvPr/>
        </p:nvGraphicFramePr>
        <p:xfrm>
          <a:off x="247775" y="466725"/>
          <a:ext cx="3000000" cy="3000000"/>
        </p:xfrm>
        <a:graphic>
          <a:graphicData uri="http://schemas.openxmlformats.org/drawingml/2006/table">
            <a:tbl>
              <a:tblPr>
                <a:noFill/>
                <a:tableStyleId>{42FE7841-8C50-4918-8C54-9DC54A01BB30}</a:tableStyleId>
              </a:tblPr>
              <a:tblGrid>
                <a:gridCol w="1170975"/>
                <a:gridCol w="1170975"/>
                <a:gridCol w="1170975"/>
                <a:gridCol w="1069875"/>
              </a:tblGrid>
              <a:tr h="274450">
                <a:tc>
                  <a:txBody>
                    <a:bodyPr/>
                    <a:lstStyle/>
                    <a:p>
                      <a:pPr indent="0" lvl="0" marL="0" rtl="0" algn="ctr">
                        <a:lnSpc>
                          <a:spcPct val="115000"/>
                        </a:lnSpc>
                        <a:spcBef>
                          <a:spcPts val="0"/>
                        </a:spcBef>
                        <a:spcAft>
                          <a:spcPts val="0"/>
                        </a:spcAft>
                        <a:buNone/>
                      </a:pPr>
                      <a:r>
                        <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t/>
                      </a:r>
                      <a:endParaRPr b="1" sz="8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Baseline OMR</a:t>
                      </a:r>
                      <a:endParaRPr b="1"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Experiment OMR</a:t>
                      </a:r>
                      <a:endParaRPr b="1" sz="800">
                        <a:latin typeface="Times New Roman"/>
                        <a:ea typeface="Times New Roman"/>
                        <a:cs typeface="Times New Roman"/>
                        <a:sym typeface="Times New Roman"/>
                      </a:endParaRPr>
                    </a:p>
                  </a:txBody>
                  <a:tcPr marT="25400" marB="25400" marR="25400" marL="25400" anchor="b"/>
                </a:tc>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OMR Change Percent</a:t>
                      </a:r>
                      <a:endParaRPr b="1" sz="800">
                        <a:latin typeface="Times New Roman"/>
                        <a:ea typeface="Times New Roman"/>
                        <a:cs typeface="Times New Roman"/>
                        <a:sym typeface="Times New Roman"/>
                      </a:endParaRPr>
                    </a:p>
                  </a:txBody>
                  <a:tcPr marT="25400" marB="25400" marR="0" marL="0" anchor="b">
                    <a:lnR cap="flat" cmpd="sng" w="9525">
                      <a:solidFill>
                        <a:srgbClr val="000000"/>
                      </a:solidFill>
                      <a:prstDash val="solid"/>
                      <a:round/>
                      <a:headEnd len="sm" w="sm" type="none"/>
                      <a:tailEnd len="sm" w="sm" type="none"/>
                    </a:lnR>
                  </a:tcPr>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USA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1.5477</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1.5465</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-0.0776</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China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1.6206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1.6194</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-0.0725</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Japan</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1.7767</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1.7753</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-0.0746</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Germany</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1.6931</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1.6918</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-0.0751</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India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1.7875</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1.7848</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-0.1514</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UK</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1.8401</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1.8383</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-0.0983</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France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1.8496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1.8482</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-0.0763</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Russia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1.8692</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1.8678</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-0.0733</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Canada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1.7973</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1.7955</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-0.1005</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Italy</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1.7699</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1.7686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-0.0746</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Brazil</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1.8405</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1.8391</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-0.0736</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Australia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1.9428</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1.9414</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-0.0712</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Mexico</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1.7747</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1.7734</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-0.0743</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Singapore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1.8921</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1.8906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-0.0762</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Vietnam</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1.765</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1.7629</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-0.1215</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Malaysia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1.944</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1.9426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-0.076</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Chile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1.8669</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1.8655</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-0.0731</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New Zealand</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1.9911</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1.9888</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-0.1165</a:t>
                      </a:r>
                      <a:endParaRPr sz="800">
                        <a:latin typeface="Times New Roman"/>
                        <a:ea typeface="Times New Roman"/>
                        <a:cs typeface="Times New Roman"/>
                        <a:sym typeface="Times New Roman"/>
                      </a:endParaRPr>
                    </a:p>
                  </a:txBody>
                  <a:tcPr marT="25400" marB="25400" marR="25400" marL="25400"/>
                </a:tc>
              </a:tr>
              <a:tr h="239225">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Peru</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1.8786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1.876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-0.1429</a:t>
                      </a:r>
                      <a:endParaRPr sz="800">
                        <a:latin typeface="Times New Roman"/>
                        <a:ea typeface="Times New Roman"/>
                        <a:cs typeface="Times New Roman"/>
                        <a:sym typeface="Times New Roman"/>
                      </a:endParaRPr>
                    </a:p>
                  </a:txBody>
                  <a:tcPr marT="25400" marB="25400" marR="25400" marL="25400"/>
                </a:tc>
              </a:tr>
              <a:tr h="15795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Brunei</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1.8084</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1.8071</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-0.0738</a:t>
                      </a:r>
                      <a:endParaRPr sz="800">
                        <a:latin typeface="Times New Roman"/>
                        <a:ea typeface="Times New Roman"/>
                        <a:cs typeface="Times New Roman"/>
                        <a:sym typeface="Times New Roman"/>
                      </a:endParaRPr>
                    </a:p>
                  </a:txBody>
                  <a:tcPr marT="25400" marB="25400" marR="25400" marL="25400"/>
                </a:tc>
              </a:tr>
            </a:tbl>
          </a:graphicData>
        </a:graphic>
      </p:graphicFrame>
      <p:graphicFrame>
        <p:nvGraphicFramePr>
          <p:cNvPr id="1019" name="Google Shape;1019;p53"/>
          <p:cNvGraphicFramePr/>
          <p:nvPr/>
        </p:nvGraphicFramePr>
        <p:xfrm>
          <a:off x="4912075" y="466725"/>
          <a:ext cx="3000000" cy="3000000"/>
        </p:xfrm>
        <a:graphic>
          <a:graphicData uri="http://schemas.openxmlformats.org/drawingml/2006/table">
            <a:tbl>
              <a:tblPr>
                <a:noFill/>
                <a:tableStyleId>{42FE7841-8C50-4918-8C54-9DC54A01BB30}</a:tableStyleId>
              </a:tblPr>
              <a:tblGrid>
                <a:gridCol w="1032600"/>
                <a:gridCol w="1032600"/>
                <a:gridCol w="1032600"/>
                <a:gridCol w="1032600"/>
              </a:tblGrid>
              <a:tr h="336225">
                <a:tc>
                  <a:txBody>
                    <a:bodyPr/>
                    <a:lstStyle/>
                    <a:p>
                      <a:pPr indent="0" lvl="0" marL="0" rtl="0" algn="ctr">
                        <a:lnSpc>
                          <a:spcPct val="115000"/>
                        </a:lnSpc>
                        <a:spcBef>
                          <a:spcPts val="0"/>
                        </a:spcBef>
                        <a:spcAft>
                          <a:spcPts val="0"/>
                        </a:spcAft>
                        <a:buNone/>
                      </a:pPr>
                      <a:r>
                        <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b="1" lang="en" sz="700">
                          <a:latin typeface="Times New Roman"/>
                          <a:ea typeface="Times New Roman"/>
                          <a:cs typeface="Times New Roman"/>
                          <a:sym typeface="Times New Roman"/>
                        </a:rPr>
                        <a:t>Baseline IMR</a:t>
                      </a:r>
                      <a:endParaRPr b="1"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b="1" lang="en" sz="700">
                          <a:latin typeface="Times New Roman"/>
                          <a:ea typeface="Times New Roman"/>
                          <a:cs typeface="Times New Roman"/>
                          <a:sym typeface="Times New Roman"/>
                        </a:rPr>
                        <a:t>Experiment IMR</a:t>
                      </a:r>
                      <a:endParaRPr b="1" sz="700">
                        <a:latin typeface="Times New Roman"/>
                        <a:ea typeface="Times New Roman"/>
                        <a:cs typeface="Times New Roman"/>
                        <a:sym typeface="Times New Roman"/>
                      </a:endParaRPr>
                    </a:p>
                  </a:txBody>
                  <a:tcPr marT="25400" marB="25400" marR="25400" marL="25400" anchor="b"/>
                </a:tc>
                <a:tc>
                  <a:txBody>
                    <a:bodyPr/>
                    <a:lstStyle/>
                    <a:p>
                      <a:pPr indent="0" lvl="0" marL="0" rtl="0" algn="ctr">
                        <a:lnSpc>
                          <a:spcPct val="115000"/>
                        </a:lnSpc>
                        <a:spcBef>
                          <a:spcPts val="0"/>
                        </a:spcBef>
                        <a:spcAft>
                          <a:spcPts val="0"/>
                        </a:spcAft>
                        <a:buNone/>
                      </a:pPr>
                      <a:r>
                        <a:rPr b="1" lang="en" sz="700">
                          <a:latin typeface="Times New Roman"/>
                          <a:ea typeface="Times New Roman"/>
                          <a:cs typeface="Times New Roman"/>
                          <a:sym typeface="Times New Roman"/>
                        </a:rPr>
                        <a:t>IMR Change Percent</a:t>
                      </a:r>
                      <a:endParaRPr b="1" sz="700">
                        <a:latin typeface="Times New Roman"/>
                        <a:ea typeface="Times New Roman"/>
                        <a:cs typeface="Times New Roman"/>
                        <a:sym typeface="Times New Roman"/>
                      </a:endParaRPr>
                    </a:p>
                  </a:txBody>
                  <a:tcPr marT="25400" marB="25400" marR="0" marL="0" anchor="b">
                    <a:lnR cap="flat" cmpd="sng" w="9525">
                      <a:solidFill>
                        <a:srgbClr val="000000"/>
                      </a:solidFill>
                      <a:prstDash val="solid"/>
                      <a:round/>
                      <a:headEnd len="sm" w="sm" type="none"/>
                      <a:tailEnd len="sm" w="sm" type="none"/>
                    </a:lnR>
                  </a:tcPr>
                </a:tc>
              </a:tr>
              <a:tr h="1936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USA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1.0044</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1.0052</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0.0795</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China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0.8946</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0.8953</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0.0803</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Japan</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1.0132</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1.014</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0.0795</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Germany</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0.9643</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0.9651</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0.0787</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India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UK</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1.0755</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1.0761</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0.0596</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France</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0.9687</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0.9694</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0.0787</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Russia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0.9618</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0.9625</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0.0774</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Canada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1.0517</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1.0524</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0.0606</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Italy</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1.0248</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1.0256</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0.0796</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Brazil</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1.0544</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1.0552</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0.0814</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Australia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1.0703</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1.0708</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0.0531</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Mexico</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0.9998</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1.0006</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0.0797</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Singapore</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1.0438</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1.0446</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0.079</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Vietnam</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0.9774</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0.9782</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0.0831</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Malaysia</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1.0252</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1.026</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0.0802</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Chile</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1.0646</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1.0655</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0.0813</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New Zealand</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1.1208</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1.1214</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0.0507</a:t>
                      </a:r>
                      <a:endParaRPr sz="700">
                        <a:latin typeface="Times New Roman"/>
                        <a:ea typeface="Times New Roman"/>
                        <a:cs typeface="Times New Roman"/>
                        <a:sym typeface="Times New Roman"/>
                      </a:endParaRPr>
                    </a:p>
                  </a:txBody>
                  <a:tcPr marT="25400" marB="25400" marR="25400" marL="25400"/>
                </a:tc>
              </a:tr>
              <a:tr h="200475">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Peru</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1.0561</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1.057</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0.0828</a:t>
                      </a:r>
                      <a:endParaRPr sz="700">
                        <a:latin typeface="Times New Roman"/>
                        <a:ea typeface="Times New Roman"/>
                        <a:cs typeface="Times New Roman"/>
                        <a:sym typeface="Times New Roman"/>
                      </a:endParaRPr>
                    </a:p>
                  </a:txBody>
                  <a:tcPr marT="25400" marB="25400" marR="25400" marL="25400"/>
                </a:tc>
              </a:tr>
              <a:tr h="71600">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Brunei</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1.0913</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1.0922</a:t>
                      </a:r>
                      <a:endParaRPr sz="7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700">
                          <a:latin typeface="Times New Roman"/>
                          <a:ea typeface="Times New Roman"/>
                          <a:cs typeface="Times New Roman"/>
                          <a:sym typeface="Times New Roman"/>
                        </a:rPr>
                        <a:t>0.0813</a:t>
                      </a:r>
                      <a:endParaRPr sz="700">
                        <a:latin typeface="Times New Roman"/>
                        <a:ea typeface="Times New Roman"/>
                        <a:cs typeface="Times New Roman"/>
                        <a:sym typeface="Times New Roman"/>
                      </a:endParaRPr>
                    </a:p>
                  </a:txBody>
                  <a:tcPr marT="25400" marB="25400" marR="25400" marL="254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54"/>
          <p:cNvSpPr txBox="1"/>
          <p:nvPr/>
        </p:nvSpPr>
        <p:spPr>
          <a:xfrm>
            <a:off x="284200" y="714600"/>
            <a:ext cx="4323000" cy="38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aleway"/>
                <a:ea typeface="Raleway"/>
                <a:cs typeface="Raleway"/>
                <a:sym typeface="Raleway"/>
              </a:rPr>
              <a:t>Net Foreign Exports and Imports</a:t>
            </a:r>
            <a:endParaRPr sz="30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a:p>
            <a:pPr indent="0" lvl="0" marL="0" rtl="0" algn="l">
              <a:spcBef>
                <a:spcPts val="0"/>
              </a:spcBef>
              <a:spcAft>
                <a:spcPts val="0"/>
              </a:spcAft>
              <a:buNone/>
            </a:pPr>
            <a:r>
              <a:rPr lang="en" sz="1500">
                <a:solidFill>
                  <a:schemeClr val="dk1"/>
                </a:solidFill>
                <a:latin typeface="Raleway SemiBold"/>
                <a:ea typeface="Raleway SemiBold"/>
                <a:cs typeface="Raleway SemiBold"/>
                <a:sym typeface="Raleway SemiBold"/>
              </a:rPr>
              <a:t>Trade volumes for most country pairs are expected to increase with India's CPTPP membership.</a:t>
            </a:r>
            <a:endParaRPr sz="15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lang="en" sz="1500">
                <a:solidFill>
                  <a:schemeClr val="dk1"/>
                </a:solidFill>
                <a:latin typeface="Raleway SemiBold"/>
                <a:ea typeface="Raleway SemiBold"/>
                <a:cs typeface="Raleway SemiBold"/>
                <a:sym typeface="Raleway SemiBold"/>
              </a:rPr>
              <a:t>This aligns with the addition of a major market like India, disrupting existing patterns and boosting overall trade activity.</a:t>
            </a:r>
            <a:endParaRPr sz="15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rPr lang="en" sz="1500">
                <a:solidFill>
                  <a:schemeClr val="dk1"/>
                </a:solidFill>
                <a:latin typeface="Raleway SemiBold"/>
                <a:ea typeface="Raleway SemiBold"/>
                <a:cs typeface="Raleway SemiBold"/>
                <a:sym typeface="Raleway SemiBold"/>
              </a:rPr>
              <a:t>Both Net Foreign Exports and Net Foreign Imports are likely to rise due to heightened trade flows between CPTPP countries and India.</a:t>
            </a:r>
            <a:endParaRPr sz="1500">
              <a:solidFill>
                <a:schemeClr val="dk1"/>
              </a:solidFill>
              <a:latin typeface="Raleway SemiBold"/>
              <a:ea typeface="Raleway SemiBold"/>
              <a:cs typeface="Raleway SemiBold"/>
              <a:sym typeface="Raleway SemiBold"/>
            </a:endParaRPr>
          </a:p>
          <a:p>
            <a:pPr indent="0" lvl="0" marL="0" rtl="0" algn="l">
              <a:spcBef>
                <a:spcPts val="1000"/>
              </a:spcBef>
              <a:spcAft>
                <a:spcPts val="0"/>
              </a:spcAft>
              <a:buNone/>
            </a:pPr>
            <a:r>
              <a:t/>
            </a:r>
            <a:endParaRPr sz="15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p:txBody>
      </p:sp>
      <p:graphicFrame>
        <p:nvGraphicFramePr>
          <p:cNvPr id="1025" name="Google Shape;1025;p54"/>
          <p:cNvGraphicFramePr/>
          <p:nvPr/>
        </p:nvGraphicFramePr>
        <p:xfrm>
          <a:off x="4982525" y="618875"/>
          <a:ext cx="3000000" cy="3000000"/>
        </p:xfrm>
        <a:graphic>
          <a:graphicData uri="http://schemas.openxmlformats.org/drawingml/2006/table">
            <a:tbl>
              <a:tblPr>
                <a:noFill/>
                <a:tableStyleId>{42FE7841-8C50-4918-8C54-9DC54A01BB30}</a:tableStyleId>
              </a:tblPr>
              <a:tblGrid>
                <a:gridCol w="972000"/>
                <a:gridCol w="972000"/>
                <a:gridCol w="972000"/>
                <a:gridCol w="972000"/>
              </a:tblGrid>
              <a:tr h="328450">
                <a:tc>
                  <a:txBody>
                    <a:bodyPr/>
                    <a:lstStyle/>
                    <a:p>
                      <a:pPr indent="0" lvl="0" marL="0" rtl="0" algn="ctr">
                        <a:lnSpc>
                          <a:spcPct val="115000"/>
                        </a:lnSpc>
                        <a:spcBef>
                          <a:spcPts val="0"/>
                        </a:spcBef>
                        <a:spcAft>
                          <a:spcPts val="0"/>
                        </a:spcAft>
                        <a:buNone/>
                      </a:pPr>
                      <a:r>
                        <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Baseline Modelled Foreign Export</a:t>
                      </a:r>
                      <a:endParaRPr b="1"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Experiment Foreign Export</a:t>
                      </a:r>
                      <a:endParaRPr b="1" sz="800">
                        <a:latin typeface="Times New Roman"/>
                        <a:ea typeface="Times New Roman"/>
                        <a:cs typeface="Times New Roman"/>
                        <a:sym typeface="Times New Roman"/>
                      </a:endParaRPr>
                    </a:p>
                  </a:txBody>
                  <a:tcPr marT="25400" marB="25400" marR="25400" marL="25400" anchor="b"/>
                </a:tc>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Foreign Export Change</a:t>
                      </a:r>
                      <a:endParaRPr b="1" sz="800">
                        <a:latin typeface="Times New Roman"/>
                        <a:ea typeface="Times New Roman"/>
                        <a:cs typeface="Times New Roman"/>
                        <a:sym typeface="Times New Roman"/>
                      </a:endParaRPr>
                    </a:p>
                  </a:txBody>
                  <a:tcPr marT="25400" marB="25400" marR="0" marL="0" anchor="b">
                    <a:lnR cap="flat" cmpd="sng" w="9525">
                      <a:solidFill>
                        <a:srgbClr val="000000"/>
                      </a:solidFill>
                      <a:prstDash val="solid"/>
                      <a:round/>
                      <a:headEnd len="sm" w="sm" type="none"/>
                      <a:tailEnd len="sm" w="sm" type="none"/>
                    </a:lnR>
                  </a:tcPr>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USA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614914430.6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615314535.7</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0.065</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China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1877863684</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1878956906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0.058</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Japan</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534693507.8</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535063317.7</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0.069</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Germany</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1025298145</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1026004916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0.069</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India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314402395.7</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315417176.7</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0.323</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UK</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286911644.7</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287497163.9</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0.204</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France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430392216.6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430706406.5</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0.073</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Russia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445554813</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445885084.8</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0.074</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Canada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390487649.1</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391078120.1</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0.151</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Italy</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482527677.8</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482870345.9</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0.071</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Brazil</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251238326.2</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251421687.3</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0.073</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Australia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284954374.7</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285208087.8</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0.089</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Mexico</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409503646.5</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409797622</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0.072</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Singapore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357779314.9</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358041887.2</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0.073</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Vietnam</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305699774.8</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306129936.9</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0.141</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Malaysia</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262635449.3</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262829159.1</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0.074</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Chile</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91756588.91</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91824870.56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0.074</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New Zealand</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43338738.08</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43395122.1</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0.13</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Peru</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55956569.32</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56042162.92</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0.153</a:t>
                      </a:r>
                      <a:endParaRPr sz="800">
                        <a:latin typeface="Times New Roman"/>
                        <a:ea typeface="Times New Roman"/>
                        <a:cs typeface="Times New Roman"/>
                        <a:sym typeface="Times New Roman"/>
                      </a:endParaRPr>
                    </a:p>
                  </a:txBody>
                  <a:tcPr marT="25400" marB="25400" marR="25400" marL="25400"/>
                </a:tc>
              </a:tr>
              <a:tr h="189000">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Brunei</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11287528.16</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11295936.25</a:t>
                      </a:r>
                      <a:endParaRPr sz="800">
                        <a:latin typeface="Times New Roman"/>
                        <a:ea typeface="Times New Roman"/>
                        <a:cs typeface="Times New Roman"/>
                        <a:sym typeface="Times New Roman"/>
                      </a:endParaRPr>
                    </a:p>
                  </a:txBody>
                  <a:tcPr marT="25400" marB="25400" marR="25400" marL="2540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0.074</a:t>
                      </a:r>
                      <a:endParaRPr sz="800">
                        <a:latin typeface="Times New Roman"/>
                        <a:ea typeface="Times New Roman"/>
                        <a:cs typeface="Times New Roman"/>
                        <a:sym typeface="Times New Roman"/>
                      </a:endParaRPr>
                    </a:p>
                  </a:txBody>
                  <a:tcPr marT="25400" marB="25400" marR="25400" marL="254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55"/>
          <p:cNvSpPr txBox="1"/>
          <p:nvPr/>
        </p:nvSpPr>
        <p:spPr>
          <a:xfrm>
            <a:off x="496300" y="502900"/>
            <a:ext cx="7431000" cy="40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aleway"/>
                <a:ea typeface="Raleway"/>
                <a:cs typeface="Raleway"/>
                <a:sym typeface="Raleway"/>
              </a:rPr>
              <a:t>Bilateral Trade Results</a:t>
            </a:r>
            <a:endParaRPr sz="30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a:p>
            <a:pPr indent="0" lvl="0" marL="0" rtl="0" algn="l">
              <a:spcBef>
                <a:spcPts val="0"/>
              </a:spcBef>
              <a:spcAft>
                <a:spcPts val="0"/>
              </a:spcAft>
              <a:buNone/>
            </a:pPr>
            <a:r>
              <a:rPr b="1" lang="en" sz="1500">
                <a:solidFill>
                  <a:schemeClr val="dk1"/>
                </a:solidFill>
                <a:latin typeface="Raleway"/>
                <a:ea typeface="Raleway"/>
                <a:cs typeface="Raleway"/>
                <a:sym typeface="Raleway"/>
              </a:rPr>
              <a:t>Observed that the trade change is +ve only for UK, Canada, Australia &amp; New Zealand ⇒ India’s ‘export’ to these 4 CPTPP countries increases when India joins the trading block.</a:t>
            </a:r>
            <a:endParaRPr b="1" sz="1500">
              <a:solidFill>
                <a:schemeClr val="dk1"/>
              </a:solidFill>
              <a:latin typeface="Raleway"/>
              <a:ea typeface="Raleway"/>
              <a:cs typeface="Raleway"/>
              <a:sym typeface="Raleway"/>
            </a:endParaRPr>
          </a:p>
          <a:p>
            <a:pPr indent="0" lvl="0" marL="0" rtl="0" algn="l">
              <a:spcBef>
                <a:spcPts val="1000"/>
              </a:spcBef>
              <a:spcAft>
                <a:spcPts val="0"/>
              </a:spcAft>
              <a:buNone/>
            </a:pPr>
            <a:r>
              <a:rPr b="1" lang="en" sz="1500">
                <a:solidFill>
                  <a:schemeClr val="dk1"/>
                </a:solidFill>
                <a:latin typeface="Raleway"/>
                <a:ea typeface="Raleway"/>
                <a:cs typeface="Raleway"/>
                <a:sym typeface="Raleway"/>
              </a:rPr>
              <a:t>For rest of the 16 countries trade change is -ve ⇒ India’s ‘export’ with these countries decreases. Perhaps the ‘export’ gets rerouted to UK, Canada,  Australia &amp; New Zealand</a:t>
            </a:r>
            <a:endParaRPr b="1" sz="1500">
              <a:solidFill>
                <a:schemeClr val="dk1"/>
              </a:solidFill>
              <a:latin typeface="Raleway"/>
              <a:ea typeface="Raleway"/>
              <a:cs typeface="Raleway"/>
              <a:sym typeface="Raleway"/>
            </a:endParaRPr>
          </a:p>
          <a:p>
            <a:pPr indent="0" lvl="0" marL="0" rtl="0" algn="l">
              <a:spcBef>
                <a:spcPts val="1000"/>
              </a:spcBef>
              <a:spcAft>
                <a:spcPts val="0"/>
              </a:spcAft>
              <a:buNone/>
            </a:pPr>
            <a:r>
              <a:rPr b="1" lang="en" sz="1500">
                <a:solidFill>
                  <a:schemeClr val="dk1"/>
                </a:solidFill>
                <a:latin typeface="Raleway"/>
                <a:ea typeface="Raleway"/>
                <a:cs typeface="Raleway"/>
                <a:sym typeface="Raleway"/>
              </a:rPr>
              <a:t>Observed that the trade change is +ve only for UK, Canada, New Zealand &amp; Peru ⇒ India’s ‘import’ from these 4 CPTPP countries increases when India joins the trading block.</a:t>
            </a:r>
            <a:endParaRPr b="1" sz="1500">
              <a:solidFill>
                <a:schemeClr val="dk1"/>
              </a:solidFill>
              <a:latin typeface="Raleway"/>
              <a:ea typeface="Raleway"/>
              <a:cs typeface="Raleway"/>
              <a:sym typeface="Raleway"/>
            </a:endParaRPr>
          </a:p>
          <a:p>
            <a:pPr indent="0" lvl="0" marL="0" rtl="0" algn="l">
              <a:spcBef>
                <a:spcPts val="1000"/>
              </a:spcBef>
              <a:spcAft>
                <a:spcPts val="0"/>
              </a:spcAft>
              <a:buNone/>
            </a:pPr>
            <a:r>
              <a:rPr b="1" lang="en" sz="1500">
                <a:solidFill>
                  <a:schemeClr val="dk1"/>
                </a:solidFill>
                <a:latin typeface="Raleway"/>
                <a:ea typeface="Raleway"/>
                <a:cs typeface="Raleway"/>
                <a:sym typeface="Raleway"/>
              </a:rPr>
              <a:t>For rest of the 16 countries trade change is -ve ⇒ India’s ‘import’ with these countries decreases. It is highly likely that India will become more dependent on UK, Canada, New Zealand &amp; Peru to meet its deﬁcient ‘import’ demand.</a:t>
            </a:r>
            <a:endParaRPr b="1" sz="1500">
              <a:solidFill>
                <a:schemeClr val="dk1"/>
              </a:solidFill>
              <a:latin typeface="Raleway"/>
              <a:ea typeface="Raleway"/>
              <a:cs typeface="Raleway"/>
              <a:sym typeface="Raleway"/>
            </a:endParaRPr>
          </a:p>
          <a:p>
            <a:pPr indent="0" lvl="0" marL="0" rtl="0" algn="l">
              <a:spcBef>
                <a:spcPts val="1000"/>
              </a:spcBef>
              <a:spcAft>
                <a:spcPts val="0"/>
              </a:spcAft>
              <a:buNone/>
            </a:pPr>
            <a:r>
              <a:t/>
            </a:r>
            <a:endParaRPr b="1" sz="1500">
              <a:solidFill>
                <a:schemeClr val="dk1"/>
              </a:solidFill>
              <a:latin typeface="Raleway"/>
              <a:ea typeface="Raleway"/>
              <a:cs typeface="Raleway"/>
              <a:sym typeface="Raleway"/>
            </a:endParaRPr>
          </a:p>
          <a:p>
            <a:pPr indent="0" lvl="0" marL="0" rtl="0" algn="l">
              <a:spcBef>
                <a:spcPts val="1000"/>
              </a:spcBef>
              <a:spcAft>
                <a:spcPts val="0"/>
              </a:spcAft>
              <a:buNone/>
            </a:pPr>
            <a:r>
              <a:t/>
            </a:r>
            <a:endParaRPr b="1" sz="1500">
              <a:solidFill>
                <a:schemeClr val="dk1"/>
              </a:solidFill>
              <a:latin typeface="Raleway"/>
              <a:ea typeface="Raleway"/>
              <a:cs typeface="Raleway"/>
              <a:sym typeface="Raleway"/>
            </a:endParaRPr>
          </a:p>
          <a:p>
            <a:pPr indent="0" lvl="0" marL="0" rtl="0" algn="l">
              <a:spcBef>
                <a:spcPts val="1000"/>
              </a:spcBef>
              <a:spcAft>
                <a:spcPts val="0"/>
              </a:spcAft>
              <a:buNone/>
            </a:pPr>
            <a:r>
              <a:t/>
            </a:r>
            <a:endParaRPr sz="15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graphicFrame>
        <p:nvGraphicFramePr>
          <p:cNvPr id="1035" name="Google Shape;1035;p56"/>
          <p:cNvGraphicFramePr/>
          <p:nvPr/>
        </p:nvGraphicFramePr>
        <p:xfrm>
          <a:off x="212125" y="2625375"/>
          <a:ext cx="3000000" cy="3000000"/>
        </p:xfrm>
        <a:graphic>
          <a:graphicData uri="http://schemas.openxmlformats.org/drawingml/2006/table">
            <a:tbl>
              <a:tblPr>
                <a:noFill/>
                <a:tableStyleId>{F554AE25-3017-4CB5-B13E-68F5B6ABFDA3}</a:tableStyleId>
              </a:tblPr>
              <a:tblGrid>
                <a:gridCol w="1095925"/>
                <a:gridCol w="952975"/>
                <a:gridCol w="952975"/>
                <a:gridCol w="952975"/>
                <a:gridCol w="952975"/>
                <a:gridCol w="944225"/>
                <a:gridCol w="961725"/>
                <a:gridCol w="952975"/>
                <a:gridCol w="952975"/>
              </a:tblGrid>
              <a:tr h="200025">
                <a:tc rowSpan="2">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Members</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Coefficient</a:t>
                      </a:r>
                      <a:endParaRPr sz="9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Yes</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PTI</a:t>
                      </a:r>
                      <a:endParaRPr sz="9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Yes</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MTI</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GETI</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Welfare</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r>
              <a:tr h="200025">
                <a:tc vMerge="1"/>
                <a:tc vMerge="1"/>
                <a:tc vMerge="1"/>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Yes</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No</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Yes</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No</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Yes</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No</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RTA / FTA</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0.05</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1.053</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1.021</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0.989</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1.036</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0.99</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1.002</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1.000</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EU</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0.18</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1.201</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1.101</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0.991</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1.179</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1.000</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1.003</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1.000</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900">
                          <a:latin typeface="Times New Roman"/>
                          <a:ea typeface="Times New Roman"/>
                          <a:cs typeface="Times New Roman"/>
                          <a:sym typeface="Times New Roman"/>
                        </a:rPr>
                        <a:t>CPTPP</a:t>
                      </a:r>
                      <a:endParaRPr b="1"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b="1" lang="en" sz="900">
                          <a:latin typeface="Times New Roman"/>
                          <a:ea typeface="Times New Roman"/>
                          <a:cs typeface="Times New Roman"/>
                          <a:sym typeface="Times New Roman"/>
                        </a:rPr>
                        <a:t>0.51</a:t>
                      </a:r>
                      <a:endParaRPr b="1"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b="1" lang="en" sz="900">
                          <a:latin typeface="Times New Roman"/>
                          <a:ea typeface="Times New Roman"/>
                          <a:cs typeface="Times New Roman"/>
                          <a:sym typeface="Times New Roman"/>
                        </a:rPr>
                        <a:t>1.693</a:t>
                      </a:r>
                      <a:endParaRPr b="1"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b="1" lang="en" sz="900">
                          <a:latin typeface="Times New Roman"/>
                          <a:ea typeface="Times New Roman"/>
                          <a:cs typeface="Times New Roman"/>
                          <a:sym typeface="Times New Roman"/>
                        </a:rPr>
                        <a:t>1.663</a:t>
                      </a:r>
                      <a:endParaRPr b="1"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b="1" lang="en" sz="900">
                          <a:latin typeface="Times New Roman"/>
                          <a:ea typeface="Times New Roman"/>
                          <a:cs typeface="Times New Roman"/>
                          <a:sym typeface="Times New Roman"/>
                        </a:rPr>
                        <a:t>1.005</a:t>
                      </a:r>
                      <a:endParaRPr b="1"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b="1" lang="en" sz="900">
                          <a:latin typeface="Times New Roman"/>
                          <a:ea typeface="Times New Roman"/>
                          <a:cs typeface="Times New Roman"/>
                          <a:sym typeface="Times New Roman"/>
                        </a:rPr>
                        <a:t>1.677</a:t>
                      </a:r>
                      <a:endParaRPr b="1"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b="1" lang="en" sz="900">
                          <a:latin typeface="Times New Roman"/>
                          <a:ea typeface="Times New Roman"/>
                          <a:cs typeface="Times New Roman"/>
                          <a:sym typeface="Times New Roman"/>
                        </a:rPr>
                        <a:t>1.000</a:t>
                      </a:r>
                      <a:endParaRPr b="1"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b="1" lang="en" sz="900">
                          <a:latin typeface="Times New Roman"/>
                          <a:ea typeface="Times New Roman"/>
                          <a:cs typeface="Times New Roman"/>
                          <a:sym typeface="Times New Roman"/>
                        </a:rPr>
                        <a:t>0.99835</a:t>
                      </a:r>
                      <a:endParaRPr b="1"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b="1" lang="en" sz="900">
                          <a:latin typeface="Times New Roman"/>
                          <a:ea typeface="Times New Roman"/>
                          <a:cs typeface="Times New Roman"/>
                          <a:sym typeface="Times New Roman"/>
                        </a:rPr>
                        <a:t>1.000</a:t>
                      </a:r>
                      <a:endParaRPr b="1"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r>
              <a:tr h="200025">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Common Currency</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0.62</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1.966</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1.063</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1.003</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1.09</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0.999</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1.003</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1.000</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Common Language</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0.21</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1.249</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1.242</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0.954</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1.726</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0.982</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1.008</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0.998</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Colonial Link</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0.43</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1.557</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1.578</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1.004</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1.780</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0.988</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0.9976</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0.999</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Border Effect</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0.96</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2.659</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4.006</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1.198</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0.781</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2.491</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0.847</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036" name="Google Shape;1036;p56"/>
          <p:cNvSpPr txBox="1"/>
          <p:nvPr/>
        </p:nvSpPr>
        <p:spPr>
          <a:xfrm>
            <a:off x="212125" y="461125"/>
            <a:ext cx="5033400" cy="227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t>Results</a:t>
            </a:r>
            <a:endParaRPr sz="3000"/>
          </a:p>
          <a:p>
            <a:pPr indent="0" lvl="0" marL="0" rtl="0" algn="l">
              <a:lnSpc>
                <a:spcPct val="115000"/>
              </a:lnSpc>
              <a:spcBef>
                <a:spcPts val="0"/>
              </a:spcBef>
              <a:spcAft>
                <a:spcPts val="0"/>
              </a:spcAft>
              <a:buNone/>
            </a:pPr>
            <a:r>
              <a:rPr lang="en" sz="1500"/>
              <a:t>D. Trade Impact Terms</a:t>
            </a:r>
            <a:endParaRPr sz="1500"/>
          </a:p>
          <a:p>
            <a:pPr indent="-323850" lvl="0" marL="457200" rtl="0" algn="l">
              <a:lnSpc>
                <a:spcPct val="115000"/>
              </a:lnSpc>
              <a:spcBef>
                <a:spcPts val="1200"/>
              </a:spcBef>
              <a:spcAft>
                <a:spcPts val="0"/>
              </a:spcAft>
              <a:buSzPts val="1500"/>
              <a:buChar char="○"/>
            </a:pPr>
            <a:r>
              <a:rPr lang="en" sz="1500"/>
              <a:t>﻿﻿Partial Trade Impact Term (PTI)</a:t>
            </a:r>
            <a:endParaRPr sz="1500"/>
          </a:p>
          <a:p>
            <a:pPr indent="-323850" lvl="0" marL="457200" rtl="0" algn="l">
              <a:lnSpc>
                <a:spcPct val="115000"/>
              </a:lnSpc>
              <a:spcBef>
                <a:spcPts val="0"/>
              </a:spcBef>
              <a:spcAft>
                <a:spcPts val="0"/>
              </a:spcAft>
              <a:buSzPts val="1500"/>
              <a:buChar char="○"/>
            </a:pPr>
            <a:r>
              <a:rPr lang="en" sz="1500"/>
              <a:t>﻿﻿Modular Trade Impact Term (MTI)</a:t>
            </a:r>
            <a:endParaRPr sz="1500"/>
          </a:p>
          <a:p>
            <a:pPr indent="-323850" lvl="0" marL="457200" rtl="0" algn="l">
              <a:lnSpc>
                <a:spcPct val="115000"/>
              </a:lnSpc>
              <a:spcBef>
                <a:spcPts val="0"/>
              </a:spcBef>
              <a:spcAft>
                <a:spcPts val="0"/>
              </a:spcAft>
              <a:buSzPts val="1500"/>
              <a:buChar char="○"/>
            </a:pPr>
            <a:r>
              <a:rPr lang="en" sz="1500"/>
              <a:t>﻿﻿General Equilibrium Trade Impact Term (GETI)</a:t>
            </a:r>
            <a:endParaRPr sz="1500"/>
          </a:p>
          <a:p>
            <a:pPr indent="0" lvl="0" marL="0" rtl="0" algn="l">
              <a:spcBef>
                <a:spcPts val="1200"/>
              </a:spcBef>
              <a:spcAft>
                <a:spcPts val="0"/>
              </a:spcAft>
              <a:buNone/>
            </a:pPr>
            <a:r>
              <a:t/>
            </a:r>
            <a:endParaRPr sz="1200">
              <a:solidFill>
                <a:schemeClr val="dk1"/>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57"/>
          <p:cNvSpPr txBox="1"/>
          <p:nvPr/>
        </p:nvSpPr>
        <p:spPr>
          <a:xfrm>
            <a:off x="906975" y="972325"/>
            <a:ext cx="7314600" cy="273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India’s accession into CPTPP has overall positive Welfare Impacts on all the countries under consideration</a:t>
            </a:r>
            <a:endParaRPr>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a:solidFill>
                  <a:schemeClr val="dk1"/>
                </a:solidFill>
                <a:latin typeface="Raleway"/>
                <a:ea typeface="Raleway"/>
                <a:cs typeface="Raleway"/>
                <a:sym typeface="Raleway"/>
              </a:rPr>
              <a:t>The Inward Trade Resistance term (IMR) of all the countries increases and the  Outward Trade Resistance term (OMR) of all the countries decreases ⇒ All the countries becomes more resistant towards import and favors export (ie the countries adopt policy so as to promote their export)</a:t>
            </a:r>
            <a:endParaRPr>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a:solidFill>
                  <a:schemeClr val="dk1"/>
                </a:solidFill>
                <a:latin typeface="Raleway"/>
                <a:ea typeface="Raleway"/>
                <a:cs typeface="Raleway"/>
                <a:sym typeface="Raleway"/>
              </a:rPr>
              <a:t>We see a decrease in shipment volumes due to the loss of a major trading partner. This would be reﬂected in lower imports from India and potentially lower exports to India</a:t>
            </a:r>
            <a:endParaRPr>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a:solidFill>
                  <a:schemeClr val="dk1"/>
                </a:solidFill>
                <a:latin typeface="Raleway"/>
                <a:ea typeface="Raleway"/>
                <a:cs typeface="Raleway"/>
                <a:sym typeface="Raleway"/>
              </a:rPr>
              <a:t>India’s market is substantial, and its accession into CPTPP would enhance the size of  the CPTPP market, leading to signiﬁcant changes in trade volumes for member countries as well as Non-members countries.</a:t>
            </a:r>
            <a:endParaRPr>
              <a:solidFill>
                <a:schemeClr val="dk1"/>
              </a:solidFill>
              <a:latin typeface="Raleway"/>
              <a:ea typeface="Raleway"/>
              <a:cs typeface="Raleway"/>
              <a:sym typeface="Raleway"/>
            </a:endParaRPr>
          </a:p>
          <a:p>
            <a:pPr indent="0" lvl="0" marL="0" rtl="0" algn="l">
              <a:spcBef>
                <a:spcPts val="1000"/>
              </a:spcBef>
              <a:spcAft>
                <a:spcPts val="0"/>
              </a:spcAft>
              <a:buNone/>
            </a:pPr>
            <a:r>
              <a:t/>
            </a:r>
            <a:endParaRPr sz="1500">
              <a:solidFill>
                <a:schemeClr val="dk1"/>
              </a:solidFill>
              <a:latin typeface="Raleway"/>
              <a:ea typeface="Raleway"/>
              <a:cs typeface="Raleway"/>
              <a:sym typeface="Raleway"/>
            </a:endParaRPr>
          </a:p>
          <a:p>
            <a:pPr indent="0" lvl="0" marL="0" rtl="0" algn="l">
              <a:spcBef>
                <a:spcPts val="0"/>
              </a:spcBef>
              <a:spcAft>
                <a:spcPts val="0"/>
              </a:spcAft>
              <a:buNone/>
            </a:pPr>
            <a:r>
              <a:t/>
            </a:r>
            <a:endParaRPr sz="1500">
              <a:solidFill>
                <a:schemeClr val="dk1"/>
              </a:solidFill>
              <a:latin typeface="Raleway"/>
              <a:ea typeface="Raleway"/>
              <a:cs typeface="Raleway"/>
              <a:sym typeface="Raleway"/>
            </a:endParaRPr>
          </a:p>
        </p:txBody>
      </p:sp>
      <p:sp>
        <p:nvSpPr>
          <p:cNvPr id="1042" name="Google Shape;1042;p57"/>
          <p:cNvSpPr txBox="1"/>
          <p:nvPr/>
        </p:nvSpPr>
        <p:spPr>
          <a:xfrm>
            <a:off x="2239450" y="226825"/>
            <a:ext cx="4309500" cy="74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dk1"/>
                </a:solidFill>
                <a:latin typeface="Inconsolata"/>
                <a:ea typeface="Inconsolata"/>
                <a:cs typeface="Inconsolata"/>
                <a:sym typeface="Inconsolata"/>
              </a:rPr>
              <a:t>Conclusion</a:t>
            </a:r>
            <a:endParaRPr b="1" sz="4000">
              <a:solidFill>
                <a:schemeClr val="dk1"/>
              </a:solidFill>
              <a:latin typeface="Inconsolata"/>
              <a:ea typeface="Inconsolata"/>
              <a:cs typeface="Inconsolata"/>
              <a:sym typeface="Inconsolata"/>
            </a:endParaRPr>
          </a:p>
        </p:txBody>
      </p:sp>
      <p:sp>
        <p:nvSpPr>
          <p:cNvPr id="1043" name="Google Shape;1043;p57"/>
          <p:cNvSpPr/>
          <p:nvPr/>
        </p:nvSpPr>
        <p:spPr>
          <a:xfrm>
            <a:off x="2250250" y="4338425"/>
            <a:ext cx="4579200" cy="42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44" name="Google Shape;1044;p57"/>
          <p:cNvSpPr txBox="1"/>
          <p:nvPr/>
        </p:nvSpPr>
        <p:spPr>
          <a:xfrm>
            <a:off x="2250250" y="4242100"/>
            <a:ext cx="47991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Raleway"/>
                <a:ea typeface="Raleway"/>
                <a:cs typeface="Raleway"/>
                <a:sym typeface="Raleway"/>
              </a:rPr>
              <a:t>Therefore India’s accession into CPTPP seems to be favourable, but more weight can be given to the statement only after inclusion of bigger GDP Countries like US, China.</a:t>
            </a:r>
            <a:endParaRPr b="1" sz="10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31"/>
          <p:cNvSpPr txBox="1"/>
          <p:nvPr>
            <p:ph type="title"/>
          </p:nvPr>
        </p:nvSpPr>
        <p:spPr>
          <a:xfrm>
            <a:off x="2317950" y="92150"/>
            <a:ext cx="4508100" cy="9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Introduction</a:t>
            </a:r>
            <a:endParaRPr sz="4000"/>
          </a:p>
        </p:txBody>
      </p:sp>
      <p:sp>
        <p:nvSpPr>
          <p:cNvPr id="876" name="Google Shape;876;p31"/>
          <p:cNvSpPr txBox="1"/>
          <p:nvPr>
            <p:ph idx="4294967295" type="subTitle"/>
          </p:nvPr>
        </p:nvSpPr>
        <p:spPr>
          <a:xfrm>
            <a:off x="357475" y="1090175"/>
            <a:ext cx="4274100" cy="3630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aleway SemiBold"/>
              <a:buChar char="●"/>
            </a:pPr>
            <a:r>
              <a:rPr lang="en" sz="1400">
                <a:latin typeface="Raleway SemiBold"/>
                <a:ea typeface="Raleway SemiBold"/>
                <a:cs typeface="Raleway SemiBold"/>
                <a:sym typeface="Raleway SemiBold"/>
              </a:rPr>
              <a:t>The Comprehensive and Progressive Agreement for Trans-Pacific Partnership (CPTPP) is a significant free trade agreement (FTA) in the Asia-Pacific region. </a:t>
            </a:r>
            <a:endParaRPr sz="1400">
              <a:latin typeface="Raleway SemiBold"/>
              <a:ea typeface="Raleway SemiBold"/>
              <a:cs typeface="Raleway SemiBold"/>
              <a:sym typeface="Raleway SemiBold"/>
            </a:endParaRPr>
          </a:p>
          <a:p>
            <a:pPr indent="-317500" lvl="0" marL="457200" rtl="0" algn="l">
              <a:lnSpc>
                <a:spcPct val="115000"/>
              </a:lnSpc>
              <a:spcBef>
                <a:spcPts val="1000"/>
              </a:spcBef>
              <a:spcAft>
                <a:spcPts val="0"/>
              </a:spcAft>
              <a:buSzPts val="1400"/>
              <a:buFont typeface="Raleway SemiBold"/>
              <a:buChar char="●"/>
            </a:pPr>
            <a:r>
              <a:rPr lang="en" sz="1400">
                <a:latin typeface="Raleway SemiBold"/>
                <a:ea typeface="Raleway SemiBold"/>
                <a:cs typeface="Raleway SemiBold"/>
                <a:sym typeface="Raleway SemiBold"/>
              </a:rPr>
              <a:t>In this presentation, we will delve into the agreement's origins, member states, and its economic impact. We will also explore the potential ramifications of India's accession and the UK's impending membership.</a:t>
            </a:r>
            <a:endParaRPr sz="1400">
              <a:latin typeface="Raleway SemiBold"/>
              <a:ea typeface="Raleway SemiBold"/>
              <a:cs typeface="Raleway SemiBold"/>
              <a:sym typeface="Raleway SemiBold"/>
            </a:endParaRPr>
          </a:p>
          <a:p>
            <a:pPr indent="-304800" lvl="0" marL="457200" rtl="0" algn="l">
              <a:lnSpc>
                <a:spcPct val="115000"/>
              </a:lnSpc>
              <a:spcBef>
                <a:spcPts val="1000"/>
              </a:spcBef>
              <a:spcAft>
                <a:spcPts val="1000"/>
              </a:spcAft>
              <a:buSzPts val="1200"/>
              <a:buFont typeface="Raleway SemiBold"/>
              <a:buChar char="●"/>
            </a:pPr>
            <a:r>
              <a:rPr lang="en" sz="1400">
                <a:latin typeface="Raleway SemiBold"/>
                <a:ea typeface="Raleway SemiBold"/>
                <a:cs typeface="Raleway SemiBold"/>
                <a:sym typeface="Raleway SemiBold"/>
              </a:rPr>
              <a:t>Finally, we will examine analytical frameworks used to assess trade dynamics within the CPTPP</a:t>
            </a:r>
            <a:r>
              <a:rPr lang="en" sz="1100">
                <a:latin typeface="Raleway SemiBold"/>
                <a:ea typeface="Raleway SemiBold"/>
                <a:cs typeface="Raleway SemiBold"/>
                <a:sym typeface="Raleway SemiBold"/>
              </a:rPr>
              <a:t>.</a:t>
            </a:r>
            <a:endParaRPr sz="1100">
              <a:latin typeface="Raleway SemiBold"/>
              <a:ea typeface="Raleway SemiBold"/>
              <a:cs typeface="Raleway SemiBold"/>
              <a:sym typeface="Raleway SemiBold"/>
            </a:endParaRPr>
          </a:p>
        </p:txBody>
      </p:sp>
      <p:pic>
        <p:nvPicPr>
          <p:cNvPr id="877" name="Google Shape;877;p31"/>
          <p:cNvPicPr preferRelativeResize="0"/>
          <p:nvPr/>
        </p:nvPicPr>
        <p:blipFill>
          <a:blip r:embed="rId3">
            <a:alphaModFix/>
          </a:blip>
          <a:stretch>
            <a:fillRect/>
          </a:stretch>
        </p:blipFill>
        <p:spPr>
          <a:xfrm>
            <a:off x="5028200" y="1283425"/>
            <a:ext cx="3926350" cy="32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2"/>
          <p:cNvSpPr txBox="1"/>
          <p:nvPr>
            <p:ph type="title"/>
          </p:nvPr>
        </p:nvSpPr>
        <p:spPr>
          <a:xfrm>
            <a:off x="2005100" y="184275"/>
            <a:ext cx="6372600" cy="13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Gravity Model</a:t>
            </a:r>
            <a:endParaRPr/>
          </a:p>
        </p:txBody>
      </p:sp>
      <p:sp>
        <p:nvSpPr>
          <p:cNvPr id="883" name="Google Shape;883;p32"/>
          <p:cNvSpPr/>
          <p:nvPr/>
        </p:nvSpPr>
        <p:spPr>
          <a:xfrm rot="-5400000">
            <a:off x="7884300" y="3883800"/>
            <a:ext cx="299100" cy="22203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txBox="1"/>
          <p:nvPr/>
        </p:nvSpPr>
        <p:spPr>
          <a:xfrm>
            <a:off x="459525" y="1362475"/>
            <a:ext cx="8222100" cy="2711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aleway SemiBold"/>
              <a:buChar char="●"/>
            </a:pPr>
            <a:r>
              <a:rPr lang="en" sz="1500">
                <a:solidFill>
                  <a:schemeClr val="lt1"/>
                </a:solidFill>
                <a:latin typeface="Raleway SemiBold"/>
                <a:ea typeface="Raleway SemiBold"/>
                <a:cs typeface="Raleway SemiBold"/>
                <a:sym typeface="Raleway SemiBold"/>
              </a:rPr>
              <a:t>The gravity model forms the bedrock of empirical trade analysis, drawing an analogy between trade volume and gravitational attraction.</a:t>
            </a:r>
            <a:endParaRPr sz="1500">
              <a:solidFill>
                <a:schemeClr val="lt1"/>
              </a:solidFill>
              <a:latin typeface="Raleway SemiBold"/>
              <a:ea typeface="Raleway SemiBold"/>
              <a:cs typeface="Raleway SemiBold"/>
              <a:sym typeface="Raleway SemiBold"/>
            </a:endParaRPr>
          </a:p>
          <a:p>
            <a:pPr indent="-323850" lvl="0" marL="457200" rtl="0" algn="l">
              <a:spcBef>
                <a:spcPts val="1000"/>
              </a:spcBef>
              <a:spcAft>
                <a:spcPts val="0"/>
              </a:spcAft>
              <a:buClr>
                <a:schemeClr val="lt1"/>
              </a:buClr>
              <a:buSzPts val="1500"/>
              <a:buFont typeface="Raleway SemiBold"/>
              <a:buChar char="●"/>
            </a:pPr>
            <a:r>
              <a:rPr lang="en" sz="1500">
                <a:solidFill>
                  <a:schemeClr val="lt1"/>
                </a:solidFill>
                <a:latin typeface="Raleway SemiBold"/>
                <a:ea typeface="Raleway SemiBold"/>
                <a:cs typeface="Raleway SemiBold"/>
                <a:sym typeface="Raleway SemiBold"/>
              </a:rPr>
              <a:t>The model suggests a positive correlation between trade volume and the economic size (GDP) of trading partners.</a:t>
            </a:r>
            <a:endParaRPr sz="1500">
              <a:solidFill>
                <a:schemeClr val="lt1"/>
              </a:solidFill>
              <a:latin typeface="Raleway SemiBold"/>
              <a:ea typeface="Raleway SemiBold"/>
              <a:cs typeface="Raleway SemiBold"/>
              <a:sym typeface="Raleway SemiBold"/>
            </a:endParaRPr>
          </a:p>
          <a:p>
            <a:pPr indent="-323850" lvl="0" marL="457200" rtl="0" algn="l">
              <a:spcBef>
                <a:spcPts val="1000"/>
              </a:spcBef>
              <a:spcAft>
                <a:spcPts val="0"/>
              </a:spcAft>
              <a:buClr>
                <a:schemeClr val="lt1"/>
              </a:buClr>
              <a:buSzPts val="1500"/>
              <a:buFont typeface="Raleway SemiBold"/>
              <a:buChar char="●"/>
            </a:pPr>
            <a:r>
              <a:rPr lang="en" sz="1500">
                <a:solidFill>
                  <a:schemeClr val="lt1"/>
                </a:solidFill>
                <a:latin typeface="Raleway SemiBold"/>
                <a:ea typeface="Raleway SemiBold"/>
                <a:cs typeface="Raleway SemiBold"/>
                <a:sym typeface="Raleway SemiBold"/>
              </a:rPr>
              <a:t>Conversely, it suggests an inverse relationship with trade costs, often measured by geographical distance.</a:t>
            </a:r>
            <a:endParaRPr sz="1500">
              <a:solidFill>
                <a:schemeClr val="lt1"/>
              </a:solidFill>
              <a:latin typeface="Raleway SemiBold"/>
              <a:ea typeface="Raleway SemiBold"/>
              <a:cs typeface="Raleway SemiBold"/>
              <a:sym typeface="Raleway SemiBold"/>
            </a:endParaRPr>
          </a:p>
          <a:p>
            <a:pPr indent="-323850" lvl="0" marL="457200" rtl="0" algn="l">
              <a:spcBef>
                <a:spcPts val="1000"/>
              </a:spcBef>
              <a:spcAft>
                <a:spcPts val="0"/>
              </a:spcAft>
              <a:buClr>
                <a:schemeClr val="lt1"/>
              </a:buClr>
              <a:buSzPts val="1500"/>
              <a:buFont typeface="Raleway SemiBold"/>
              <a:buChar char="●"/>
            </a:pPr>
            <a:r>
              <a:rPr lang="en" sz="1500">
                <a:solidFill>
                  <a:schemeClr val="lt1"/>
                </a:solidFill>
                <a:latin typeface="Raleway SemiBold"/>
                <a:ea typeface="Raleway SemiBold"/>
                <a:cs typeface="Raleway SemiBold"/>
                <a:sym typeface="Raleway SemiBold"/>
              </a:rPr>
              <a:t>McCallum's (1995) application to US-Canada trade revealed the "Border Puzzle," highlighting the limitations of the basic model.</a:t>
            </a:r>
            <a:endParaRPr sz="1500">
              <a:solidFill>
                <a:schemeClr val="lt1"/>
              </a:solidFill>
              <a:latin typeface="Raleway SemiBold"/>
              <a:ea typeface="Raleway SemiBold"/>
              <a:cs typeface="Raleway SemiBold"/>
              <a:sym typeface="Raleway SemiBold"/>
            </a:endParaRPr>
          </a:p>
          <a:p>
            <a:pPr indent="-323850" lvl="0" marL="457200" rtl="0" algn="l">
              <a:spcBef>
                <a:spcPts val="1000"/>
              </a:spcBef>
              <a:spcAft>
                <a:spcPts val="0"/>
              </a:spcAft>
              <a:buClr>
                <a:schemeClr val="lt1"/>
              </a:buClr>
              <a:buSzPts val="1500"/>
              <a:buFont typeface="Raleway SemiBold"/>
              <a:buChar char="●"/>
            </a:pPr>
            <a:r>
              <a:rPr lang="en" sz="1500">
                <a:solidFill>
                  <a:schemeClr val="lt1"/>
                </a:solidFill>
                <a:latin typeface="Raleway SemiBold"/>
                <a:ea typeface="Raleway SemiBold"/>
                <a:cs typeface="Raleway SemiBold"/>
                <a:sym typeface="Raleway SemiBold"/>
              </a:rPr>
              <a:t>Anderson and Wincoop's (2003) structural gravity model addressed these shortcomings by incorporating MTR (multilateral trade resistance) and firm heterogeneity.</a:t>
            </a:r>
            <a:endParaRPr sz="1500">
              <a:solidFill>
                <a:schemeClr val="lt1"/>
              </a:solidFill>
              <a:latin typeface="Raleway SemiBold"/>
              <a:ea typeface="Raleway SemiBold"/>
              <a:cs typeface="Raleway SemiBold"/>
              <a:sym typeface="Raleway SemiBold"/>
            </a:endParaRPr>
          </a:p>
          <a:p>
            <a:pPr indent="0" lvl="0" marL="0" rtl="0" algn="l">
              <a:spcBef>
                <a:spcPts val="1000"/>
              </a:spcBef>
              <a:spcAft>
                <a:spcPts val="1000"/>
              </a:spcAft>
              <a:buNone/>
            </a:pPr>
            <a:r>
              <a:t/>
            </a:r>
            <a:endParaRPr sz="1500">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The Structural Gravity System</a:t>
            </a:r>
            <a:endParaRPr sz="4000"/>
          </a:p>
        </p:txBody>
      </p:sp>
      <p:pic>
        <p:nvPicPr>
          <p:cNvPr id="890" name="Google Shape;890;p33"/>
          <p:cNvPicPr preferRelativeResize="0"/>
          <p:nvPr/>
        </p:nvPicPr>
        <p:blipFill rotWithShape="1">
          <a:blip r:embed="rId3">
            <a:alphaModFix/>
          </a:blip>
          <a:srcRect b="7742" l="29458" r="48563" t="39009"/>
          <a:stretch/>
        </p:blipFill>
        <p:spPr>
          <a:xfrm>
            <a:off x="5500800" y="1271076"/>
            <a:ext cx="2982473" cy="3872424"/>
          </a:xfrm>
          <a:prstGeom prst="rect">
            <a:avLst/>
          </a:prstGeom>
          <a:noFill/>
          <a:ln>
            <a:noFill/>
          </a:ln>
        </p:spPr>
      </p:pic>
      <p:sp>
        <p:nvSpPr>
          <p:cNvPr id="891" name="Google Shape;891;p33"/>
          <p:cNvSpPr txBox="1"/>
          <p:nvPr/>
        </p:nvSpPr>
        <p:spPr>
          <a:xfrm>
            <a:off x="622700" y="1321200"/>
            <a:ext cx="4473600" cy="313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300">
                <a:solidFill>
                  <a:schemeClr val="dk1"/>
                </a:solidFill>
                <a:latin typeface="Raleway SemiBold"/>
                <a:ea typeface="Raleway SemiBold"/>
                <a:cs typeface="Raleway SemiBold"/>
                <a:sym typeface="Raleway SemiBold"/>
              </a:rPr>
              <a:t>Xij: nominal trade volume from exporter i to importer j</a:t>
            </a:r>
            <a:endParaRPr i="1" sz="1300">
              <a:solidFill>
                <a:schemeClr val="dk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i="1" lang="en" sz="1300">
                <a:solidFill>
                  <a:schemeClr val="dk1"/>
                </a:solidFill>
                <a:latin typeface="Raleway SemiBold"/>
                <a:ea typeface="Raleway SemiBold"/>
                <a:cs typeface="Raleway SemiBold"/>
                <a:sym typeface="Raleway SemiBold"/>
              </a:rPr>
              <a:t>Ej: total expenditure of importer j</a:t>
            </a:r>
            <a:endParaRPr i="1" sz="1300">
              <a:solidFill>
                <a:schemeClr val="dk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i="1" lang="en" sz="1300">
                <a:solidFill>
                  <a:schemeClr val="dk1"/>
                </a:solidFill>
                <a:latin typeface="Raleway SemiBold"/>
                <a:ea typeface="Raleway SemiBold"/>
                <a:cs typeface="Raleway SemiBold"/>
                <a:sym typeface="Raleway SemiBold"/>
              </a:rPr>
              <a:t>Yi: The value of total production in exporter i</a:t>
            </a:r>
            <a:endParaRPr i="1" sz="1300">
              <a:solidFill>
                <a:schemeClr val="dk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i="1" lang="en" sz="1300">
                <a:solidFill>
                  <a:schemeClr val="dk1"/>
                </a:solidFill>
                <a:latin typeface="Raleway SemiBold"/>
                <a:ea typeface="Raleway SemiBold"/>
                <a:cs typeface="Raleway SemiBold"/>
                <a:sym typeface="Raleway SemiBold"/>
              </a:rPr>
              <a:t>Y: the value of world output</a:t>
            </a:r>
            <a:endParaRPr i="1" sz="1300">
              <a:solidFill>
                <a:schemeClr val="dk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i="1" lang="en" sz="1300">
                <a:solidFill>
                  <a:schemeClr val="dk1"/>
                </a:solidFill>
                <a:latin typeface="Raleway SemiBold"/>
                <a:ea typeface="Raleway SemiBold"/>
                <a:cs typeface="Raleway SemiBold"/>
                <a:sym typeface="Raleway SemiBold"/>
              </a:rPr>
              <a:t>tij: bilateral trade costs between partners i and j</a:t>
            </a:r>
            <a:endParaRPr i="1" sz="1300">
              <a:solidFill>
                <a:schemeClr val="dk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i="1" lang="en" sz="1300">
                <a:solidFill>
                  <a:schemeClr val="dk1"/>
                </a:solidFill>
                <a:latin typeface="Raleway SemiBold"/>
                <a:ea typeface="Raleway SemiBold"/>
                <a:cs typeface="Raleway SemiBold"/>
                <a:sym typeface="Raleway SemiBold"/>
              </a:rPr>
              <a:t>σ: elasticity of substitution for goods of different countries (Hereσ&gt;1)</a:t>
            </a:r>
            <a:endParaRPr i="1" sz="1300">
              <a:solidFill>
                <a:schemeClr val="dk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i="1" lang="en" sz="1300">
                <a:solidFill>
                  <a:schemeClr val="dk1"/>
                </a:solidFill>
                <a:latin typeface="Raleway SemiBold"/>
                <a:ea typeface="Raleway SemiBold"/>
                <a:cs typeface="Raleway SemiBold"/>
                <a:sym typeface="Raleway SemiBold"/>
              </a:rPr>
              <a:t>αi : CES preference parameter</a:t>
            </a:r>
            <a:endParaRPr i="1" sz="1300">
              <a:solidFill>
                <a:schemeClr val="dk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i="1" lang="en" sz="1300">
                <a:solidFill>
                  <a:schemeClr val="dk1"/>
                </a:solidFill>
                <a:latin typeface="Raleway SemiBold"/>
                <a:ea typeface="Raleway SemiBold"/>
                <a:cs typeface="Raleway SemiBold"/>
                <a:sym typeface="Raleway SemiBold"/>
              </a:rPr>
              <a:t>Pj: Inward multilateral resistances (IMR)</a:t>
            </a:r>
            <a:endParaRPr i="1" sz="1300">
              <a:solidFill>
                <a:schemeClr val="dk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i="1" lang="en" sz="1300">
                <a:solidFill>
                  <a:schemeClr val="dk1"/>
                </a:solidFill>
                <a:latin typeface="Raleway SemiBold"/>
                <a:ea typeface="Raleway SemiBold"/>
                <a:cs typeface="Raleway SemiBold"/>
                <a:sym typeface="Raleway SemiBold"/>
              </a:rPr>
              <a:t>Πi: outward multilateral resistances (OMR)</a:t>
            </a:r>
            <a:endParaRPr i="1" sz="1300">
              <a:solidFill>
                <a:schemeClr val="dk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i="1" lang="en" sz="1300">
                <a:solidFill>
                  <a:schemeClr val="dk1"/>
                </a:solidFill>
                <a:latin typeface="Raleway SemiBold"/>
                <a:ea typeface="Raleway SemiBold"/>
                <a:cs typeface="Raleway SemiBold"/>
                <a:sym typeface="Raleway SemiBold"/>
              </a:rPr>
              <a:t>pi: factory-gate price for each variety of goods in the country of origin i</a:t>
            </a:r>
            <a:endParaRPr i="1" sz="1300">
              <a:solidFill>
                <a:schemeClr val="dk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i="1" lang="en" sz="1300">
                <a:solidFill>
                  <a:schemeClr val="dk1"/>
                </a:solidFill>
                <a:latin typeface="Raleway SemiBold"/>
                <a:ea typeface="Raleway SemiBold"/>
                <a:cs typeface="Raleway SemiBold"/>
                <a:sym typeface="Raleway SemiBold"/>
              </a:rPr>
              <a:t>Qi: the endowment or quantity supplied of each variety of goods in country i</a:t>
            </a:r>
            <a:endParaRPr i="1" sz="13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i="1" sz="13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i="1" sz="1300">
              <a:solidFill>
                <a:schemeClr val="dk1"/>
              </a:solidFill>
              <a:latin typeface="Raleway SemiBold"/>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34"/>
          <p:cNvSpPr txBox="1"/>
          <p:nvPr>
            <p:ph type="title"/>
          </p:nvPr>
        </p:nvSpPr>
        <p:spPr>
          <a:xfrm>
            <a:off x="720000" y="158925"/>
            <a:ext cx="7704000" cy="7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Objective</a:t>
            </a:r>
            <a:endParaRPr sz="4000"/>
          </a:p>
        </p:txBody>
      </p:sp>
      <p:sp>
        <p:nvSpPr>
          <p:cNvPr id="897" name="Google Shape;897;p34"/>
          <p:cNvSpPr txBox="1"/>
          <p:nvPr>
            <p:ph idx="1" type="subTitle"/>
          </p:nvPr>
        </p:nvSpPr>
        <p:spPr>
          <a:xfrm>
            <a:off x="814250" y="1045750"/>
            <a:ext cx="7854600" cy="2498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aleway SemiBold"/>
              <a:buChar char="●"/>
            </a:pPr>
            <a:r>
              <a:rPr lang="en" sz="1500">
                <a:latin typeface="Raleway SemiBold"/>
                <a:ea typeface="Raleway SemiBold"/>
                <a:cs typeface="Raleway SemiBold"/>
                <a:sym typeface="Raleway SemiBold"/>
              </a:rPr>
              <a:t>This research analyzes the effects of the Comprehensive and Progressive Agreement for Trans-Pacific Partnership (CPTPP) on India's trade with member countries.</a:t>
            </a:r>
            <a:endParaRPr sz="1500">
              <a:latin typeface="Raleway SemiBold"/>
              <a:ea typeface="Raleway SemiBold"/>
              <a:cs typeface="Raleway SemiBold"/>
              <a:sym typeface="Raleway SemiBold"/>
            </a:endParaRPr>
          </a:p>
          <a:p>
            <a:pPr indent="-323850" lvl="0" marL="457200" rtl="0" algn="l">
              <a:spcBef>
                <a:spcPts val="1000"/>
              </a:spcBef>
              <a:spcAft>
                <a:spcPts val="0"/>
              </a:spcAft>
              <a:buSzPts val="1500"/>
              <a:buFont typeface="Raleway SemiBold"/>
              <a:buChar char="●"/>
            </a:pPr>
            <a:r>
              <a:rPr lang="en" sz="1500">
                <a:latin typeface="Raleway SemiBold"/>
                <a:ea typeface="Raleway SemiBold"/>
                <a:cs typeface="Raleway SemiBold"/>
                <a:sym typeface="Raleway SemiBold"/>
              </a:rPr>
              <a:t>CPTPP aims to reduce trade barriers (tariffs &amp; non-tariff) between members, potentially making trade cheaper and easier.</a:t>
            </a:r>
            <a:endParaRPr sz="1500">
              <a:latin typeface="Raleway SemiBold"/>
              <a:ea typeface="Raleway SemiBold"/>
              <a:cs typeface="Raleway SemiBold"/>
              <a:sym typeface="Raleway SemiBold"/>
            </a:endParaRPr>
          </a:p>
          <a:p>
            <a:pPr indent="-323850" lvl="0" marL="457200" rtl="0" algn="l">
              <a:spcBef>
                <a:spcPts val="1000"/>
              </a:spcBef>
              <a:spcAft>
                <a:spcPts val="0"/>
              </a:spcAft>
              <a:buSzPts val="1500"/>
              <a:buFont typeface="Raleway SemiBold"/>
              <a:buChar char="●"/>
            </a:pPr>
            <a:r>
              <a:rPr lang="en" sz="1500">
                <a:latin typeface="Raleway SemiBold"/>
                <a:ea typeface="Raleway SemiBold"/>
                <a:cs typeface="Raleway SemiBold"/>
                <a:sym typeface="Raleway SemiBold"/>
              </a:rPr>
              <a:t>We utilize a structural gravity model to assess how these changes, economic size (GDP), and traditional trade costs (distance, tariffs) influence India's trade with CPTPP members.</a:t>
            </a:r>
            <a:endParaRPr sz="1500">
              <a:latin typeface="Raleway SemiBold"/>
              <a:ea typeface="Raleway SemiBold"/>
              <a:cs typeface="Raleway SemiBold"/>
              <a:sym typeface="Raleway SemiBold"/>
            </a:endParaRPr>
          </a:p>
          <a:p>
            <a:pPr indent="-323850" lvl="0" marL="457200" rtl="0" algn="l">
              <a:spcBef>
                <a:spcPts val="1000"/>
              </a:spcBef>
              <a:spcAft>
                <a:spcPts val="0"/>
              </a:spcAft>
              <a:buSzPts val="1500"/>
              <a:buFont typeface="Raleway SemiBold"/>
              <a:buChar char="●"/>
            </a:pPr>
            <a:r>
              <a:rPr lang="en" sz="1500">
                <a:latin typeface="Raleway SemiBold"/>
                <a:ea typeface="Raleway SemiBold"/>
                <a:cs typeface="Raleway SemiBold"/>
                <a:sym typeface="Raleway SemiBold"/>
              </a:rPr>
              <a:t>Counterfactual analysis is conducted to estimate trade flows under two scenarios:</a:t>
            </a:r>
            <a:endParaRPr sz="1500">
              <a:latin typeface="Raleway SemiBold"/>
              <a:ea typeface="Raleway SemiBold"/>
              <a:cs typeface="Raleway SemiBold"/>
              <a:sym typeface="Raleway SemiBold"/>
            </a:endParaRPr>
          </a:p>
          <a:p>
            <a:pPr indent="-323850" lvl="0" marL="457200" rtl="0" algn="l">
              <a:spcBef>
                <a:spcPts val="1000"/>
              </a:spcBef>
              <a:spcAft>
                <a:spcPts val="0"/>
              </a:spcAft>
              <a:buSzPts val="1500"/>
              <a:buChar char="●"/>
            </a:pPr>
            <a:r>
              <a:rPr lang="en" sz="1500">
                <a:latin typeface="Raleway SemiBold"/>
                <a:ea typeface="Raleway SemiBold"/>
                <a:cs typeface="Raleway SemiBold"/>
                <a:sym typeface="Raleway SemiBold"/>
              </a:rPr>
              <a:t>Scenario 1: No CPTPP (assumes no agreement exists)</a:t>
            </a:r>
            <a:endParaRPr sz="1500">
              <a:latin typeface="Raleway SemiBold"/>
              <a:ea typeface="Raleway SemiBold"/>
              <a:cs typeface="Raleway SemiBold"/>
              <a:sym typeface="Raleway SemiBold"/>
            </a:endParaRPr>
          </a:p>
          <a:p>
            <a:pPr indent="-323850" lvl="0" marL="457200" rtl="0" algn="l">
              <a:spcBef>
                <a:spcPts val="1000"/>
              </a:spcBef>
              <a:spcAft>
                <a:spcPts val="0"/>
              </a:spcAft>
              <a:buSzPts val="1500"/>
              <a:buChar char="●"/>
            </a:pPr>
            <a:r>
              <a:rPr lang="en" sz="1500">
                <a:latin typeface="Raleway SemiBold"/>
                <a:ea typeface="Raleway SemiBold"/>
                <a:cs typeface="Raleway SemiBold"/>
                <a:sym typeface="Raleway SemiBold"/>
              </a:rPr>
              <a:t>Scenario 2: India Joins CPTPP (predicts trade flows if India becomes a member)</a:t>
            </a:r>
            <a:endParaRPr sz="1500">
              <a:latin typeface="Raleway SemiBold"/>
              <a:ea typeface="Raleway SemiBold"/>
              <a:cs typeface="Raleway SemiBold"/>
              <a:sym typeface="Raleway SemiBold"/>
            </a:endParaRPr>
          </a:p>
          <a:p>
            <a:pPr indent="0" lvl="0" marL="0" rtl="0" algn="ctr">
              <a:spcBef>
                <a:spcPts val="1000"/>
              </a:spcBef>
              <a:spcAft>
                <a:spcPts val="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35"/>
          <p:cNvSpPr txBox="1"/>
          <p:nvPr>
            <p:ph type="title"/>
          </p:nvPr>
        </p:nvSpPr>
        <p:spPr>
          <a:xfrm>
            <a:off x="720000" y="57575"/>
            <a:ext cx="7543200" cy="96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Data</a:t>
            </a:r>
            <a:endParaRPr sz="4000"/>
          </a:p>
        </p:txBody>
      </p:sp>
      <p:sp>
        <p:nvSpPr>
          <p:cNvPr id="903" name="Google Shape;903;p35"/>
          <p:cNvSpPr txBox="1"/>
          <p:nvPr>
            <p:ph idx="2" type="subTitle"/>
          </p:nvPr>
        </p:nvSpPr>
        <p:spPr>
          <a:xfrm>
            <a:off x="877600" y="919050"/>
            <a:ext cx="7385700" cy="37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aleway SemiBold"/>
                <a:ea typeface="Raleway SemiBold"/>
                <a:cs typeface="Raleway SemiBold"/>
                <a:sym typeface="Raleway SemiBold"/>
              </a:rPr>
              <a:t>Trade data was collected for the year 2021 and 2018, encompassing trade flows between India and CPTPP member countries.</a:t>
            </a:r>
            <a:endParaRPr sz="1400">
              <a:latin typeface="Raleway SemiBold"/>
              <a:ea typeface="Raleway SemiBold"/>
              <a:cs typeface="Raleway SemiBold"/>
              <a:sym typeface="Raleway SemiBold"/>
            </a:endParaRPr>
          </a:p>
          <a:p>
            <a:pPr indent="0" lvl="0" marL="0" rtl="0" algn="l">
              <a:spcBef>
                <a:spcPts val="1000"/>
              </a:spcBef>
              <a:spcAft>
                <a:spcPts val="0"/>
              </a:spcAft>
              <a:buNone/>
            </a:pPr>
            <a:r>
              <a:rPr lang="en" sz="1400">
                <a:latin typeface="Raleway SemiBold"/>
                <a:ea typeface="Raleway SemiBold"/>
                <a:cs typeface="Raleway SemiBold"/>
                <a:sym typeface="Raleway SemiBold"/>
              </a:rPr>
              <a:t>Data was sourced from a reliable trade database like the World Trade Organization (WTO) Trade Map or the United Nations Comtrade database.</a:t>
            </a:r>
            <a:endParaRPr sz="1400">
              <a:latin typeface="Raleway SemiBold"/>
              <a:ea typeface="Raleway SemiBold"/>
              <a:cs typeface="Raleway SemiBold"/>
              <a:sym typeface="Raleway SemiBold"/>
            </a:endParaRPr>
          </a:p>
          <a:p>
            <a:pPr indent="0" lvl="0" marL="0" rtl="0" algn="l">
              <a:spcBef>
                <a:spcPts val="1000"/>
              </a:spcBef>
              <a:spcAft>
                <a:spcPts val="0"/>
              </a:spcAft>
              <a:buNone/>
            </a:pPr>
            <a:r>
              <a:rPr lang="en" sz="1400">
                <a:latin typeface="Raleway SemiBold"/>
                <a:ea typeface="Raleway SemiBold"/>
                <a:cs typeface="Raleway SemiBold"/>
                <a:sym typeface="Raleway SemiBold"/>
              </a:rPr>
              <a:t>We focused on five key products with significant economic importance and trade volume for in-depth analysis. </a:t>
            </a:r>
            <a:endParaRPr sz="1400">
              <a:latin typeface="Raleway SemiBold"/>
              <a:ea typeface="Raleway SemiBold"/>
              <a:cs typeface="Raleway SemiBold"/>
              <a:sym typeface="Raleway SemiBold"/>
            </a:endParaRPr>
          </a:p>
          <a:p>
            <a:pPr indent="0" lvl="0" marL="0" rtl="0" algn="l">
              <a:spcBef>
                <a:spcPts val="1000"/>
              </a:spcBef>
              <a:spcAft>
                <a:spcPts val="0"/>
              </a:spcAft>
              <a:buNone/>
            </a:pPr>
            <a:r>
              <a:rPr lang="en" sz="1400">
                <a:latin typeface="Raleway SemiBold"/>
                <a:ea typeface="Raleway SemiBold"/>
                <a:cs typeface="Raleway SemiBold"/>
                <a:sym typeface="Raleway SemiBold"/>
              </a:rPr>
              <a:t>While the current CPTPP membership stands at 11, we  included the UK for analytical purposes in 2021 dataset.</a:t>
            </a:r>
            <a:endParaRPr sz="1400">
              <a:latin typeface="Raleway SemiBold"/>
              <a:ea typeface="Raleway SemiBold"/>
              <a:cs typeface="Raleway SemiBold"/>
              <a:sym typeface="Raleway SemiBold"/>
            </a:endParaRPr>
          </a:p>
          <a:p>
            <a:pPr indent="0" lvl="0" marL="0" rtl="0" algn="l">
              <a:spcBef>
                <a:spcPts val="1000"/>
              </a:spcBef>
              <a:spcAft>
                <a:spcPts val="0"/>
              </a:spcAft>
              <a:buNone/>
            </a:pPr>
            <a:r>
              <a:rPr lang="en" sz="1400">
                <a:latin typeface="Raleway SemiBold"/>
                <a:ea typeface="Raleway SemiBold"/>
                <a:cs typeface="Raleway SemiBold"/>
                <a:sym typeface="Raleway SemiBold"/>
              </a:rPr>
              <a:t>To assess the General Equilibrium impact of India's potential membership, data for the Top 10 GDP countries (based on World Bank 2022 data) was incorporated.</a:t>
            </a:r>
            <a:endParaRPr sz="1400">
              <a:latin typeface="Raleway SemiBold"/>
              <a:ea typeface="Raleway SemiBold"/>
              <a:cs typeface="Raleway SemiBold"/>
              <a:sym typeface="Raleway SemiBold"/>
            </a:endParaRPr>
          </a:p>
          <a:p>
            <a:pPr indent="0" lvl="0" marL="0" rtl="0" algn="l">
              <a:spcBef>
                <a:spcPts val="1000"/>
              </a:spcBef>
              <a:spcAft>
                <a:spcPts val="0"/>
              </a:spcAft>
              <a:buNone/>
            </a:pPr>
            <a:r>
              <a:rPr lang="en" sz="1400">
                <a:latin typeface="Raleway SemiBold"/>
                <a:ea typeface="Raleway SemiBold"/>
                <a:cs typeface="Raleway SemiBold"/>
                <a:sym typeface="Raleway SemiBold"/>
              </a:rPr>
              <a:t>This comprehensive dataset encompassed 20 countries:</a:t>
            </a:r>
            <a:endParaRPr sz="1400">
              <a:latin typeface="Raleway SemiBold"/>
              <a:ea typeface="Raleway SemiBold"/>
              <a:cs typeface="Raleway SemiBold"/>
              <a:sym typeface="Raleway SemiBold"/>
            </a:endParaRPr>
          </a:p>
          <a:p>
            <a:pPr indent="0" lvl="0" marL="0" rtl="0" algn="l">
              <a:spcBef>
                <a:spcPts val="1000"/>
              </a:spcBef>
              <a:spcAft>
                <a:spcPts val="0"/>
              </a:spcAft>
              <a:buNone/>
            </a:pPr>
            <a:r>
              <a:rPr lang="en" sz="1400">
                <a:latin typeface="Raleway SemiBold"/>
                <a:ea typeface="Raleway SemiBold"/>
                <a:cs typeface="Raleway SemiBold"/>
                <a:sym typeface="Raleway SemiBold"/>
              </a:rPr>
              <a:t>USA, UK, Brazil, Malaysia, China, France, Australia, Chile, Japan, Russia, Mexico, New Zealand, Germany,Canada, Singapore, Peru, India, Italy, Vietnam, Brunei</a:t>
            </a:r>
            <a:endParaRPr sz="1400">
              <a:latin typeface="Raleway SemiBold"/>
              <a:ea typeface="Raleway SemiBold"/>
              <a:cs typeface="Raleway SemiBold"/>
              <a:sym typeface="Raleway SemiBold"/>
            </a:endParaRPr>
          </a:p>
          <a:p>
            <a:pPr indent="0" lvl="0" marL="0" rtl="0" algn="l">
              <a:spcBef>
                <a:spcPts val="1000"/>
              </a:spcBef>
              <a:spcAft>
                <a:spcPts val="10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36"/>
          <p:cNvSpPr txBox="1"/>
          <p:nvPr>
            <p:ph type="title"/>
          </p:nvPr>
        </p:nvSpPr>
        <p:spPr>
          <a:xfrm>
            <a:off x="720000" y="57575"/>
            <a:ext cx="7543200" cy="96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Data</a:t>
            </a:r>
            <a:endParaRPr sz="4000"/>
          </a:p>
        </p:txBody>
      </p:sp>
      <p:sp>
        <p:nvSpPr>
          <p:cNvPr id="909" name="Google Shape;909;p36"/>
          <p:cNvSpPr txBox="1"/>
          <p:nvPr>
            <p:ph idx="2" type="subTitle"/>
          </p:nvPr>
        </p:nvSpPr>
        <p:spPr>
          <a:xfrm>
            <a:off x="877600" y="751575"/>
            <a:ext cx="3509700" cy="647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400">
                <a:latin typeface="Raleway SemiBold"/>
                <a:ea typeface="Raleway SemiBold"/>
                <a:cs typeface="Raleway SemiBold"/>
                <a:sym typeface="Raleway SemiBold"/>
              </a:rPr>
              <a:t>World GDP in 2022: 101.003 Trillion US$</a:t>
            </a:r>
            <a:endParaRPr sz="1400">
              <a:latin typeface="Raleway SemiBold"/>
              <a:ea typeface="Raleway SemiBold"/>
              <a:cs typeface="Raleway SemiBold"/>
              <a:sym typeface="Raleway SemiBold"/>
            </a:endParaRPr>
          </a:p>
        </p:txBody>
      </p:sp>
      <p:pic>
        <p:nvPicPr>
          <p:cNvPr id="910" name="Google Shape;910;p36"/>
          <p:cNvPicPr preferRelativeResize="0"/>
          <p:nvPr/>
        </p:nvPicPr>
        <p:blipFill>
          <a:blip r:embed="rId3">
            <a:alphaModFix/>
          </a:blip>
          <a:stretch>
            <a:fillRect/>
          </a:stretch>
        </p:blipFill>
        <p:spPr>
          <a:xfrm>
            <a:off x="267050" y="1215500"/>
            <a:ext cx="4851586" cy="2817050"/>
          </a:xfrm>
          <a:prstGeom prst="rect">
            <a:avLst/>
          </a:prstGeom>
          <a:noFill/>
          <a:ln>
            <a:noFill/>
          </a:ln>
        </p:spPr>
      </p:pic>
      <p:sp>
        <p:nvSpPr>
          <p:cNvPr id="911" name="Google Shape;911;p36"/>
          <p:cNvSpPr txBox="1"/>
          <p:nvPr/>
        </p:nvSpPr>
        <p:spPr>
          <a:xfrm>
            <a:off x="720000" y="4098050"/>
            <a:ext cx="4481400" cy="6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aleway SemiBold"/>
                <a:ea typeface="Raleway SemiBold"/>
                <a:cs typeface="Raleway SemiBold"/>
                <a:sym typeface="Raleway SemiBold"/>
              </a:rPr>
              <a:t>Total CPTPP Population = 518 million4 (≈ 6.5% of world Pop.)</a:t>
            </a:r>
            <a:endParaRPr sz="1200">
              <a:solidFill>
                <a:schemeClr val="dk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p:txBody>
      </p:sp>
      <p:pic>
        <p:nvPicPr>
          <p:cNvPr id="912" name="Google Shape;912;p36"/>
          <p:cNvPicPr preferRelativeResize="0"/>
          <p:nvPr/>
        </p:nvPicPr>
        <p:blipFill>
          <a:blip r:embed="rId4">
            <a:alphaModFix/>
          </a:blip>
          <a:stretch>
            <a:fillRect/>
          </a:stretch>
        </p:blipFill>
        <p:spPr>
          <a:xfrm>
            <a:off x="5425250" y="1149988"/>
            <a:ext cx="2979600" cy="294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pic>
        <p:nvPicPr>
          <p:cNvPr id="917" name="Google Shape;917;p37"/>
          <p:cNvPicPr preferRelativeResize="0"/>
          <p:nvPr/>
        </p:nvPicPr>
        <p:blipFill>
          <a:blip r:embed="rId3">
            <a:alphaModFix/>
          </a:blip>
          <a:stretch>
            <a:fillRect/>
          </a:stretch>
        </p:blipFill>
        <p:spPr>
          <a:xfrm>
            <a:off x="934075" y="556250"/>
            <a:ext cx="7178150" cy="3462700"/>
          </a:xfrm>
          <a:prstGeom prst="rect">
            <a:avLst/>
          </a:prstGeom>
          <a:noFill/>
          <a:ln>
            <a:noFill/>
          </a:ln>
        </p:spPr>
      </p:pic>
      <p:sp>
        <p:nvSpPr>
          <p:cNvPr id="918" name="Google Shape;918;p37"/>
          <p:cNvSpPr txBox="1"/>
          <p:nvPr/>
        </p:nvSpPr>
        <p:spPr>
          <a:xfrm>
            <a:off x="2752475" y="4179700"/>
            <a:ext cx="42252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aleway SemiBold"/>
                <a:ea typeface="Raleway SemiBold"/>
                <a:cs typeface="Raleway SemiBold"/>
                <a:sym typeface="Raleway SemiBold"/>
              </a:rPr>
              <a:t>First Seven rows of our dataset</a:t>
            </a:r>
            <a:endParaRPr sz="1500">
              <a:solidFill>
                <a:schemeClr val="dk1"/>
              </a:solidFill>
              <a:latin typeface="Raleway SemiBold"/>
              <a:ea typeface="Raleway SemiBold"/>
              <a:cs typeface="Raleway SemiBold"/>
              <a:sym typeface="Raleway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nal Internal Audit Meeting by Slidesgo">
  <a:themeElements>
    <a:clrScheme name="Simple Light">
      <a:dk1>
        <a:srgbClr val="242C47"/>
      </a:dk1>
      <a:lt1>
        <a:srgbClr val="FCFDF2"/>
      </a:lt1>
      <a:dk2>
        <a:srgbClr val="EAB83D"/>
      </a:dk2>
      <a:lt2>
        <a:srgbClr val="FCD875"/>
      </a:lt2>
      <a:accent1>
        <a:srgbClr val="5061B5"/>
      </a:accent1>
      <a:accent2>
        <a:srgbClr val="8EA7E9"/>
      </a:accent2>
      <a:accent3>
        <a:srgbClr val="E5E0FF"/>
      </a:accent3>
      <a:accent4>
        <a:srgbClr val="FFF2F2"/>
      </a:accent4>
      <a:accent5>
        <a:srgbClr val="FFFFFF"/>
      </a:accent5>
      <a:accent6>
        <a:srgbClr val="FFFFFF"/>
      </a:accent6>
      <a:hlink>
        <a:srgbClr val="242C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