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9"/>
  </p:notesMasterIdLst>
  <p:sldIdLst>
    <p:sldId id="257" r:id="rId5"/>
    <p:sldId id="258"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raja Das" userId="99d72d4819168fcc" providerId="LiveId" clId="{2293B12B-419A-4FAB-BCCB-496C50B8A111}"/>
    <pc:docChg chg="delSld modSld">
      <pc:chgData name="Biraja Das" userId="99d72d4819168fcc" providerId="LiveId" clId="{2293B12B-419A-4FAB-BCCB-496C50B8A111}" dt="2024-02-24T15:37:27.778" v="51" actId="20577"/>
      <pc:docMkLst>
        <pc:docMk/>
      </pc:docMkLst>
      <pc:sldChg chg="modSp mod">
        <pc:chgData name="Biraja Das" userId="99d72d4819168fcc" providerId="LiveId" clId="{2293B12B-419A-4FAB-BCCB-496C50B8A111}" dt="2024-02-24T15:35:37.304" v="31" actId="20577"/>
        <pc:sldMkLst>
          <pc:docMk/>
          <pc:sldMk cId="2475805559" sldId="257"/>
        </pc:sldMkLst>
        <pc:spChg chg="mod">
          <ac:chgData name="Biraja Das" userId="99d72d4819168fcc" providerId="LiveId" clId="{2293B12B-419A-4FAB-BCCB-496C50B8A111}" dt="2024-02-24T15:29:35.569" v="10" actId="20577"/>
          <ac:spMkLst>
            <pc:docMk/>
            <pc:sldMk cId="2475805559" sldId="257"/>
            <ac:spMk id="2" creationId="{1C21E816-31F5-48BB-BD02-D15F2F18B48A}"/>
          </ac:spMkLst>
        </pc:spChg>
        <pc:spChg chg="mod">
          <ac:chgData name="Biraja Das" userId="99d72d4819168fcc" providerId="LiveId" clId="{2293B12B-419A-4FAB-BCCB-496C50B8A111}" dt="2024-02-24T15:35:37.304" v="31" actId="20577"/>
          <ac:spMkLst>
            <pc:docMk/>
            <pc:sldMk cId="2475805559" sldId="257"/>
            <ac:spMk id="3" creationId="{835D6E6B-3353-491C-A3C6-F278D6CED8B3}"/>
          </ac:spMkLst>
        </pc:spChg>
      </pc:sldChg>
      <pc:sldChg chg="modSp mod">
        <pc:chgData name="Biraja Das" userId="99d72d4819168fcc" providerId="LiveId" clId="{2293B12B-419A-4FAB-BCCB-496C50B8A111}" dt="2024-02-24T15:35:26.265" v="30" actId="20577"/>
        <pc:sldMkLst>
          <pc:docMk/>
          <pc:sldMk cId="263784652" sldId="258"/>
        </pc:sldMkLst>
        <pc:spChg chg="mod">
          <ac:chgData name="Biraja Das" userId="99d72d4819168fcc" providerId="LiveId" clId="{2293B12B-419A-4FAB-BCCB-496C50B8A111}" dt="2024-02-24T15:35:26.265" v="30" actId="20577"/>
          <ac:spMkLst>
            <pc:docMk/>
            <pc:sldMk cId="263784652" sldId="258"/>
            <ac:spMk id="2" creationId="{5E562972-3449-42D1-8185-B4BEFD52AB44}"/>
          </ac:spMkLst>
        </pc:spChg>
        <pc:spChg chg="mod">
          <ac:chgData name="Biraja Das" userId="99d72d4819168fcc" providerId="LiveId" clId="{2293B12B-419A-4FAB-BCCB-496C50B8A111}" dt="2024-02-24T15:35:05.650" v="13" actId="1076"/>
          <ac:spMkLst>
            <pc:docMk/>
            <pc:sldMk cId="263784652" sldId="258"/>
            <ac:spMk id="7" creationId="{57667891-B99D-2064-40C7-0BEF2B437713}"/>
          </ac:spMkLst>
        </pc:spChg>
      </pc:sldChg>
      <pc:sldChg chg="del">
        <pc:chgData name="Biraja Das" userId="99d72d4819168fcc" providerId="LiveId" clId="{2293B12B-419A-4FAB-BCCB-496C50B8A111}" dt="2024-02-24T15:35:45.754" v="33" actId="47"/>
        <pc:sldMkLst>
          <pc:docMk/>
          <pc:sldMk cId="2509765577" sldId="259"/>
        </pc:sldMkLst>
      </pc:sldChg>
      <pc:sldChg chg="del">
        <pc:chgData name="Biraja Das" userId="99d72d4819168fcc" providerId="LiveId" clId="{2293B12B-419A-4FAB-BCCB-496C50B8A111}" dt="2024-02-24T15:36:00.760" v="34" actId="47"/>
        <pc:sldMkLst>
          <pc:docMk/>
          <pc:sldMk cId="89253330" sldId="260"/>
        </pc:sldMkLst>
      </pc:sldChg>
      <pc:sldChg chg="del">
        <pc:chgData name="Biraja Das" userId="99d72d4819168fcc" providerId="LiveId" clId="{2293B12B-419A-4FAB-BCCB-496C50B8A111}" dt="2024-02-24T15:35:42.941" v="32" actId="47"/>
        <pc:sldMkLst>
          <pc:docMk/>
          <pc:sldMk cId="1629557511" sldId="261"/>
        </pc:sldMkLst>
      </pc:sldChg>
      <pc:sldChg chg="del">
        <pc:chgData name="Biraja Das" userId="99d72d4819168fcc" providerId="LiveId" clId="{2293B12B-419A-4FAB-BCCB-496C50B8A111}" dt="2024-02-24T15:36:04.808" v="35" actId="47"/>
        <pc:sldMkLst>
          <pc:docMk/>
          <pc:sldMk cId="3851898928" sldId="262"/>
        </pc:sldMkLst>
      </pc:sldChg>
      <pc:sldChg chg="modSp mod">
        <pc:chgData name="Biraja Das" userId="99d72d4819168fcc" providerId="LiveId" clId="{2293B12B-419A-4FAB-BCCB-496C50B8A111}" dt="2024-02-24T15:37:27.778" v="51" actId="20577"/>
        <pc:sldMkLst>
          <pc:docMk/>
          <pc:sldMk cId="3254866537" sldId="263"/>
        </pc:sldMkLst>
        <pc:spChg chg="mod">
          <ac:chgData name="Biraja Das" userId="99d72d4819168fcc" providerId="LiveId" clId="{2293B12B-419A-4FAB-BCCB-496C50B8A111}" dt="2024-02-24T15:36:56.728" v="44" actId="20577"/>
          <ac:spMkLst>
            <pc:docMk/>
            <pc:sldMk cId="3254866537" sldId="263"/>
            <ac:spMk id="2" creationId="{5E562972-3449-42D1-8185-B4BEFD52AB44}"/>
          </ac:spMkLst>
        </pc:spChg>
        <pc:spChg chg="mod">
          <ac:chgData name="Biraja Das" userId="99d72d4819168fcc" providerId="LiveId" clId="{2293B12B-419A-4FAB-BCCB-496C50B8A111}" dt="2024-02-24T15:37:27.778" v="51" actId="20577"/>
          <ac:spMkLst>
            <pc:docMk/>
            <pc:sldMk cId="3254866537" sldId="263"/>
            <ac:spMk id="3" creationId="{AE8481FD-A9C6-A68B-5CDC-685B35B29C8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C2B76-B151-42B2-AC59-52BBE384AE93}" type="datetimeFigureOut">
              <a:rPr lang="en-IN" smtClean="0"/>
              <a:t>24-02-2024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EC509-8C34-43AA-9925-A271721EF596}" type="slidenum">
              <a:rPr lang="en-IN" smtClean="0"/>
              <a:t>‹#›</a:t>
            </a:fld>
            <a:endParaRPr lang="en-IN"/>
          </a:p>
        </p:txBody>
      </p:sp>
    </p:spTree>
    <p:extLst>
      <p:ext uri="{BB962C8B-B14F-4D97-AF65-F5344CB8AC3E}">
        <p14:creationId xmlns:p14="http://schemas.microsoft.com/office/powerpoint/2010/main" val="886224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Lead Scoring Case STUDY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b="1" i="1"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93244"/>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7" name="TextBox 6">
            <a:extLst>
              <a:ext uri="{FF2B5EF4-FFF2-40B4-BE49-F238E27FC236}">
                <a16:creationId xmlns:a16="http://schemas.microsoft.com/office/drawing/2014/main" id="{57667891-B99D-2064-40C7-0BEF2B437713}"/>
              </a:ext>
            </a:extLst>
          </p:cNvPr>
          <p:cNvSpPr txBox="1"/>
          <p:nvPr/>
        </p:nvSpPr>
        <p:spPr>
          <a:xfrm>
            <a:off x="581192" y="1164134"/>
            <a:ext cx="10866737" cy="5693866"/>
          </a:xfrm>
          <a:prstGeom prst="rect">
            <a:avLst/>
          </a:prstGeom>
          <a:noFill/>
        </p:spPr>
        <p:txBody>
          <a:bodyPr wrap="square" rtlCol="0">
            <a:spAutoFit/>
          </a:bodyPr>
          <a:lstStyle/>
          <a:p>
            <a:pPr algn="l"/>
            <a:r>
              <a:rPr lang="en-US" sz="2800" b="0" i="0" dirty="0">
                <a:solidFill>
                  <a:srgbClr val="091E42"/>
                </a:solidFill>
                <a:effectLst/>
                <a:latin typeface="freight-text-pro"/>
              </a:rPr>
              <a:t>An education company named X Education sells online courses to industry professionals. On any given day, many professionals who are interested in the courses land on their website and browse for courses. </a:t>
            </a:r>
          </a:p>
          <a:p>
            <a:pPr algn="l"/>
            <a:r>
              <a:rPr lang="en-US" sz="2800" b="0" i="0" dirty="0">
                <a:solidFill>
                  <a:srgbClr val="091E42"/>
                </a:solidFill>
                <a:effectLst/>
                <a:latin typeface="freight-text-pro"/>
              </a:rPr>
              <a:t> </a:t>
            </a:r>
          </a:p>
          <a:p>
            <a:pPr algn="l"/>
            <a:r>
              <a:rPr lang="en-US" sz="2800" b="0" i="0" dirty="0">
                <a:solidFill>
                  <a:srgbClr val="091E42"/>
                </a:solidFill>
                <a:effectLst/>
                <a:latin typeface="freight-text-pro"/>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INFERENCE</a:t>
            </a:r>
          </a:p>
        </p:txBody>
      </p:sp>
      <p:sp>
        <p:nvSpPr>
          <p:cNvPr id="3" name="TextBox 2">
            <a:extLst>
              <a:ext uri="{FF2B5EF4-FFF2-40B4-BE49-F238E27FC236}">
                <a16:creationId xmlns:a16="http://schemas.microsoft.com/office/drawing/2014/main" id="{AE8481FD-A9C6-A68B-5CDC-685B35B29C8D}"/>
              </a:ext>
            </a:extLst>
          </p:cNvPr>
          <p:cNvSpPr txBox="1"/>
          <p:nvPr/>
        </p:nvSpPr>
        <p:spPr>
          <a:xfrm>
            <a:off x="744071" y="2124635"/>
            <a:ext cx="10228729" cy="5340308"/>
          </a:xfrm>
          <a:prstGeom prst="rect">
            <a:avLst/>
          </a:prstGeom>
          <a:noFill/>
        </p:spPr>
        <p:txBody>
          <a:bodyPr wrap="square" rtlCol="0">
            <a:spAutoFit/>
          </a:bodyPr>
          <a:lstStyle/>
          <a:p>
            <a:pPr>
              <a:lnSpc>
                <a:spcPct val="107000"/>
              </a:lnSpc>
              <a:spcAft>
                <a:spcPts val="1200"/>
              </a:spcAft>
            </a:pPr>
            <a:r>
              <a:rPr lang="en-IN" b="1" kern="0" dirty="0">
                <a:solidFill>
                  <a:srgbClr val="000000"/>
                </a:solidFill>
                <a:latin typeface="var(--jp-content-font-family)"/>
                <a:ea typeface="Times New Roman" panose="02020603050405020304" pitchFamily="18" charset="0"/>
                <a:cs typeface="Times New Roman" panose="02020603050405020304" pitchFamily="18" charset="0"/>
              </a:rPr>
              <a:t> </a:t>
            </a:r>
            <a:r>
              <a:rPr lang="en-IN" sz="1800" kern="0" dirty="0">
                <a:solidFill>
                  <a:srgbClr val="000000"/>
                </a:solidFill>
                <a:effectLst/>
                <a:latin typeface="var(--jp-content-font-family)"/>
                <a:ea typeface="Times New Roman" panose="02020603050405020304" pitchFamily="18" charset="0"/>
                <a:cs typeface="Times New Roman" panose="02020603050405020304" pitchFamily="18" charset="0"/>
              </a:rPr>
              <a:t>While we have checked both Sensitivity-Specificity as well as Precision and Recall Metrics, we have considered the optimal cut off based on Sensitivity and Specificity for calculating the final prediction.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var(--jp-content-font-family)"/>
                <a:ea typeface="Times New Roman" panose="02020603050405020304" pitchFamily="18" charset="0"/>
                <a:cs typeface="Times New Roman" panose="02020603050405020304" pitchFamily="18" charset="0"/>
              </a:rPr>
              <a:t>Accuracy, Sensitivity and Specificity values of test set are around 77%, 83% and 74% which are approximately closer to the respective values calculated using trained 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var(--jp-content-font-family)"/>
                <a:ea typeface="Times New Roman" panose="02020603050405020304" pitchFamily="18" charset="0"/>
                <a:cs typeface="Times New Roman" panose="02020603050405020304" pitchFamily="18" charset="0"/>
              </a:rPr>
              <a:t>Also the lead score calculated in the trained set of data shows the conversion rate on the final predicted model is around 80%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000000"/>
                </a:solidFill>
                <a:effectLst/>
                <a:latin typeface="var(--jp-content-font-family)"/>
                <a:ea typeface="Times New Roman" panose="02020603050405020304" pitchFamily="18" charset="0"/>
                <a:cs typeface="Times New Roman" panose="02020603050405020304" pitchFamily="18" charset="0"/>
              </a:rPr>
              <a:t>Hence overall this model seems to be good.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1800" b="1" kern="0" dirty="0">
                <a:solidFill>
                  <a:srgbClr val="000000"/>
                </a:solidFill>
                <a:effectLst/>
                <a:latin typeface="var(--jp-content-font-family)"/>
                <a:ea typeface="Times New Roman" panose="02020603050405020304" pitchFamily="18" charset="0"/>
                <a:cs typeface="Times New Roman" panose="02020603050405020304" pitchFamily="18" charset="0"/>
              </a:rPr>
              <a:t>Important features responsible for good conversion rate or the ones' which contributes more towards the probability of a lead getting converted are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solidFill>
                  <a:srgbClr val="000000"/>
                </a:solidFill>
                <a:effectLst/>
                <a:latin typeface="var(--jp-content-font-family)"/>
                <a:ea typeface="Times New Roman" panose="02020603050405020304" pitchFamily="18" charset="0"/>
                <a:cs typeface="Times New Roman" panose="02020603050405020304" pitchFamily="18" charset="0"/>
              </a:rPr>
              <a:t>  Lead </a:t>
            </a:r>
            <a:r>
              <a:rPr lang="en-IN" sz="1800" kern="0" dirty="0" err="1">
                <a:solidFill>
                  <a:srgbClr val="000000"/>
                </a:solidFill>
                <a:effectLst/>
                <a:latin typeface="var(--jp-content-font-family)"/>
                <a:ea typeface="Times New Roman" panose="02020603050405020304" pitchFamily="18" charset="0"/>
                <a:cs typeface="Times New Roman" panose="02020603050405020304" pitchFamily="18" charset="0"/>
              </a:rPr>
              <a:t>Origin_Lead</a:t>
            </a:r>
            <a:r>
              <a:rPr lang="en-IN" sz="1800" kern="0" dirty="0">
                <a:solidFill>
                  <a:srgbClr val="000000"/>
                </a:solidFill>
                <a:effectLst/>
                <a:latin typeface="var(--jp-content-font-family)"/>
                <a:ea typeface="Times New Roman" panose="02020603050405020304" pitchFamily="18" charset="0"/>
                <a:cs typeface="Times New Roman" panose="02020603050405020304" pitchFamily="18" charset="0"/>
              </a:rPr>
              <a:t> Add Form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solidFill>
                  <a:srgbClr val="000000"/>
                </a:solidFill>
                <a:effectLst/>
                <a:latin typeface="var(--jp-content-font-family)"/>
                <a:ea typeface="Times New Roman" panose="02020603050405020304" pitchFamily="18" charset="0"/>
                <a:cs typeface="Times New Roman" panose="02020603050405020304" pitchFamily="18" charset="0"/>
              </a:rPr>
              <a:t>  What is your current </a:t>
            </a:r>
            <a:r>
              <a:rPr lang="en-IN" sz="1800" kern="0" dirty="0" err="1">
                <a:solidFill>
                  <a:srgbClr val="000000"/>
                </a:solidFill>
                <a:effectLst/>
                <a:latin typeface="var(--jp-content-font-family)"/>
                <a:ea typeface="Times New Roman" panose="02020603050405020304" pitchFamily="18" charset="0"/>
                <a:cs typeface="Times New Roman" panose="02020603050405020304" pitchFamily="18" charset="0"/>
              </a:rPr>
              <a:t>occupation_Working</a:t>
            </a:r>
            <a:r>
              <a:rPr lang="en-IN" sz="1800" kern="0" dirty="0">
                <a:solidFill>
                  <a:srgbClr val="000000"/>
                </a:solidFill>
                <a:effectLst/>
                <a:latin typeface="var(--jp-content-font-family)"/>
                <a:ea typeface="Times New Roman" panose="02020603050405020304" pitchFamily="18" charset="0"/>
                <a:cs typeface="Times New Roman" panose="02020603050405020304" pitchFamily="18" charset="0"/>
              </a:rPr>
              <a:t> Professional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solidFill>
                  <a:srgbClr val="000000"/>
                </a:solidFill>
                <a:effectLst/>
                <a:latin typeface="var(--jp-content-font-family)"/>
                <a:ea typeface="Times New Roman" panose="02020603050405020304" pitchFamily="18" charset="0"/>
                <a:cs typeface="Times New Roman" panose="02020603050405020304" pitchFamily="18" charset="0"/>
              </a:rPr>
              <a:t>  Total Time Spent on Website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486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4CBA-BE17-AB9B-1175-5E8AA32E5386}"/>
              </a:ext>
            </a:extLst>
          </p:cNvPr>
          <p:cNvSpPr>
            <a:spLocks noGrp="1"/>
          </p:cNvSpPr>
          <p:nvPr>
            <p:ph type="title"/>
          </p:nvPr>
        </p:nvSpPr>
        <p:spPr>
          <a:xfrm>
            <a:off x="395174" y="2240280"/>
            <a:ext cx="11029616" cy="1188720"/>
          </a:xfrm>
        </p:spPr>
        <p:txBody>
          <a:bodyPr/>
          <a:lstStyle/>
          <a:p>
            <a:pPr algn="ctr"/>
            <a:r>
              <a:rPr lang="en-US" dirty="0"/>
              <a:t>THANK YOU</a:t>
            </a:r>
            <a:endParaRPr lang="en-IN" dirty="0"/>
          </a:p>
        </p:txBody>
      </p:sp>
    </p:spTree>
    <p:extLst>
      <p:ext uri="{BB962C8B-B14F-4D97-AF65-F5344CB8AC3E}">
        <p14:creationId xmlns:p14="http://schemas.microsoft.com/office/powerpoint/2010/main" val="28772552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{534C87DF-0F09-4F5A-9648-962A451A7335}tf33552983_win32</Template>
  <TotalTime>63</TotalTime>
  <Words>310</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Calibri</vt:lpstr>
      <vt:lpstr>Franklin Gothic Book</vt:lpstr>
      <vt:lpstr>Franklin Gothic Demi</vt:lpstr>
      <vt:lpstr>freight-text-pro</vt:lpstr>
      <vt:lpstr>Symbol</vt:lpstr>
      <vt:lpstr>var(--jp-content-font-family)</vt:lpstr>
      <vt:lpstr>Wingdings 2</vt:lpstr>
      <vt:lpstr>DividendVTI</vt:lpstr>
      <vt:lpstr>Lead Scoring Case STUDY</vt:lpstr>
      <vt:lpstr>PROBLEM STATEMENT</vt:lpstr>
      <vt:lpstr>INFERENCE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Biraja Das</dc:creator>
  <cp:lastModifiedBy>Biraja Das</cp:lastModifiedBy>
  <cp:revision>7</cp:revision>
  <dcterms:created xsi:type="dcterms:W3CDTF">2023-11-07T12:31:43Z</dcterms:created>
  <dcterms:modified xsi:type="dcterms:W3CDTF">2024-02-24T15:37:34Z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