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5" r:id="rId4"/>
    <p:sldId id="261" r:id="rId5"/>
    <p:sldId id="277" r:id="rId6"/>
    <p:sldId id="271" r:id="rId7"/>
    <p:sldId id="292" r:id="rId8"/>
    <p:sldId id="270" r:id="rId9"/>
    <p:sldId id="280" r:id="rId10"/>
    <p:sldId id="281" r:id="rId11"/>
    <p:sldId id="284" r:id="rId12"/>
    <p:sldId id="285" r:id="rId13"/>
    <p:sldId id="287" r:id="rId14"/>
    <p:sldId id="288"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382716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60167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6559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5850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3568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5843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4964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9465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40944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8331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4580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F569-19F3-4A8F-BF89-6321182380A1}" type="datetimeFigureOut">
              <a:rPr lang="en-IN" smtClean="0"/>
              <a:pPr/>
              <a:t>28-01-2024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51738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B5B8B457-573B-4365-B39A-69F24FEF44CB}"/>
              </a:ext>
            </a:extLst>
          </p:cNvPr>
          <p:cNvSpPr txBox="1"/>
          <p:nvPr/>
        </p:nvSpPr>
        <p:spPr>
          <a:xfrm>
            <a:off x="2808513" y="1623078"/>
            <a:ext cx="6936377" cy="923330"/>
          </a:xfrm>
          <a:prstGeom prst="rect">
            <a:avLst/>
          </a:prstGeom>
          <a:noFill/>
        </p:spPr>
        <p:txBody>
          <a:bodyPr wrap="square">
            <a:spAutoFit/>
          </a:bodyPr>
          <a:lstStyle/>
          <a:p>
            <a:pPr algn="ctr"/>
            <a:r>
              <a:rPr lang="en-IN" sz="5400" b="1" i="1" dirty="0" smtClean="0">
                <a:solidFill>
                  <a:schemeClr val="accent1">
                    <a:lumMod val="75000"/>
                  </a:schemeClr>
                </a:solidFill>
                <a:effectLst/>
                <a:latin typeface="Algerian" panose="04020705040A02060702" pitchFamily="82" charset="0"/>
                <a:ea typeface="Calibri" panose="020F0502020204030204" pitchFamily="34" charset="0"/>
              </a:rPr>
              <a:t>AWS</a:t>
            </a:r>
            <a:endParaRPr lang="en-IN" sz="5400" i="1"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xmlns="" val="412444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S3 Storage classes: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pic>
        <p:nvPicPr>
          <p:cNvPr id="8" name="Content Placeholder 7" descr="class--cmparison.png"/>
          <p:cNvPicPr>
            <a:picLocks noGrp="1" noChangeAspect="1"/>
          </p:cNvPicPr>
          <p:nvPr>
            <p:ph idx="1"/>
          </p:nvPr>
        </p:nvPicPr>
        <p:blipFill>
          <a:blip r:embed="rId2" cstate="print"/>
          <a:stretch>
            <a:fillRect/>
          </a:stretch>
        </p:blipFill>
        <p:spPr>
          <a:xfrm>
            <a:off x="697170" y="1110344"/>
            <a:ext cx="10406259" cy="549882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Charged in S3</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Storage</a:t>
            </a:r>
            <a:endParaRPr lang="en-US" b="1" dirty="0" smtClean="0"/>
          </a:p>
          <a:p>
            <a:r>
              <a:rPr lang="en-US" dirty="0" smtClean="0"/>
              <a:t>Requests and Data Retrievals </a:t>
            </a:r>
          </a:p>
          <a:p>
            <a:r>
              <a:rPr lang="en-IN" dirty="0" smtClean="0"/>
              <a:t>Storage Management Pricing</a:t>
            </a:r>
            <a:endParaRPr lang="en-US" dirty="0" smtClean="0"/>
          </a:p>
          <a:p>
            <a:r>
              <a:rPr lang="en-US" dirty="0" smtClean="0"/>
              <a:t>Data Transfer Pricing</a:t>
            </a:r>
          </a:p>
          <a:p>
            <a:r>
              <a:rPr lang="en-US" dirty="0" smtClean="0"/>
              <a:t>Transfer Acceleration</a:t>
            </a:r>
          </a:p>
          <a:p>
            <a:r>
              <a:rPr lang="en-US" dirty="0" smtClean="0"/>
              <a:t>Cross Region Replication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Transfer Acceleration</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IN" dirty="0" smtClean="0"/>
              <a:t>Amazon S3 Transfer Acceleration enables fast, easy and secure transfer of files over long distances between your end users and an S3 bucket. </a:t>
            </a:r>
          </a:p>
          <a:p>
            <a:r>
              <a:rPr lang="en-IN" dirty="0" smtClean="0"/>
              <a:t>Transfer Acceleration takes advantage of Amazon </a:t>
            </a:r>
            <a:r>
              <a:rPr lang="en-IN" dirty="0" err="1" smtClean="0"/>
              <a:t>CloudFront’s</a:t>
            </a:r>
            <a:r>
              <a:rPr lang="en-IN" dirty="0" smtClean="0"/>
              <a:t> globally distributed edge locations. As the data arrives at an edge location. Data is routed to Amazon S3 over an optimized network path.</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Cross Region Replication</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pPr>
              <a:buNone/>
            </a:pPr>
            <a:r>
              <a:rPr lang="en-US" dirty="0" smtClean="0"/>
              <a:t/>
            </a:r>
            <a:br>
              <a:rPr lang="en-US" dirty="0" smtClean="0"/>
            </a:br>
            <a:endParaRPr lang="en-US" dirty="0" smtClean="0"/>
          </a:p>
          <a:p>
            <a:endParaRPr lang="en-US" dirty="0"/>
          </a:p>
        </p:txBody>
      </p:sp>
      <p:pic>
        <p:nvPicPr>
          <p:cNvPr id="4" name="Picture 3" descr="cross-region-relication.jpeg"/>
          <p:cNvPicPr>
            <a:picLocks noChangeAspect="1"/>
          </p:cNvPicPr>
          <p:nvPr/>
        </p:nvPicPr>
        <p:blipFill>
          <a:blip r:embed="rId2" cstate="print"/>
          <a:stretch>
            <a:fillRect/>
          </a:stretch>
        </p:blipFill>
        <p:spPr>
          <a:xfrm>
            <a:off x="1267097" y="1162970"/>
            <a:ext cx="10084526" cy="509154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S3 Pricing Tiers: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pPr>
              <a:buNone/>
            </a:pPr>
            <a:r>
              <a:rPr lang="en-US" dirty="0" smtClean="0"/>
              <a:t/>
            </a:r>
            <a:br>
              <a:rPr lang="en-US" dirty="0" smtClean="0"/>
            </a:b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38125" y="1214845"/>
            <a:ext cx="11715750" cy="5146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19349" y="-55505"/>
            <a:ext cx="9483634" cy="691818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9FA77-CA70-4DCD-8B7F-8DC4E9918FBF}"/>
              </a:ext>
            </a:extLst>
          </p:cNvPr>
          <p:cNvSpPr>
            <a:spLocks noGrp="1"/>
          </p:cNvSpPr>
          <p:nvPr>
            <p:ph type="title"/>
          </p:nvPr>
        </p:nvSpPr>
        <p:spPr/>
        <p:txBody>
          <a:bodyPr/>
          <a:lstStyle/>
          <a:p>
            <a:r>
              <a:rPr lang="en-IN" dirty="0" smtClean="0"/>
              <a:t>Topics</a:t>
            </a:r>
            <a:endParaRPr lang="en-IN" dirty="0"/>
          </a:p>
        </p:txBody>
      </p:sp>
      <p:sp>
        <p:nvSpPr>
          <p:cNvPr id="3" name="Content Placeholder 2">
            <a:extLst>
              <a:ext uri="{FF2B5EF4-FFF2-40B4-BE49-F238E27FC236}">
                <a16:creationId xmlns:a16="http://schemas.microsoft.com/office/drawing/2014/main" xmlns="" id="{9837E5CC-BF5A-4014-A960-027746B057F7}"/>
              </a:ext>
            </a:extLst>
          </p:cNvPr>
          <p:cNvSpPr>
            <a:spLocks noGrp="1"/>
          </p:cNvSpPr>
          <p:nvPr>
            <p:ph idx="1"/>
          </p:nvPr>
        </p:nvSpPr>
        <p:spPr/>
        <p:txBody>
          <a:bodyPr/>
          <a:lstStyle/>
          <a:p>
            <a:r>
              <a:rPr lang="en-US" dirty="0" smtClean="0"/>
              <a:t>What is IAM?</a:t>
            </a:r>
          </a:p>
          <a:p>
            <a:r>
              <a:rPr lang="en-US" dirty="0" smtClean="0"/>
              <a:t>How to set Billing Alarm Demo?</a:t>
            </a:r>
          </a:p>
          <a:p>
            <a:r>
              <a:rPr lang="en-IN" dirty="0" smtClean="0"/>
              <a:t>What is S3 bucket and how it works?</a:t>
            </a:r>
          </a:p>
          <a:p>
            <a:r>
              <a:rPr lang="en-IN" dirty="0" smtClean="0"/>
              <a:t>Create an S3 bucket Demo</a:t>
            </a:r>
          </a:p>
          <a:p>
            <a:r>
              <a:rPr lang="en-IN" dirty="0" smtClean="0"/>
              <a:t>Deploy the application using S3 bucket</a:t>
            </a:r>
          </a:p>
          <a:p>
            <a:r>
              <a:rPr lang="en-IN" dirty="0" smtClean="0"/>
              <a:t>S3 Pricing Tiers</a:t>
            </a:r>
          </a:p>
          <a:p>
            <a:r>
              <a:rPr lang="en-US" smtClean="0"/>
              <a:t>S3 </a:t>
            </a:r>
            <a:r>
              <a:rPr lang="en-US" dirty="0" smtClean="0"/>
              <a:t>Versioning - Demo</a:t>
            </a:r>
          </a:p>
        </p:txBody>
      </p:sp>
    </p:spTree>
    <p:extLst>
      <p:ext uri="{BB962C8B-B14F-4D97-AF65-F5344CB8AC3E}">
        <p14:creationId xmlns:p14="http://schemas.microsoft.com/office/powerpoint/2010/main" xmlns="" val="585015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FE09D13-9B65-4D5F-AD52-4D391F0966F6}"/>
              </a:ext>
            </a:extLst>
          </p:cNvPr>
          <p:cNvSpPr txBox="1"/>
          <p:nvPr/>
        </p:nvSpPr>
        <p:spPr>
          <a:xfrm>
            <a:off x="877388" y="1681150"/>
            <a:ext cx="10515599" cy="2668551"/>
          </a:xfrm>
          <a:prstGeom prst="rect">
            <a:avLst/>
          </a:prstGeom>
          <a:noFill/>
        </p:spPr>
        <p:txBody>
          <a:bodyPr wrap="square">
            <a:spAutoFit/>
          </a:bodyPr>
          <a:lstStyle/>
          <a:p>
            <a:pPr algn="just">
              <a:lnSpc>
                <a:spcPct val="107000"/>
              </a:lnSpc>
              <a:spcAft>
                <a:spcPts val="800"/>
              </a:spcAft>
            </a:pPr>
            <a:r>
              <a:rPr lang="en-US" sz="2400" dirty="0" smtClean="0"/>
              <a:t>AWS Identity and Access Management (IAM) is a web service that helps you securely control access to AWS resources.</a:t>
            </a:r>
          </a:p>
          <a:p>
            <a:pPr algn="just">
              <a:lnSpc>
                <a:spcPct val="107000"/>
              </a:lnSpc>
              <a:spcAft>
                <a:spcPts val="800"/>
              </a:spcAft>
            </a:pPr>
            <a:r>
              <a:rPr lang="en-US" sz="2400" dirty="0" smtClean="0"/>
              <a:t>With IAM, you can centrally manage permissions that control which AWS resources users can access. You use IAM to control who is authenticated (signed in) and authorized (has permissions) to use resources.</a:t>
            </a:r>
          </a:p>
          <a:p>
            <a:pPr algn="just">
              <a:lnSpc>
                <a:spcPct val="107000"/>
              </a:lnSpc>
              <a:spcAft>
                <a:spcPts val="800"/>
              </a:spcAft>
            </a:pP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xmlns="" id="{5156AE7B-2879-4D3E-84F4-FE2E8D0D8B05}"/>
              </a:ext>
            </a:extLst>
          </p:cNvPr>
          <p:cNvSpPr txBox="1">
            <a:spLocks noGrp="1"/>
          </p:cNvSpPr>
          <p:nvPr>
            <p:ph type="title"/>
          </p:nvPr>
        </p:nvSpPr>
        <p:spPr>
          <a:xfrm>
            <a:off x="838200" y="537163"/>
            <a:ext cx="10515600" cy="98148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IAM?</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5" name="Picture 4" descr="IAM.jpg"/>
          <p:cNvPicPr>
            <a:picLocks noChangeAspect="1"/>
          </p:cNvPicPr>
          <p:nvPr/>
        </p:nvPicPr>
        <p:blipFill>
          <a:blip r:embed="rId2" cstate="print"/>
          <a:stretch>
            <a:fillRect/>
          </a:stretch>
        </p:blipFill>
        <p:spPr>
          <a:xfrm>
            <a:off x="6844936" y="3619743"/>
            <a:ext cx="5058097" cy="2898623"/>
          </a:xfrm>
          <a:prstGeom prst="rect">
            <a:avLst/>
          </a:prstGeom>
        </p:spPr>
      </p:pic>
    </p:spTree>
    <p:extLst>
      <p:ext uri="{BB962C8B-B14F-4D97-AF65-F5344CB8AC3E}">
        <p14:creationId xmlns:p14="http://schemas.microsoft.com/office/powerpoint/2010/main" xmlns=""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iam-service.jpg"/>
          <p:cNvPicPr>
            <a:picLocks noChangeAspect="1"/>
          </p:cNvPicPr>
          <p:nvPr/>
        </p:nvPicPr>
        <p:blipFill>
          <a:blip r:embed="rId2" cstate="print"/>
          <a:stretch>
            <a:fillRect/>
          </a:stretch>
        </p:blipFill>
        <p:spPr>
          <a:xfrm>
            <a:off x="2425337" y="0"/>
            <a:ext cx="7620000" cy="6858000"/>
          </a:xfrm>
          <a:prstGeom prst="rect">
            <a:avLst/>
          </a:prstGeom>
        </p:spPr>
      </p:pic>
    </p:spTree>
    <p:extLst>
      <p:ext uri="{BB962C8B-B14F-4D97-AF65-F5344CB8AC3E}">
        <p14:creationId xmlns:p14="http://schemas.microsoft.com/office/powerpoint/2010/main" xmlns="" val="446407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How to Set Billing Alarm Demo?</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949EF0AF-964C-4D82-BF5B-311F6AF6801A}"/>
              </a:ext>
            </a:extLst>
          </p:cNvPr>
          <p:cNvSpPr txBox="1"/>
          <p:nvPr/>
        </p:nvSpPr>
        <p:spPr>
          <a:xfrm>
            <a:off x="838200" y="1632857"/>
            <a:ext cx="10515600" cy="4795544"/>
          </a:xfrm>
          <a:prstGeom prst="rect">
            <a:avLst/>
          </a:prstGeom>
          <a:noFill/>
        </p:spPr>
        <p:txBody>
          <a:bodyPr wrap="square">
            <a:spAutoFit/>
          </a:bodyPr>
          <a:lstStyle/>
          <a:p>
            <a:pPr>
              <a:lnSpc>
                <a:spcPct val="107000"/>
              </a:lnSpc>
              <a:spcAft>
                <a:spcPts val="800"/>
              </a:spcAft>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IN" sz="2200" b="1" dirty="0" err="1"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CloudWatch</a:t>
            </a: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is the solution of setting the billing alarm</a:t>
            </a:r>
            <a:r>
              <a:rPr lang="en-IN"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a:r>
            <a:br>
              <a:rPr lang="en-IN"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br>
            <a:r>
              <a:rPr lang="en-IN"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Steps:</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Search </a:t>
            </a:r>
            <a:r>
              <a:rPr lang="en-IN" sz="2200" dirty="0" err="1"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cloudwatch</a:t>
            </a: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service from AWS</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Select the billing </a:t>
            </a:r>
          </a:p>
          <a:p>
            <a:pPr marL="457200" indent="-457200">
              <a:lnSpc>
                <a:spcPct val="107000"/>
              </a:lnSpc>
              <a:spcAft>
                <a:spcPts val="800"/>
              </a:spcAft>
              <a:buAutoNum type="arabicPeriod"/>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Create a billing Alarm </a:t>
            </a:r>
          </a:p>
          <a:p>
            <a:pPr marL="457200" indent="-457200">
              <a:lnSpc>
                <a:spcPct val="107000"/>
              </a:lnSpc>
              <a:spcAft>
                <a:spcPts val="800"/>
              </a:spcAft>
              <a:buAutoNum type="arabicPeriod"/>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Fill the desired settings</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SNS(Simple Notification Service) will sent to provided email address for confirmation  </a:t>
            </a:r>
          </a:p>
          <a:p>
            <a:pPr marL="457200" indent="-457200">
              <a:lnSpc>
                <a:spcPct val="107000"/>
              </a:lnSpc>
              <a:spcAft>
                <a:spcPts val="800"/>
              </a:spcAft>
              <a:buAutoNum type="arabicPeriod"/>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After confirming, the subscription confirmed will appear</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You will see the billing alarm in </a:t>
            </a:r>
            <a:r>
              <a:rPr lang="en-IN" sz="2200" dirty="0" err="1"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cloudwatch</a:t>
            </a: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r>
            <a:b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br>
            <a:endParaRPr lang="en-IN" sz="2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bscription-confirmed.JPG"/>
          <p:cNvPicPr>
            <a:picLocks noChangeAspect="1"/>
          </p:cNvPicPr>
          <p:nvPr/>
        </p:nvPicPr>
        <p:blipFill>
          <a:blip r:embed="rId2" cstate="print"/>
          <a:stretch>
            <a:fillRect/>
          </a:stretch>
        </p:blipFill>
        <p:spPr>
          <a:xfrm>
            <a:off x="3040352" y="1345474"/>
            <a:ext cx="6429131" cy="301656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What is S3bucket?</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949EF0AF-964C-4D82-BF5B-311F6AF6801A}"/>
              </a:ext>
            </a:extLst>
          </p:cNvPr>
          <p:cNvSpPr txBox="1"/>
          <p:nvPr/>
        </p:nvSpPr>
        <p:spPr>
          <a:xfrm>
            <a:off x="838200" y="1632857"/>
            <a:ext cx="10515600" cy="4198650"/>
          </a:xfrm>
          <a:prstGeom prst="rect">
            <a:avLst/>
          </a:prstGeom>
          <a:noFill/>
        </p:spPr>
        <p:txBody>
          <a:bodyPr wrap="square">
            <a:spAutoFit/>
          </a:bodyPr>
          <a:lstStyle/>
          <a:p>
            <a:pPr>
              <a:lnSpc>
                <a:spcPct val="107000"/>
              </a:lnSpc>
              <a:spcAft>
                <a:spcPts val="800"/>
              </a:spcAft>
              <a:buFont typeface="Arial" pitchFamily="34" charset="0"/>
              <a:buChar char="•"/>
            </a:pPr>
            <a:r>
              <a:rPr lang="en-IN" sz="2400" dirty="0" smtClean="0"/>
              <a:t> S3 stands for Simple Storage Service</a:t>
            </a:r>
            <a:endParaRPr lang="en-US" sz="2400" dirty="0" smtClean="0"/>
          </a:p>
          <a:p>
            <a:pPr>
              <a:lnSpc>
                <a:spcPct val="107000"/>
              </a:lnSpc>
              <a:spcAft>
                <a:spcPts val="800"/>
              </a:spcAft>
              <a:buFont typeface="Arial" pitchFamily="34" charset="0"/>
              <a:buChar char="•"/>
            </a:pPr>
            <a:r>
              <a:rPr lang="en-US" sz="2400" dirty="0" smtClean="0"/>
              <a:t> It is object-based storage, where data is stored inside S3 buckets in distinct units called objects instead of files. </a:t>
            </a:r>
          </a:p>
          <a:p>
            <a:pPr>
              <a:lnSpc>
                <a:spcPct val="107000"/>
              </a:lnSpc>
              <a:spcAft>
                <a:spcPts val="800"/>
              </a:spcAft>
              <a:buFont typeface="Arial" pitchFamily="34" charset="0"/>
              <a:buChar char="•"/>
            </a:pPr>
            <a:r>
              <a:rPr lang="en-US" sz="2400" dirty="0" smtClean="0"/>
              <a:t> The allows to upload files.</a:t>
            </a:r>
          </a:p>
          <a:p>
            <a:pPr>
              <a:lnSpc>
                <a:spcPct val="107000"/>
              </a:lnSpc>
              <a:spcAft>
                <a:spcPts val="800"/>
              </a:spcAft>
              <a:buFont typeface="Arial" pitchFamily="34" charset="0"/>
              <a:buChar char="•"/>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r>
              <a:rPr lang="en-IN" sz="2400" dirty="0" smtClean="0"/>
              <a:t>Files can be 0 bytes to 5TB</a:t>
            </a:r>
          </a:p>
          <a:p>
            <a:pPr>
              <a:lnSpc>
                <a:spcPct val="107000"/>
              </a:lnSpc>
              <a:spcAft>
                <a:spcPts val="800"/>
              </a:spcAft>
              <a:buFont typeface="Arial" pitchFamily="34" charset="0"/>
              <a:buChar char="•"/>
            </a:pPr>
            <a:r>
              <a:rPr lang="en-IN" sz="2400" dirty="0" smtClean="0"/>
              <a:t> There is unlimited storage</a:t>
            </a:r>
          </a:p>
          <a:p>
            <a:pPr>
              <a:lnSpc>
                <a:spcPct val="107000"/>
              </a:lnSpc>
              <a:spcAft>
                <a:spcPts val="800"/>
              </a:spcAft>
              <a:buFont typeface="Arial" pitchFamily="34" charset="0"/>
              <a:buChar char="•"/>
            </a:pPr>
            <a:r>
              <a:rPr lang="en-IN" sz="2400" dirty="0" smtClean="0"/>
              <a:t> Files are stored in buckets</a:t>
            </a:r>
          </a:p>
          <a:p>
            <a:pPr>
              <a:lnSpc>
                <a:spcPct val="107000"/>
              </a:lnSpc>
              <a:spcAft>
                <a:spcPts val="800"/>
              </a:spcAft>
              <a:buFont typeface="Arial" pitchFamily="34" charset="0"/>
              <a:buChar char="•"/>
            </a:pPr>
            <a:r>
              <a:rPr lang="en-IN" sz="2400" dirty="0" smtClean="0"/>
              <a:t> Http 200 code on successful</a:t>
            </a: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r>
            <a:b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br>
            <a:endParaRPr lang="en-IN" sz="2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fontScale="90000"/>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How does data consistency work for S3?</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90451" y="1371599"/>
            <a:ext cx="10515600" cy="3944984"/>
          </a:xfrm>
        </p:spPr>
        <p:txBody>
          <a:bodyPr>
            <a:normAutofit fontScale="77500" lnSpcReduction="20000"/>
          </a:bodyPr>
          <a:lstStyle/>
          <a:p>
            <a:r>
              <a:rPr lang="en-IN" dirty="0" smtClean="0"/>
              <a:t>Read after Write consistency for PUTS of new objects</a:t>
            </a:r>
          </a:p>
          <a:p>
            <a:pPr>
              <a:buNone/>
            </a:pPr>
            <a:r>
              <a:rPr lang="en-IN" dirty="0" smtClean="0"/>
              <a:t>In other words;</a:t>
            </a:r>
          </a:p>
          <a:p>
            <a:pPr>
              <a:buNone/>
            </a:pPr>
            <a:r>
              <a:rPr lang="en-IN" dirty="0" smtClean="0"/>
              <a:t>   If </a:t>
            </a:r>
            <a:r>
              <a:rPr lang="en-IN" dirty="0" smtClean="0"/>
              <a:t>you write a new file and read it immediately afterwards, you will be able to view that data. </a:t>
            </a:r>
          </a:p>
          <a:p>
            <a:endParaRPr lang="en-IN" dirty="0" smtClean="0"/>
          </a:p>
          <a:p>
            <a:r>
              <a:rPr lang="en-IN" dirty="0" smtClean="0"/>
              <a:t>Eventually consistency for overwrite PUTS and DELETES (can take some time to propagate</a:t>
            </a:r>
            <a:r>
              <a:rPr lang="en-IN" dirty="0" smtClean="0"/>
              <a:t>)</a:t>
            </a:r>
          </a:p>
          <a:p>
            <a:endParaRPr lang="en-IN" dirty="0" smtClean="0"/>
          </a:p>
          <a:p>
            <a:pPr>
              <a:buNone/>
            </a:pPr>
            <a:r>
              <a:rPr lang="en-IN" dirty="0" smtClean="0"/>
              <a:t>In other words;</a:t>
            </a:r>
          </a:p>
          <a:p>
            <a:pPr>
              <a:buNone/>
            </a:pPr>
            <a:r>
              <a:rPr lang="en-IN" dirty="0" smtClean="0"/>
              <a:t>   </a:t>
            </a:r>
            <a:r>
              <a:rPr lang="en-IN" dirty="0" smtClean="0"/>
              <a:t>If you update An Existing File or delete a file and read it immediately, you my get an older version, or you may not. Basically changes to objects can take a little bit of time to propagate.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fontScale="90000"/>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S3 features: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7" name="Content Placeholder 2"/>
          <p:cNvSpPr>
            <a:spLocks noGrp="1"/>
          </p:cNvSpPr>
          <p:nvPr>
            <p:ph idx="1"/>
          </p:nvPr>
        </p:nvSpPr>
        <p:spPr>
          <a:xfrm>
            <a:off x="838200" y="1188720"/>
            <a:ext cx="10515600" cy="4988243"/>
          </a:xfrm>
        </p:spPr>
        <p:txBody>
          <a:bodyPr/>
          <a:lstStyle/>
          <a:p>
            <a:r>
              <a:rPr lang="en-IN" dirty="0" smtClean="0"/>
              <a:t>Tiered Storage Available</a:t>
            </a:r>
          </a:p>
          <a:p>
            <a:r>
              <a:rPr lang="en-IN" dirty="0" smtClean="0"/>
              <a:t>Lifecycle Management</a:t>
            </a:r>
          </a:p>
          <a:p>
            <a:r>
              <a:rPr lang="en-IN" dirty="0" smtClean="0"/>
              <a:t>Versioning</a:t>
            </a:r>
          </a:p>
          <a:p>
            <a:r>
              <a:rPr lang="en-IN" dirty="0" smtClean="0"/>
              <a:t>Encryption</a:t>
            </a:r>
          </a:p>
          <a:p>
            <a:r>
              <a:rPr lang="en-IN" dirty="0" smtClean="0"/>
              <a:t>MFA delete</a:t>
            </a:r>
          </a:p>
          <a:p>
            <a:r>
              <a:rPr lang="en-IN" dirty="0" smtClean="0"/>
              <a:t>Secure your data using Access Control List and Bucket Policies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TotalTime>
  <Words>403</Words>
  <Application>Microsoft Office PowerPoint</Application>
  <PresentationFormat>Custom</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Topics</vt:lpstr>
      <vt:lpstr>What is IAM?</vt:lpstr>
      <vt:lpstr>Slide 4</vt:lpstr>
      <vt:lpstr>Slide 5</vt:lpstr>
      <vt:lpstr>Slide 6</vt:lpstr>
      <vt:lpstr>Slide 7</vt:lpstr>
      <vt:lpstr>How does data consistency work for S3? </vt:lpstr>
      <vt:lpstr>S3 features: </vt:lpstr>
      <vt:lpstr>S3 Storage classes: </vt:lpstr>
      <vt:lpstr>Charged in S3 </vt:lpstr>
      <vt:lpstr>Transfer Acceleration </vt:lpstr>
      <vt:lpstr>Cross Region Replication </vt:lpstr>
      <vt:lpstr>S3 Pricing Tiers: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LENOWO</cp:lastModifiedBy>
  <cp:revision>109</cp:revision>
  <dcterms:created xsi:type="dcterms:W3CDTF">2020-11-20T09:52:05Z</dcterms:created>
  <dcterms:modified xsi:type="dcterms:W3CDTF">2024-01-28T09:28:21Z</dcterms:modified>
</cp:coreProperties>
</file>