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4" r:id="rId4"/>
    <p:sldId id="275" r:id="rId5"/>
    <p:sldId id="271" r:id="rId6"/>
    <p:sldId id="277" r:id="rId7"/>
    <p:sldId id="292" r:id="rId8"/>
    <p:sldId id="280" r:id="rId9"/>
    <p:sldId id="294" r:id="rId10"/>
    <p:sldId id="295" r:id="rId11"/>
    <p:sldId id="296" r:id="rId12"/>
    <p:sldId id="298" r:id="rId13"/>
    <p:sldId id="299" r:id="rId14"/>
    <p:sldId id="300" r:id="rId15"/>
    <p:sldId id="293" r:id="rId16"/>
    <p:sldId id="270" r:id="rId17"/>
    <p:sldId id="301" r:id="rId18"/>
    <p:sldId id="302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71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1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59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50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86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43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64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65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442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31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80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F569-19F3-4A8F-BF89-6321182380A1}" type="datetimeFigureOut">
              <a:rPr lang="en-IN" smtClean="0"/>
              <a:pPr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738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ec2/nit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?all-free-tier.sort-by=item.additionalFields.SortRank&amp;all-free-tier.sort-order=asc&amp;awsf.Free%20Tier%20Types=ti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B8B457-573B-4365-B39A-69F24FEF44CB}"/>
              </a:ext>
            </a:extLst>
          </p:cNvPr>
          <p:cNvSpPr txBox="1"/>
          <p:nvPr/>
        </p:nvSpPr>
        <p:spPr>
          <a:xfrm>
            <a:off x="2808513" y="1623078"/>
            <a:ext cx="693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AWS Session-3</a:t>
            </a:r>
          </a:p>
        </p:txBody>
      </p:sp>
    </p:spTree>
    <p:extLst>
      <p:ext uri="{BB962C8B-B14F-4D97-AF65-F5344CB8AC3E}">
        <p14:creationId xmlns:p14="http://schemas.microsoft.com/office/powerpoint/2010/main" xmlns="" val="4124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481" y="796834"/>
            <a:ext cx="9234141" cy="44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727" y="953588"/>
            <a:ext cx="988218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45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IN" b="1" dirty="0" err="1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  <a: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5801" y="3878397"/>
            <a:ext cx="13430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ontent-privac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4119" y="1332315"/>
            <a:ext cx="1381318" cy="1371792"/>
          </a:xfrm>
          <a:prstGeom prst="rect">
            <a:avLst/>
          </a:prstGeom>
        </p:spPr>
      </p:pic>
      <p:pic>
        <p:nvPicPr>
          <p:cNvPr id="6" name="Picture 5" descr="cost-effectiv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907" y="1339850"/>
            <a:ext cx="1381318" cy="1343213"/>
          </a:xfrm>
          <a:prstGeom prst="rect">
            <a:avLst/>
          </a:prstGeom>
        </p:spPr>
      </p:pic>
      <p:pic>
        <p:nvPicPr>
          <p:cNvPr id="8" name="Picture 7" descr="geo-target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3946" y="3850691"/>
            <a:ext cx="1333686" cy="1324160"/>
          </a:xfrm>
          <a:prstGeom prst="rect">
            <a:avLst/>
          </a:prstGeom>
        </p:spPr>
      </p:pic>
      <p:pic>
        <p:nvPicPr>
          <p:cNvPr id="9" name="Picture 8" descr="highly-programmabl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17" y="3949667"/>
            <a:ext cx="1324160" cy="12955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1154" y="2599509"/>
            <a:ext cx="1645920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Cost-effective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2184" y="5246914"/>
            <a:ext cx="2377440" cy="618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Geo - targeting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3040" y="5286103"/>
            <a:ext cx="1828800" cy="618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Highly Programmable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8227" y="5251268"/>
            <a:ext cx="1820091" cy="600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Quick content delivery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8753" y="2608216"/>
            <a:ext cx="1741716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Privacy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time-savin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5261" y="1270538"/>
            <a:ext cx="1381318" cy="13908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41666" y="2629989"/>
            <a:ext cx="1741716" cy="47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Saving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45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AWS </a:t>
            </a:r>
            <a:r>
              <a:rPr lang="en-IN" b="1" u="sng" dirty="0" err="1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  <a: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delivers the content?</a:t>
            </a:r>
            <a:endParaRPr lang="en-US" u="sng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751" y="1528354"/>
            <a:ext cx="10514706" cy="286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407" y="1162594"/>
            <a:ext cx="9653588" cy="420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45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AMI(Amazon Machine Image)</a:t>
            </a:r>
            <a: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dirty="0" smtClean="0"/>
              <a:t>An Amazon Machine Image (AMI) is a master image for the creation of virtual servers -- known as EC2 instances -- in the Amazon Web Services (AWS) environment.</a:t>
            </a:r>
          </a:p>
          <a:p>
            <a:r>
              <a:rPr lang="en-US" dirty="0" smtClean="0"/>
              <a:t>AMI is divided into two categories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4" descr="aws-ami-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128" y="3194027"/>
            <a:ext cx="5173043" cy="235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EBS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1" y="1371599"/>
            <a:ext cx="10515600" cy="3944984"/>
          </a:xfrm>
        </p:spPr>
        <p:txBody>
          <a:bodyPr>
            <a:normAutofit/>
          </a:bodyPr>
          <a:lstStyle/>
          <a:p>
            <a:r>
              <a:rPr lang="en-US" dirty="0" smtClean="0"/>
              <a:t>Amazon Elastic Block Store (Amazon EBS) provides block level storage volumes for use with EC2 instances.</a:t>
            </a:r>
          </a:p>
          <a:p>
            <a:r>
              <a:rPr lang="en-US" dirty="0" smtClean="0"/>
              <a:t>EBS volumes behave like raw, unformatted block devices.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B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966" y="3565825"/>
            <a:ext cx="5140960" cy="2400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Route53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1" y="1371599"/>
            <a:ext cx="10515600" cy="3944984"/>
          </a:xfrm>
        </p:spPr>
        <p:txBody>
          <a:bodyPr>
            <a:normAutofit/>
          </a:bodyPr>
          <a:lstStyle/>
          <a:p>
            <a:r>
              <a:rPr lang="en-US" dirty="0" smtClean="0"/>
              <a:t>Amazon Route 53 is a highly available and scalable Domain Name System (DNS) web service. </a:t>
            </a:r>
          </a:p>
          <a:p>
            <a:r>
              <a:rPr lang="en-US" dirty="0" smtClean="0"/>
              <a:t>Route 53 connects user requests to internet applications running on AWS or on-premises. </a:t>
            </a:r>
          </a:p>
          <a:p>
            <a:r>
              <a:rPr lang="en-US" dirty="0" smtClean="0"/>
              <a:t> Performs global server load balancing by routing each request to the AWS region closest to the requester's location.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390650"/>
            <a:ext cx="114395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Database Creation - Demo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1" y="1371599"/>
            <a:ext cx="10515600" cy="653144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 creation - Demo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R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4376" y="2562225"/>
            <a:ext cx="9715500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9FA77-CA70-4DCD-8B7F-8DC4E991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EC2 instance?</a:t>
            </a:r>
          </a:p>
          <a:p>
            <a:r>
              <a:rPr lang="en-US" dirty="0" smtClean="0"/>
              <a:t>EC2 pricing</a:t>
            </a:r>
          </a:p>
          <a:p>
            <a:r>
              <a:rPr lang="en-US" dirty="0" smtClean="0"/>
              <a:t>Security Groups</a:t>
            </a:r>
          </a:p>
          <a:p>
            <a:r>
              <a:rPr lang="en-US" dirty="0" smtClean="0"/>
              <a:t>Security Groups - Demo</a:t>
            </a:r>
          </a:p>
          <a:p>
            <a:r>
              <a:rPr lang="en-US" dirty="0" smtClean="0"/>
              <a:t>Connect EC2 with S3 – Demo</a:t>
            </a:r>
          </a:p>
          <a:p>
            <a:r>
              <a:rPr lang="en-US" dirty="0" err="1" smtClean="0"/>
              <a:t>CloudFront</a:t>
            </a:r>
            <a:r>
              <a:rPr lang="en-US" dirty="0" smtClean="0"/>
              <a:t> - Demo</a:t>
            </a:r>
          </a:p>
          <a:p>
            <a:r>
              <a:rPr lang="en-US" dirty="0" smtClean="0"/>
              <a:t>EBS</a:t>
            </a:r>
          </a:p>
          <a:p>
            <a:r>
              <a:rPr lang="en-US" dirty="0" smtClean="0"/>
              <a:t>EBS Volumes and Snapshots – Demo</a:t>
            </a:r>
          </a:p>
        </p:txBody>
      </p:sp>
    </p:spTree>
    <p:extLst>
      <p:ext uri="{BB962C8B-B14F-4D97-AF65-F5344CB8AC3E}">
        <p14:creationId xmlns:p14="http://schemas.microsoft.com/office/powerpoint/2010/main" xmlns="" val="585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r>
              <a:rPr lang="en-US" dirty="0" smtClean="0"/>
              <a:t>Instance Metadata – Demo</a:t>
            </a:r>
          </a:p>
          <a:p>
            <a:r>
              <a:rPr lang="en-US" dirty="0" smtClean="0"/>
              <a:t>AMI Types (EBS vs. Instance Store)</a:t>
            </a:r>
          </a:p>
          <a:p>
            <a:r>
              <a:rPr lang="en-US" dirty="0" smtClean="0"/>
              <a:t>Route53</a:t>
            </a:r>
          </a:p>
          <a:p>
            <a:r>
              <a:rPr lang="en-US" dirty="0" smtClean="0"/>
              <a:t>Database Creation -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85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E09D13-9B65-4D5F-AD52-4D391F0966F6}"/>
              </a:ext>
            </a:extLst>
          </p:cNvPr>
          <p:cNvSpPr txBox="1"/>
          <p:nvPr/>
        </p:nvSpPr>
        <p:spPr>
          <a:xfrm>
            <a:off x="877388" y="1681150"/>
            <a:ext cx="10515599" cy="452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/>
              <a:t>✔ Amazon Elastic Compute Cloud (Amazon EC2) is a web service that provides secure, resizable compute capacity in the cloud.</a:t>
            </a:r>
          </a:p>
          <a:p>
            <a:r>
              <a:rPr lang="en-US" sz="2400" dirty="0" smtClean="0"/>
              <a:t>✔ Access reliable, scalable infrastructure on demand. Scale capacity within minutes with SLA commitment of 99.99% availability.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✔ Provide secure compute for your applications. Security is built into the foundation of Amazon EC2 with the </a:t>
            </a:r>
            <a:r>
              <a:rPr lang="en-US" sz="2400" u="sng" dirty="0" smtClean="0">
                <a:hlinkClick r:id="rId2"/>
              </a:rPr>
              <a:t>AWS Nitro System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✔ Optimize performance and cost with flexible options like AWS </a:t>
            </a:r>
            <a:br>
              <a:rPr lang="en-US" sz="2400" dirty="0" smtClean="0"/>
            </a:br>
            <a:r>
              <a:rPr lang="en-US" sz="2400" dirty="0" smtClean="0"/>
              <a:t>Graviton-based instances, Amazon EC2 Spot instances, and AWS Savings </a:t>
            </a:r>
            <a:br>
              <a:rPr lang="en-US" sz="2400" dirty="0" smtClean="0"/>
            </a:br>
            <a:r>
              <a:rPr lang="en-US" sz="2400" dirty="0" smtClean="0"/>
              <a:t>Plans.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156AE7B-2879-4D3E-84F4-FE2E8D0D8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37163"/>
            <a:ext cx="10515600" cy="9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400" b="1" dirty="0" smtClean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What is EC2?</a:t>
            </a:r>
            <a:endParaRPr lang="en-IN" sz="54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Deploy your first website on the EC2 Instance | by Rahul Patel | Medi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4261" y="4213407"/>
            <a:ext cx="3429000" cy="2190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35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1E1237-A448-408E-B5D6-D8369236416B}"/>
              </a:ext>
            </a:extLst>
          </p:cNvPr>
          <p:cNvSpPr txBox="1"/>
          <p:nvPr/>
        </p:nvSpPr>
        <p:spPr>
          <a:xfrm>
            <a:off x="1251117" y="533049"/>
            <a:ext cx="9579006" cy="76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i="1" u="sng" dirty="0" smtClean="0">
                <a:solidFill>
                  <a:srgbClr val="FF0066"/>
                </a:solidFill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EC2 Types</a:t>
            </a:r>
            <a:endParaRPr lang="en-IN" sz="4400" b="1" i="1" u="sng" dirty="0">
              <a:solidFill>
                <a:srgbClr val="FF0066"/>
              </a:solidFill>
              <a:effectLst/>
              <a:latin typeface="Georgia Pro Cond Black" panose="02040A06050405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9EF0AF-964C-4D82-BF5B-311F6AF6801A}"/>
              </a:ext>
            </a:extLst>
          </p:cNvPr>
          <p:cNvSpPr txBox="1"/>
          <p:nvPr/>
        </p:nvSpPr>
        <p:spPr>
          <a:xfrm>
            <a:off x="838200" y="1632857"/>
            <a:ext cx="10515600" cy="4638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General Purpose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Compute Optimized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Memory Optimized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Accelerated Computing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Storage Optimized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HPC Optimized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endParaRPr lang="en-IN" sz="2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https://aws.amazon.com/ec2/instance-types/</a:t>
            </a:r>
            <a:endParaRPr lang="en-IN" sz="2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endParaRPr lang="en-IN" sz="2200" dirty="0" smtClean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2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1E1237-A448-408E-B5D6-D8369236416B}"/>
              </a:ext>
            </a:extLst>
          </p:cNvPr>
          <p:cNvSpPr txBox="1"/>
          <p:nvPr/>
        </p:nvSpPr>
        <p:spPr>
          <a:xfrm>
            <a:off x="1251117" y="533049"/>
            <a:ext cx="9579006" cy="76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i="1" u="sng" dirty="0" smtClean="0">
                <a:solidFill>
                  <a:srgbClr val="FF0066"/>
                </a:solidFill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EC2 Pricing?</a:t>
            </a:r>
            <a:endParaRPr lang="en-IN" sz="4400" b="1" i="1" u="sng" dirty="0">
              <a:solidFill>
                <a:srgbClr val="FF0066"/>
              </a:solidFill>
              <a:effectLst/>
              <a:latin typeface="Georgia Pro Cond Black" panose="02040A06050405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9EF0AF-964C-4D82-BF5B-311F6AF6801A}"/>
              </a:ext>
            </a:extLst>
          </p:cNvPr>
          <p:cNvSpPr txBox="1"/>
          <p:nvPr/>
        </p:nvSpPr>
        <p:spPr>
          <a:xfrm>
            <a:off x="838200" y="1632857"/>
            <a:ext cx="10515600" cy="2006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https://aws.amazon.com/free/?all-free-tier.sort-by=item.additionalFields.SortRank&amp;all-free-tier.sort-order=asc&amp;awsf.Free%20Tier%20Types=tier%2312monthsfree&amp;awsf.Free%20Tier%20Categories=*all</a:t>
            </a:r>
            <a:endParaRPr lang="en-IN" sz="2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2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4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1E1237-A448-408E-B5D6-D8369236416B}"/>
              </a:ext>
            </a:extLst>
          </p:cNvPr>
          <p:cNvSpPr txBox="1"/>
          <p:nvPr/>
        </p:nvSpPr>
        <p:spPr>
          <a:xfrm>
            <a:off x="1251117" y="533049"/>
            <a:ext cx="9579006" cy="76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i="1" u="sng" dirty="0" smtClean="0">
                <a:solidFill>
                  <a:srgbClr val="FF0066"/>
                </a:solidFill>
                <a:latin typeface="Georgia Pro Cond Black" panose="02040A06050405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Groups</a:t>
            </a:r>
            <a:endParaRPr lang="en-IN" sz="4400" b="1" i="1" u="sng" dirty="0">
              <a:solidFill>
                <a:srgbClr val="FF0066"/>
              </a:solidFill>
              <a:effectLst/>
              <a:latin typeface="Georgia Pro Cond Black" panose="02040A06050405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9EF0AF-964C-4D82-BF5B-311F6AF6801A}"/>
              </a:ext>
            </a:extLst>
          </p:cNvPr>
          <p:cNvSpPr txBox="1"/>
          <p:nvPr/>
        </p:nvSpPr>
        <p:spPr>
          <a:xfrm>
            <a:off x="838200" y="1632857"/>
            <a:ext cx="10515600" cy="203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US" sz="2400" dirty="0" smtClean="0"/>
              <a:t>A security group controls the traffic that is allowed to reach and leave the resources that it is associated with. For example, after you associate a security group with an EC2 instance, it controls the inbound and outbound traffic for the instance. </a:t>
            </a:r>
            <a:r>
              <a:rPr lang="en-IN" sz="220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IN" sz="2200" dirty="0" smtClean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22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WS_Security_Grou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4091" y="3000973"/>
            <a:ext cx="6470468" cy="35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64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4"/>
            <a:ext cx="10515600" cy="7445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  <a: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u="sng" dirty="0" smtClean="0">
                <a:solidFill>
                  <a:schemeClr val="accent2"/>
                </a:solidFill>
                <a:latin typeface="Georgia Pro Cond Black" panose="02040A06050405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r>
              <a:rPr lang="en-US" dirty="0" smtClean="0"/>
              <a:t> is a globally distributed network offered by AWS which securely delivers content to the end users with a high transfer speed and low latency</a:t>
            </a:r>
            <a:endParaRPr lang="en-IN" dirty="0" smtClean="0"/>
          </a:p>
          <a:p>
            <a:r>
              <a:rPr lang="en-US" dirty="0" err="1" smtClean="0"/>
              <a:t>CloudFront</a:t>
            </a:r>
            <a:r>
              <a:rPr lang="en-US" dirty="0" smtClean="0"/>
              <a:t> delivers your content through a worldwide network of data centers called edge locations.</a:t>
            </a:r>
            <a:endParaRPr lang="en-IN" dirty="0" smtClean="0"/>
          </a:p>
          <a:p>
            <a:r>
              <a:rPr lang="en-US" dirty="0" smtClean="0"/>
              <a:t>If the content is already in the edge location with the lowest latency, </a:t>
            </a:r>
            <a:r>
              <a:rPr lang="en-US" dirty="0" err="1" smtClean="0"/>
              <a:t>CloudFront</a:t>
            </a:r>
            <a:r>
              <a:rPr lang="en-US" dirty="0" smtClean="0"/>
              <a:t> delivers it immediately.</a:t>
            </a:r>
          </a:p>
          <a:p>
            <a:r>
              <a:rPr lang="en-US" dirty="0" smtClean="0"/>
              <a:t>If the content is not in that edge location, </a:t>
            </a:r>
            <a:r>
              <a:rPr lang="en-US" dirty="0" err="1" smtClean="0"/>
              <a:t>CloudFront</a:t>
            </a:r>
            <a:r>
              <a:rPr lang="en-US" dirty="0" smtClean="0"/>
              <a:t> retrieves it from an origin that you've defined—such as an Amazon S3 bucket, a </a:t>
            </a:r>
            <a:r>
              <a:rPr lang="en-US" dirty="0" err="1" smtClean="0"/>
              <a:t>MediaPackage</a:t>
            </a:r>
            <a:r>
              <a:rPr lang="en-US" dirty="0" smtClean="0"/>
              <a:t> channel, or an HTTP server (for example, a web server) that you have identified as the source for the definitive version of your content.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048" y="692331"/>
            <a:ext cx="931771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383</Words>
  <Application>Microsoft Office PowerPoint</Application>
  <PresentationFormat>Custom</PresentationFormat>
  <Paragraphs>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Topics</vt:lpstr>
      <vt:lpstr>Slide 3</vt:lpstr>
      <vt:lpstr>What is EC2?</vt:lpstr>
      <vt:lpstr>Slide 5</vt:lpstr>
      <vt:lpstr>Slide 6</vt:lpstr>
      <vt:lpstr>Slide 7</vt:lpstr>
      <vt:lpstr> CloudFront </vt:lpstr>
      <vt:lpstr>Slide 9</vt:lpstr>
      <vt:lpstr>Slide 10</vt:lpstr>
      <vt:lpstr>Slide 11</vt:lpstr>
      <vt:lpstr> Benefits of CloudFront </vt:lpstr>
      <vt:lpstr>How AWS CloudFront delivers the content?</vt:lpstr>
      <vt:lpstr>Slide 14</vt:lpstr>
      <vt:lpstr> AMI(Amazon Machine Image) </vt:lpstr>
      <vt:lpstr>EBS</vt:lpstr>
      <vt:lpstr>Route53</vt:lpstr>
      <vt:lpstr>Slide 18</vt:lpstr>
      <vt:lpstr>Database Creation - Demo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Sunkari Krishnaveni</dc:creator>
  <cp:lastModifiedBy>LENOWO</cp:lastModifiedBy>
  <cp:revision>156</cp:revision>
  <dcterms:created xsi:type="dcterms:W3CDTF">2020-11-20T09:52:05Z</dcterms:created>
  <dcterms:modified xsi:type="dcterms:W3CDTF">2024-02-03T06:43:36Z</dcterms:modified>
</cp:coreProperties>
</file>