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316" r:id="rId4"/>
    <p:sldId id="320" r:id="rId5"/>
    <p:sldId id="321" r:id="rId6"/>
    <p:sldId id="319" r:id="rId7"/>
    <p:sldId id="31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26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271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167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5595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50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8663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8435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9646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654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9442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331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807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3F569-19F3-4A8F-BF89-6321182380A1}" type="datetimeFigureOut">
              <a:rPr lang="en-IN" smtClean="0"/>
              <a:pPr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7F04-17DD-4A60-9A87-D27DA3644DA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17380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B8B457-573B-4365-B39A-69F24FEF44CB}"/>
              </a:ext>
            </a:extLst>
          </p:cNvPr>
          <p:cNvSpPr txBox="1"/>
          <p:nvPr/>
        </p:nvSpPr>
        <p:spPr>
          <a:xfrm>
            <a:off x="2808513" y="1623078"/>
            <a:ext cx="69363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AWS </a:t>
            </a:r>
            <a:r>
              <a:rPr lang="en-IN" sz="5400" b="1" i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Session-5</a:t>
            </a:r>
            <a:endParaRPr lang="en-IN" sz="5400" b="1" i="1" dirty="0" smtClean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4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9FA77-CA70-4DCD-8B7F-8DC4E991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7E5CC-BF5A-4014-A960-027746B05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CIDR</a:t>
            </a:r>
          </a:p>
          <a:p>
            <a:r>
              <a:rPr lang="en-US" dirty="0" smtClean="0"/>
              <a:t>Security Group &amp; NACL</a:t>
            </a:r>
            <a:endParaRPr lang="en-US" dirty="0" smtClean="0"/>
          </a:p>
          <a:p>
            <a:r>
              <a:rPr lang="en-US" dirty="0" smtClean="0"/>
              <a:t>VPC Creation Demo</a:t>
            </a:r>
          </a:p>
          <a:p>
            <a:r>
              <a:rPr lang="en-US" dirty="0" smtClean="0"/>
              <a:t>EC2 Load balancing</a:t>
            </a:r>
            <a:endParaRPr lang="en-US" dirty="0" smtClean="0"/>
          </a:p>
          <a:p>
            <a:r>
              <a:rPr lang="en-US" dirty="0" smtClean="0"/>
              <a:t>EC2 </a:t>
            </a:r>
            <a:r>
              <a:rPr lang="en-US" dirty="0" err="1" smtClean="0"/>
              <a:t>AutoScaling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58501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4508" y="299811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Understanding CIDR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837E5CC-BF5A-4014-A960-027746B05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5"/>
            <a:ext cx="10515600" cy="50013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Classless Inter-Domain Routing  - a method of allocating IP addresses</a:t>
            </a:r>
          </a:p>
          <a:p>
            <a:r>
              <a:rPr lang="en-US" dirty="0" smtClean="0"/>
              <a:t>Used in </a:t>
            </a:r>
            <a:r>
              <a:rPr lang="en-US" dirty="0" smtClean="0"/>
              <a:t>S</a:t>
            </a:r>
            <a:r>
              <a:rPr lang="en-US" dirty="0" smtClean="0"/>
              <a:t>ecurity Groups rules and AWS networking in general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They help to define an IP address range:</a:t>
            </a:r>
            <a:endParaRPr lang="en-US" dirty="0" smtClean="0"/>
          </a:p>
          <a:p>
            <a:pPr lvl="1"/>
            <a:r>
              <a:rPr lang="en-US" dirty="0" smtClean="0"/>
              <a:t>We have seen WW.XX.YY.ZZ/32 =&gt; one IP</a:t>
            </a:r>
          </a:p>
          <a:p>
            <a:pPr lvl="1"/>
            <a:r>
              <a:rPr lang="en-US" dirty="0" smtClean="0"/>
              <a:t>We have seen </a:t>
            </a:r>
            <a:r>
              <a:rPr lang="en-US" dirty="0" smtClean="0"/>
              <a:t>0.0.0.0/0 =&gt; all </a:t>
            </a:r>
            <a:r>
              <a:rPr lang="en-US" dirty="0" err="1" smtClean="0"/>
              <a:t>Ips</a:t>
            </a:r>
            <a:endParaRPr lang="en-US" dirty="0" smtClean="0"/>
          </a:p>
          <a:p>
            <a:pPr lvl="1"/>
            <a:r>
              <a:rPr lang="en-US" dirty="0" smtClean="0"/>
              <a:t>But we can define : 192.168.0.0</a:t>
            </a:r>
            <a:r>
              <a:rPr lang="en-US" b="1" u="sng" dirty="0" smtClean="0"/>
              <a:t>/26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/>
              <a:t>=&gt; 192.168.0.0 - 192.168.0.63 (64 IP addresses)</a:t>
            </a:r>
          </a:p>
          <a:p>
            <a:pPr lvl="2">
              <a:buNone/>
            </a:pPr>
            <a:endParaRPr lang="en-US" b="1" u="sng" dirty="0" smtClean="0"/>
          </a:p>
        </p:txBody>
      </p:sp>
      <p:pic>
        <p:nvPicPr>
          <p:cNvPr id="8" name="Picture 7" descr="security-grou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470" y="2405063"/>
            <a:ext cx="10515599" cy="16197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26" y="414835"/>
            <a:ext cx="10515600" cy="5698581"/>
          </a:xfrm>
        </p:spPr>
        <p:txBody>
          <a:bodyPr>
            <a:normAutofit/>
          </a:bodyPr>
          <a:lstStyle/>
          <a:p>
            <a:r>
              <a:rPr lang="en-US" dirty="0" smtClean="0"/>
              <a:t>A CIDR consists of two components</a:t>
            </a:r>
          </a:p>
          <a:p>
            <a:r>
              <a:rPr lang="en-US" b="1" dirty="0" smtClean="0"/>
              <a:t>Base</a:t>
            </a:r>
            <a:r>
              <a:rPr lang="en-US" dirty="0" smtClean="0"/>
              <a:t> </a:t>
            </a:r>
            <a:r>
              <a:rPr lang="en-US" b="1" dirty="0" smtClean="0"/>
              <a:t>IP</a:t>
            </a:r>
          </a:p>
          <a:p>
            <a:pPr lvl="1"/>
            <a:r>
              <a:rPr lang="en-US" dirty="0" smtClean="0"/>
              <a:t>Represents an IP contained in the range (</a:t>
            </a:r>
            <a:r>
              <a:rPr lang="en-US" dirty="0" err="1" smtClean="0"/>
              <a:t>xx.xx.xx.xx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Example: 10.0.0.0, 192.168.0.0, ….</a:t>
            </a:r>
          </a:p>
          <a:p>
            <a:r>
              <a:rPr lang="en-US" b="1" dirty="0" smtClean="0"/>
              <a:t>Subnet Mask</a:t>
            </a:r>
          </a:p>
          <a:p>
            <a:pPr lvl="1"/>
            <a:r>
              <a:rPr lang="en-US" dirty="0" smtClean="0"/>
              <a:t>Defines how many bits can change in the IP</a:t>
            </a:r>
          </a:p>
          <a:p>
            <a:pPr lvl="1"/>
            <a:r>
              <a:rPr lang="en-US" dirty="0" smtClean="0"/>
              <a:t>Example: /0, /24, /32</a:t>
            </a:r>
          </a:p>
          <a:p>
            <a:pPr lvl="1"/>
            <a:r>
              <a:rPr lang="en-US" dirty="0" smtClean="0"/>
              <a:t>Can take two forms:</a:t>
            </a:r>
          </a:p>
          <a:p>
            <a:pPr lvl="1"/>
            <a:r>
              <a:rPr lang="en-US" dirty="0" smtClean="0"/>
              <a:t>/8   =&gt; 255.0.0.0</a:t>
            </a:r>
          </a:p>
          <a:p>
            <a:pPr lvl="1"/>
            <a:r>
              <a:rPr lang="en-US" dirty="0" smtClean="0"/>
              <a:t>/16 =&gt; 255.255.0.0</a:t>
            </a:r>
          </a:p>
          <a:p>
            <a:pPr lvl="1"/>
            <a:r>
              <a:rPr lang="en-US" dirty="0" smtClean="0"/>
              <a:t>/24 =&gt; 255.255.255.0</a:t>
            </a:r>
          </a:p>
          <a:p>
            <a:pPr lvl="1"/>
            <a:r>
              <a:rPr lang="en-US" dirty="0" smtClean="0"/>
              <a:t>/32 =&gt; 255.255.255.255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4508" y="299811"/>
            <a:ext cx="10515600" cy="849721"/>
          </a:xfrm>
        </p:spPr>
        <p:txBody>
          <a:bodyPr>
            <a:normAutofit/>
          </a:bodyPr>
          <a:lstStyle/>
          <a:p>
            <a:pPr algn="ctr"/>
            <a:r>
              <a:rPr lang="en-IN" sz="40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Security Group &amp; NACL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1373" y="1528354"/>
            <a:ext cx="10007596" cy="4349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446" y="391252"/>
            <a:ext cx="10515600" cy="84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EC2 Load</a:t>
            </a:r>
            <a:r>
              <a:rPr kumimoji="0" lang="en-US" sz="4000" b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Balancer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40034" y="1410789"/>
            <a:ext cx="5643155" cy="5277394"/>
          </a:xfrm>
          <a:prstGeom prst="roundRect">
            <a:avLst/>
          </a:prstGeom>
          <a:noFill/>
          <a:ln>
            <a:gradFill flip="none" rotWithShape="1">
              <a:gsLst>
                <a:gs pos="0">
                  <a:srgbClr val="FF0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 scaled="1"/>
              <a:tileRect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v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3217" y="1136467"/>
            <a:ext cx="749879" cy="509451"/>
          </a:xfrm>
          <a:prstGeom prst="rect">
            <a:avLst/>
          </a:prstGeom>
        </p:spPr>
      </p:pic>
      <p:pic>
        <p:nvPicPr>
          <p:cNvPr id="9" name="Picture 8" descr="ig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7890" y="2076992"/>
            <a:ext cx="610689" cy="6106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8252" y="2103121"/>
            <a:ext cx="1123406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Internet Gateway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us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931" y="3226527"/>
            <a:ext cx="862148" cy="86214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162594" y="3801291"/>
            <a:ext cx="259950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load-balanc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8411" y="3498669"/>
            <a:ext cx="642257" cy="642257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081451" y="1593669"/>
            <a:ext cx="3905795" cy="483325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18812" y="5225143"/>
            <a:ext cx="496387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54" y="6082938"/>
            <a:ext cx="10189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12.0.1.0/16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73337" y="1802674"/>
            <a:ext cx="3200399" cy="4245428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6048104" y="3997234"/>
            <a:ext cx="1994262" cy="1733004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ubn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20988" y="3749040"/>
            <a:ext cx="516391" cy="516391"/>
          </a:xfrm>
          <a:prstGeom prst="rect">
            <a:avLst/>
          </a:prstGeom>
        </p:spPr>
      </p:pic>
      <p:pic>
        <p:nvPicPr>
          <p:cNvPr id="28" name="Picture 27" descr="EC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784165" y="4650377"/>
            <a:ext cx="567164" cy="598100"/>
          </a:xfrm>
          <a:prstGeom prst="rect">
            <a:avLst/>
          </a:prstGeom>
        </p:spPr>
      </p:pic>
      <p:pic>
        <p:nvPicPr>
          <p:cNvPr id="29" name="Picture 28" descr="EC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2062" y="2725784"/>
            <a:ext cx="567164" cy="5981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08617" y="6135189"/>
            <a:ext cx="1280159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Group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53646" y="3274422"/>
            <a:ext cx="496387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548845" y="4119155"/>
            <a:ext cx="10189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12.0.3.0/24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101737" y="2782390"/>
            <a:ext cx="2129246" cy="90133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7032171" y="3648892"/>
            <a:ext cx="896983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Subnet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265818" y="2216331"/>
            <a:ext cx="1663336" cy="1375955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70616" y="2377441"/>
            <a:ext cx="10189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12.0.1.0/24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 descr="subn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55822" y="1994263"/>
            <a:ext cx="516391" cy="516391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7262948" y="1946367"/>
            <a:ext cx="896983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Subnet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26" idx="1"/>
          </p:cNvCxnSpPr>
          <p:nvPr/>
        </p:nvCxnSpPr>
        <p:spPr>
          <a:xfrm>
            <a:off x="4127863" y="3892731"/>
            <a:ext cx="1920241" cy="97100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1446" y="391252"/>
            <a:ext cx="10515600" cy="84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EC2 Auto Scaling</a:t>
            </a:r>
            <a:endParaRPr kumimoji="0" lang="en-US" sz="4000" b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40034" y="1410789"/>
            <a:ext cx="5643155" cy="5277394"/>
          </a:xfrm>
          <a:prstGeom prst="roundRect">
            <a:avLst/>
          </a:prstGeom>
          <a:noFill/>
          <a:ln>
            <a:gradFill flip="none" rotWithShape="1">
              <a:gsLst>
                <a:gs pos="0">
                  <a:srgbClr val="FF00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4D0808"/>
                </a:gs>
              </a:gsLst>
              <a:lin ang="2700000" scaled="1"/>
              <a:tileRect/>
            </a:gra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vp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23217" y="1136467"/>
            <a:ext cx="749879" cy="509451"/>
          </a:xfrm>
          <a:prstGeom prst="rect">
            <a:avLst/>
          </a:prstGeom>
        </p:spPr>
      </p:pic>
      <p:pic>
        <p:nvPicPr>
          <p:cNvPr id="9" name="Picture 8" descr="ig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67890" y="2076992"/>
            <a:ext cx="610689" cy="6106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338252" y="2103121"/>
            <a:ext cx="1123406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Internet Gateway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us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8931" y="3226527"/>
            <a:ext cx="862148" cy="86214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162594" y="3801291"/>
            <a:ext cx="259950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load-balancer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8411" y="3498669"/>
            <a:ext cx="642257" cy="642257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081451" y="1593669"/>
            <a:ext cx="3905795" cy="483325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83235" y="5290457"/>
            <a:ext cx="496387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95954" y="6082938"/>
            <a:ext cx="10189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12.0.0.0/16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473337" y="1802674"/>
            <a:ext cx="3200399" cy="4245428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35188" y="1824446"/>
            <a:ext cx="1545772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AutoScaling</a:t>
            </a:r>
            <a:r>
              <a:rPr lang="en-US" sz="1200" dirty="0" smtClean="0">
                <a:solidFill>
                  <a:schemeClr val="tx1"/>
                </a:solidFill>
              </a:rPr>
              <a:t> Group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48104" y="3997234"/>
            <a:ext cx="1994262" cy="1733004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subnet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820988" y="3749040"/>
            <a:ext cx="516391" cy="516391"/>
          </a:xfrm>
          <a:prstGeom prst="rect">
            <a:avLst/>
          </a:prstGeom>
        </p:spPr>
      </p:pic>
      <p:pic>
        <p:nvPicPr>
          <p:cNvPr id="28" name="Picture 27" descr="EC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22462" y="4637315"/>
            <a:ext cx="567164" cy="598100"/>
          </a:xfrm>
          <a:prstGeom prst="rect">
            <a:avLst/>
          </a:prstGeom>
        </p:spPr>
      </p:pic>
      <p:pic>
        <p:nvPicPr>
          <p:cNvPr id="29" name="Picture 28" descr="EC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832062" y="4646024"/>
            <a:ext cx="567164" cy="598100"/>
          </a:xfrm>
          <a:prstGeom prst="rect">
            <a:avLst/>
          </a:prstGeom>
        </p:spPr>
      </p:pic>
      <p:pic>
        <p:nvPicPr>
          <p:cNvPr id="30" name="Picture 29" descr="EC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459080" y="4632961"/>
            <a:ext cx="567164" cy="59810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5808617" y="6135189"/>
            <a:ext cx="1280159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Target Group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80664" y="5273040"/>
            <a:ext cx="496387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92836" y="5286103"/>
            <a:ext cx="496387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EC2</a:t>
            </a:r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34" name="Picture 33" descr="launch-template.JP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0442" y="2281918"/>
            <a:ext cx="619261" cy="723812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548845" y="4119155"/>
            <a:ext cx="1018903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12.0.3.0/24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339838" y="2943498"/>
            <a:ext cx="1545772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Launch Template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15" idx="3"/>
          </p:cNvCxnSpPr>
          <p:nvPr/>
        </p:nvCxnSpPr>
        <p:spPr>
          <a:xfrm flipV="1">
            <a:off x="4260668" y="3810000"/>
            <a:ext cx="803366" cy="979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6" idx="2"/>
            <a:endCxn id="27" idx="0"/>
          </p:cNvCxnSpPr>
          <p:nvPr/>
        </p:nvCxnSpPr>
        <p:spPr>
          <a:xfrm flipH="1">
            <a:off x="7079184" y="3270070"/>
            <a:ext cx="33540" cy="47897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458889" y="2181497"/>
            <a:ext cx="979717" cy="692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Min: 1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Max: 3</a:t>
            </a:r>
            <a:br>
              <a:rPr lang="en-US" sz="1200" dirty="0" smtClean="0">
                <a:solidFill>
                  <a:schemeClr val="tx1"/>
                </a:solidFill>
              </a:rPr>
            </a:br>
            <a:r>
              <a:rPr lang="en-US" sz="1200" dirty="0" smtClean="0">
                <a:solidFill>
                  <a:schemeClr val="tx1"/>
                </a:solidFill>
              </a:rPr>
              <a:t>Desired: 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32171" y="3648892"/>
            <a:ext cx="896983" cy="3265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Subnet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5853</TotalTime>
  <Words>182</Words>
  <Application>Microsoft Office PowerPoint</Application>
  <PresentationFormat>Custom</PresentationFormat>
  <Paragraphs>54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Topics</vt:lpstr>
      <vt:lpstr>Understanding CIDR</vt:lpstr>
      <vt:lpstr>Slide 4</vt:lpstr>
      <vt:lpstr>Security Group &amp; NACL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Sunkari Krishnaveni</dc:creator>
  <cp:lastModifiedBy>LENOWO</cp:lastModifiedBy>
  <cp:revision>236</cp:revision>
  <dcterms:created xsi:type="dcterms:W3CDTF">2020-11-20T09:52:05Z</dcterms:created>
  <dcterms:modified xsi:type="dcterms:W3CDTF">2024-02-17T16:06:39Z</dcterms:modified>
</cp:coreProperties>
</file>