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316" r:id="rId4"/>
    <p:sldId id="319" r:id="rId5"/>
    <p:sldId id="330" r:id="rId6"/>
    <p:sldId id="321" r:id="rId7"/>
    <p:sldId id="315" r:id="rId8"/>
    <p:sldId id="322" r:id="rId9"/>
    <p:sldId id="323" r:id="rId10"/>
    <p:sldId id="324" r:id="rId11"/>
    <p:sldId id="325" r:id="rId12"/>
    <p:sldId id="326" r:id="rId13"/>
    <p:sldId id="327" r:id="rId14"/>
    <p:sldId id="32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82716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0167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65595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50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356866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5843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249646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9465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09442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83319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3F569-19F3-4A8F-BF89-6321182380A1}" type="datetimeFigureOut">
              <a:rPr lang="en-IN" smtClean="0"/>
              <a:pPr/>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4580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3F569-19F3-4A8F-BF89-6321182380A1}" type="datetimeFigureOut">
              <a:rPr lang="en-IN" smtClean="0"/>
              <a:pPr/>
              <a:t>17-02-2024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77F04-17DD-4A60-9A87-D27DA3644DA3}" type="slidenum">
              <a:rPr lang="en-IN" smtClean="0"/>
              <a:pPr/>
              <a:t>‹#›</a:t>
            </a:fld>
            <a:endParaRPr lang="en-IN"/>
          </a:p>
        </p:txBody>
      </p:sp>
    </p:spTree>
    <p:extLst>
      <p:ext uri="{BB962C8B-B14F-4D97-AF65-F5344CB8AC3E}">
        <p14:creationId xmlns="" xmlns:p14="http://schemas.microsoft.com/office/powerpoint/2010/main" val="151738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B5B8B457-573B-4365-B39A-69F24FEF44CB}"/>
              </a:ext>
            </a:extLst>
          </p:cNvPr>
          <p:cNvSpPr txBox="1"/>
          <p:nvPr/>
        </p:nvSpPr>
        <p:spPr>
          <a:xfrm>
            <a:off x="2808513" y="1623078"/>
            <a:ext cx="6936377" cy="923330"/>
          </a:xfrm>
          <a:prstGeom prst="rect">
            <a:avLst/>
          </a:prstGeom>
          <a:noFill/>
        </p:spPr>
        <p:txBody>
          <a:bodyPr wrap="square">
            <a:spAutoFit/>
          </a:bodyPr>
          <a:lstStyle/>
          <a:p>
            <a:pPr algn="ctr"/>
            <a:r>
              <a:rPr lang="en-IN" sz="5400" b="1" i="1" dirty="0" smtClean="0">
                <a:solidFill>
                  <a:schemeClr val="accent1">
                    <a:lumMod val="75000"/>
                  </a:schemeClr>
                </a:solidFill>
                <a:latin typeface="Algerian" panose="04020705040A02060702" pitchFamily="82" charset="0"/>
              </a:rPr>
              <a:t>AWS Session-5</a:t>
            </a:r>
          </a:p>
        </p:txBody>
      </p:sp>
    </p:spTree>
    <p:extLst>
      <p:ext uri="{BB962C8B-B14F-4D97-AF65-F5344CB8AC3E}">
        <p14:creationId xmlns="" xmlns:p14="http://schemas.microsoft.com/office/powerpoint/2010/main" val="4124445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AWS </a:t>
            </a:r>
            <a:r>
              <a:rPr lang="en-IN" sz="4000" dirty="0" err="1" smtClean="0">
                <a:solidFill>
                  <a:schemeClr val="accent2"/>
                </a:solidFill>
                <a:latin typeface="Times New Roman" pitchFamily="18" charset="0"/>
                <a:cs typeface="Times New Roman" pitchFamily="18" charset="0"/>
              </a:rPr>
              <a:t>Fargate</a:t>
            </a:r>
            <a:endParaRPr lang="en-US" sz="4000" dirty="0">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4"/>
            <a:ext cx="10515600" cy="2717076"/>
          </a:xfrm>
        </p:spPr>
        <p:txBody>
          <a:bodyPr>
            <a:normAutofit/>
          </a:bodyPr>
          <a:lstStyle/>
          <a:p>
            <a:r>
              <a:rPr lang="en-US" dirty="0" smtClean="0"/>
              <a:t>AWS </a:t>
            </a:r>
            <a:r>
              <a:rPr lang="en-US" dirty="0" err="1" smtClean="0"/>
              <a:t>Fargate</a:t>
            </a:r>
            <a:r>
              <a:rPr lang="en-US" dirty="0" smtClean="0"/>
              <a:t> is a </a:t>
            </a:r>
            <a:r>
              <a:rPr lang="en-US" dirty="0" err="1" smtClean="0"/>
              <a:t>serverless</a:t>
            </a:r>
            <a:r>
              <a:rPr lang="en-US" dirty="0" smtClean="0"/>
              <a:t> compute engine for containers that works with ECS &amp; it allow you to run containers without having provision, configure and scaling</a:t>
            </a:r>
          </a:p>
          <a:p>
            <a:r>
              <a:rPr lang="en-US" dirty="0" smtClean="0"/>
              <a:t>Eliminate the need of EC2 instance</a:t>
            </a:r>
            <a:endParaRPr lang="en-US" dirty="0" smtClean="0"/>
          </a:p>
          <a:p>
            <a:endParaRPr lang="en-US" dirty="0" smtClean="0"/>
          </a:p>
          <a:p>
            <a:pPr lvl="2">
              <a:buNone/>
            </a:pPr>
            <a:endParaRPr lang="en-US" b="1" u="sng" dirty="0" smtClean="0"/>
          </a:p>
        </p:txBody>
      </p:sp>
      <p:pic>
        <p:nvPicPr>
          <p:cNvPr id="7" name="Picture 6" descr="fargate-1.png"/>
          <p:cNvPicPr>
            <a:picLocks noChangeAspect="1"/>
          </p:cNvPicPr>
          <p:nvPr/>
        </p:nvPicPr>
        <p:blipFill>
          <a:blip r:embed="rId2" cstate="print"/>
          <a:stretch>
            <a:fillRect/>
          </a:stretch>
        </p:blipFill>
        <p:spPr>
          <a:xfrm>
            <a:off x="2406422" y="3093584"/>
            <a:ext cx="7248525" cy="3152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AWS Lambda</a:t>
            </a:r>
            <a:endParaRPr lang="en-US" sz="4000" dirty="0">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4"/>
            <a:ext cx="10515600" cy="836025"/>
          </a:xfrm>
        </p:spPr>
        <p:txBody>
          <a:bodyPr>
            <a:normAutofit/>
          </a:bodyPr>
          <a:lstStyle/>
          <a:p>
            <a:r>
              <a:rPr lang="en-US" dirty="0" smtClean="0"/>
              <a:t>AWS Lambda allows to execute code for any type of application</a:t>
            </a:r>
          </a:p>
          <a:p>
            <a:endParaRPr lang="en-US" dirty="0" smtClean="0"/>
          </a:p>
          <a:p>
            <a:pPr lvl="2">
              <a:buNone/>
            </a:pPr>
            <a:endParaRPr lang="en-US" b="1" u="sng" dirty="0" smtClean="0"/>
          </a:p>
        </p:txBody>
      </p:sp>
      <p:pic>
        <p:nvPicPr>
          <p:cNvPr id="5122" name="Picture 2"/>
          <p:cNvPicPr>
            <a:picLocks noChangeAspect="1" noChangeArrowheads="1"/>
          </p:cNvPicPr>
          <p:nvPr/>
        </p:nvPicPr>
        <p:blipFill>
          <a:blip r:embed="rId2" cstate="print"/>
          <a:srcRect/>
          <a:stretch>
            <a:fillRect/>
          </a:stretch>
        </p:blipFill>
        <p:spPr bwMode="auto">
          <a:xfrm>
            <a:off x="3304086" y="2083663"/>
            <a:ext cx="5921010" cy="3402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Where is Lambda used?</a:t>
            </a:r>
            <a:endParaRPr lang="en-US" sz="4000"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632353" y="1214846"/>
            <a:ext cx="10562516" cy="48158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How does </a:t>
            </a:r>
            <a:r>
              <a:rPr lang="en-IN" sz="4000" dirty="0" smtClean="0">
                <a:solidFill>
                  <a:schemeClr val="accent2"/>
                </a:solidFill>
                <a:latin typeface="Times New Roman" pitchFamily="18" charset="0"/>
                <a:cs typeface="Times New Roman" pitchFamily="18" charset="0"/>
              </a:rPr>
              <a:t>Lambda </a:t>
            </a:r>
            <a:r>
              <a:rPr lang="en-IN" sz="4000" dirty="0" smtClean="0">
                <a:solidFill>
                  <a:schemeClr val="accent2"/>
                </a:solidFill>
                <a:latin typeface="Times New Roman" pitchFamily="18" charset="0"/>
                <a:cs typeface="Times New Roman" pitchFamily="18" charset="0"/>
              </a:rPr>
              <a:t>work?</a:t>
            </a:r>
            <a:endParaRPr lang="en-US" sz="4000" dirty="0">
              <a:latin typeface="Times New Roman" pitchFamily="18" charset="0"/>
              <a:cs typeface="Times New Roman" pitchFamily="18" charset="0"/>
            </a:endParaRPr>
          </a:p>
        </p:txBody>
      </p:sp>
      <p:pic>
        <p:nvPicPr>
          <p:cNvPr id="4099" name="Picture 3"/>
          <p:cNvPicPr>
            <a:picLocks noGrp="1" noChangeAspect="1" noChangeArrowheads="1"/>
          </p:cNvPicPr>
          <p:nvPr>
            <p:ph idx="1"/>
          </p:nvPr>
        </p:nvPicPr>
        <p:blipFill>
          <a:blip r:embed="rId2" cstate="print"/>
          <a:srcRect/>
          <a:stretch>
            <a:fillRect/>
          </a:stretch>
        </p:blipFill>
        <p:spPr bwMode="auto">
          <a:xfrm>
            <a:off x="2555111" y="1397726"/>
            <a:ext cx="6379067" cy="41904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How does </a:t>
            </a:r>
            <a:r>
              <a:rPr lang="en-IN" sz="4000" dirty="0" smtClean="0">
                <a:solidFill>
                  <a:schemeClr val="accent2"/>
                </a:solidFill>
                <a:latin typeface="Times New Roman" pitchFamily="18" charset="0"/>
                <a:cs typeface="Times New Roman" pitchFamily="18" charset="0"/>
              </a:rPr>
              <a:t>Lambda </a:t>
            </a:r>
            <a:r>
              <a:rPr lang="en-IN" sz="4000" dirty="0" smtClean="0">
                <a:solidFill>
                  <a:schemeClr val="accent2"/>
                </a:solidFill>
                <a:latin typeface="Times New Roman" pitchFamily="18" charset="0"/>
                <a:cs typeface="Times New Roman" pitchFamily="18" charset="0"/>
              </a:rPr>
              <a:t>work?</a:t>
            </a:r>
            <a:endParaRPr lang="en-US" sz="4000"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116918" y="1528352"/>
            <a:ext cx="10483787" cy="4532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9FA77-CA70-4DCD-8B7F-8DC4E9918FBF}"/>
              </a:ext>
            </a:extLst>
          </p:cNvPr>
          <p:cNvSpPr>
            <a:spLocks noGrp="1"/>
          </p:cNvSpPr>
          <p:nvPr>
            <p:ph type="title"/>
          </p:nvPr>
        </p:nvSpPr>
        <p:spPr/>
        <p:txBody>
          <a:bodyPr/>
          <a:lstStyle/>
          <a:p>
            <a:r>
              <a:rPr lang="en-IN" dirty="0" smtClean="0"/>
              <a:t>Topics</a:t>
            </a:r>
            <a:endParaRPr lang="en-IN" dirty="0"/>
          </a:p>
        </p:txBody>
      </p:sp>
      <p:sp>
        <p:nvSpPr>
          <p:cNvPr id="3" name="Content Placeholder 2">
            <a:extLst>
              <a:ext uri="{FF2B5EF4-FFF2-40B4-BE49-F238E27FC236}">
                <a16:creationId xmlns="" xmlns:a16="http://schemas.microsoft.com/office/drawing/2014/main" id="{9837E5CC-BF5A-4014-A960-027746B057F7}"/>
              </a:ext>
            </a:extLst>
          </p:cNvPr>
          <p:cNvSpPr>
            <a:spLocks noGrp="1"/>
          </p:cNvSpPr>
          <p:nvPr>
            <p:ph idx="1"/>
          </p:nvPr>
        </p:nvSpPr>
        <p:spPr/>
        <p:txBody>
          <a:bodyPr>
            <a:normAutofit/>
          </a:bodyPr>
          <a:lstStyle/>
          <a:p>
            <a:r>
              <a:rPr lang="en-US" dirty="0" smtClean="0"/>
              <a:t>Key Management Service</a:t>
            </a:r>
          </a:p>
          <a:p>
            <a:r>
              <a:rPr lang="en-US" dirty="0" smtClean="0"/>
              <a:t>Elastic </a:t>
            </a:r>
            <a:r>
              <a:rPr lang="en-US" dirty="0" err="1" smtClean="0"/>
              <a:t>Transcoder</a:t>
            </a:r>
            <a:endParaRPr lang="en-US" dirty="0" smtClean="0"/>
          </a:p>
          <a:p>
            <a:r>
              <a:rPr lang="en-US" dirty="0" smtClean="0"/>
              <a:t>WAF</a:t>
            </a:r>
            <a:endParaRPr lang="en-US" dirty="0" smtClean="0"/>
          </a:p>
          <a:p>
            <a:r>
              <a:rPr lang="en-US" dirty="0" smtClean="0"/>
              <a:t>Elastic Container </a:t>
            </a:r>
            <a:r>
              <a:rPr lang="en-US" dirty="0" smtClean="0"/>
              <a:t>Service</a:t>
            </a:r>
          </a:p>
          <a:p>
            <a:r>
              <a:rPr lang="en-US" dirty="0" smtClean="0"/>
              <a:t>Basic understanding of </a:t>
            </a:r>
            <a:r>
              <a:rPr lang="en-US" dirty="0" err="1" smtClean="0"/>
              <a:t>Docker</a:t>
            </a:r>
            <a:endParaRPr lang="en-US" dirty="0" smtClean="0"/>
          </a:p>
          <a:p>
            <a:r>
              <a:rPr lang="en-US" dirty="0" smtClean="0"/>
              <a:t>AWS </a:t>
            </a:r>
            <a:r>
              <a:rPr lang="en-US" dirty="0" err="1" smtClean="0"/>
              <a:t>Fargate</a:t>
            </a:r>
            <a:endParaRPr lang="en-US" dirty="0" smtClean="0"/>
          </a:p>
          <a:p>
            <a:r>
              <a:rPr lang="en-US" dirty="0" smtClean="0"/>
              <a:t>Lambda</a:t>
            </a:r>
          </a:p>
          <a:p>
            <a:r>
              <a:rPr lang="en-US" dirty="0" smtClean="0"/>
              <a:t>AWS Shield</a:t>
            </a:r>
            <a:endParaRPr lang="en-US" dirty="0" smtClean="0"/>
          </a:p>
        </p:txBody>
      </p:sp>
    </p:spTree>
    <p:extLst>
      <p:ext uri="{BB962C8B-B14F-4D97-AF65-F5344CB8AC3E}">
        <p14:creationId xmlns="" xmlns:p14="http://schemas.microsoft.com/office/powerpoint/2010/main" val="585015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Key Management Service or AWS KMS</a:t>
            </a:r>
            <a:endParaRPr lang="en-US" sz="4000" dirty="0">
              <a:latin typeface="Times New Roman" pitchFamily="18" charset="0"/>
              <a:cs typeface="Times New Roman" pitchFamily="18" charset="0"/>
            </a:endParaRPr>
          </a:p>
        </p:txBody>
      </p:sp>
      <p:sp>
        <p:nvSpPr>
          <p:cNvPr id="7"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5"/>
            <a:ext cx="10515600" cy="2037806"/>
          </a:xfrm>
        </p:spPr>
        <p:txBody>
          <a:bodyPr>
            <a:normAutofit/>
          </a:bodyPr>
          <a:lstStyle/>
          <a:p>
            <a:r>
              <a:rPr lang="en-US" dirty="0" smtClean="0"/>
              <a:t>Allows to create and manage cryptographic keys that protect data across your AWS workloads</a:t>
            </a:r>
            <a:endParaRPr lang="en-US" dirty="0" smtClean="0"/>
          </a:p>
          <a:p>
            <a:r>
              <a:rPr lang="en-US" dirty="0" smtClean="0"/>
              <a:t>Access is governed by key policy which lets you control ,how and who can read your data.</a:t>
            </a:r>
          </a:p>
          <a:p>
            <a:endParaRPr lang="en-US" dirty="0" smtClean="0"/>
          </a:p>
          <a:p>
            <a:pPr lvl="2">
              <a:buNone/>
            </a:pPr>
            <a:endParaRPr lang="en-US" b="1" u="sng" dirty="0" smtClean="0"/>
          </a:p>
        </p:txBody>
      </p:sp>
      <p:sp>
        <p:nvSpPr>
          <p:cNvPr id="5" name="Title 1"/>
          <p:cNvSpPr txBox="1">
            <a:spLocks/>
          </p:cNvSpPr>
          <p:nvPr/>
        </p:nvSpPr>
        <p:spPr>
          <a:xfrm>
            <a:off x="794657" y="3273788"/>
            <a:ext cx="10515600" cy="84972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smtClean="0">
                <a:ln>
                  <a:noFill/>
                </a:ln>
                <a:solidFill>
                  <a:schemeClr val="accent2"/>
                </a:solidFill>
                <a:effectLst/>
                <a:uLnTx/>
                <a:uFillTx/>
                <a:latin typeface="Times New Roman" pitchFamily="18" charset="0"/>
                <a:ea typeface="+mj-ea"/>
                <a:cs typeface="Times New Roman" pitchFamily="18" charset="0"/>
              </a:rPr>
              <a:t>Types</a:t>
            </a:r>
            <a:endParaRPr kumimoji="0" lang="en-US" sz="4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Content Placeholder 2">
            <a:extLst>
              <a:ext uri="{FF2B5EF4-FFF2-40B4-BE49-F238E27FC236}">
                <a16:creationId xmlns="" xmlns:a16="http://schemas.microsoft.com/office/drawing/2014/main" id="{9837E5CC-BF5A-4014-A960-027746B057F7}"/>
              </a:ext>
            </a:extLst>
          </p:cNvPr>
          <p:cNvSpPr txBox="1">
            <a:spLocks/>
          </p:cNvSpPr>
          <p:nvPr/>
        </p:nvSpPr>
        <p:spPr>
          <a:xfrm>
            <a:off x="1003663" y="4410891"/>
            <a:ext cx="10515600" cy="203780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smtClean="0"/>
              <a:t>s</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ymmetric</a:t>
            </a:r>
            <a:r>
              <a:rPr kumimoji="0" lang="en-US" sz="2800" b="0" i="0" u="none" strike="noStrike" kern="1200" cap="none" spc="0" normalizeH="0" noProof="0" dirty="0" smtClean="0">
                <a:ln>
                  <a:noFill/>
                </a:ln>
                <a:solidFill>
                  <a:schemeClr val="tx1"/>
                </a:solidFill>
                <a:effectLst/>
                <a:uLnTx/>
                <a:uFillTx/>
                <a:latin typeface="+mn-lt"/>
                <a:ea typeface="+mn-ea"/>
                <a:cs typeface="+mn-cs"/>
              </a:rPr>
              <a:t> -  a single encryption key used for both encrypt and decrypt the data</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lvl="0" indent="-228600" defTabSz="914400">
              <a:lnSpc>
                <a:spcPct val="90000"/>
              </a:lnSpc>
              <a:spcBef>
                <a:spcPts val="1000"/>
              </a:spcBef>
              <a:buFont typeface="Arial" panose="020B0604020202020204" pitchFamily="34" charset="0"/>
              <a:buChar char="•"/>
            </a:pPr>
            <a:r>
              <a:rPr lang="en-US" sz="2800" dirty="0" smtClean="0"/>
              <a:t>Asymmetric – A public and private key pair that can be used to encrypt/decrypt the data</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n-US" sz="2000" b="1" i="0" u="sng"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81446" y="404315"/>
            <a:ext cx="10515600" cy="84972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Elastic </a:t>
            </a:r>
            <a:r>
              <a:rPr kumimoji="0" lang="en-US" sz="4000" b="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Transcoder</a:t>
            </a:r>
            <a:r>
              <a:rPr kumimoji="0" lang="en-US" sz="40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 -- Demo</a:t>
            </a:r>
            <a:endParaRPr kumimoji="0" lang="en-US" sz="4000" b="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30"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4"/>
            <a:ext cx="10515600" cy="5185955"/>
          </a:xfrm>
        </p:spPr>
        <p:txBody>
          <a:bodyPr>
            <a:normAutofit/>
          </a:bodyPr>
          <a:lstStyle/>
          <a:p>
            <a:r>
              <a:rPr lang="en-US" dirty="0" smtClean="0"/>
              <a:t>It is a media </a:t>
            </a:r>
            <a:r>
              <a:rPr lang="en-US" dirty="0" err="1" smtClean="0"/>
              <a:t>transcoding</a:t>
            </a:r>
            <a:r>
              <a:rPr lang="en-US" dirty="0" smtClean="0"/>
              <a:t> in the cloud. Designed to be highly scalable, easy to use and cost effective way for developers and business to convert media files from their source format into versions that will playback on devices  </a:t>
            </a:r>
          </a:p>
          <a:p>
            <a:endParaRPr lang="en-US" dirty="0" smtClean="0"/>
          </a:p>
          <a:p>
            <a:pPr lvl="2">
              <a:buNone/>
            </a:pPr>
            <a:endParaRPr lang="en-US" b="1" u="sng"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81446" y="404315"/>
            <a:ext cx="10515600" cy="84972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WAF</a:t>
            </a:r>
            <a:r>
              <a:rPr kumimoji="0" lang="en-US" sz="4000" b="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(Web Application Firewall)</a:t>
            </a:r>
            <a:endParaRPr kumimoji="0" lang="en-US" sz="4000" b="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476087" y="1397726"/>
            <a:ext cx="9731844" cy="5270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smtClean="0">
                <a:solidFill>
                  <a:schemeClr val="accent2"/>
                </a:solidFill>
                <a:latin typeface="Times New Roman" pitchFamily="18" charset="0"/>
                <a:cs typeface="Times New Roman" pitchFamily="18" charset="0"/>
              </a:rPr>
              <a:t>Elastic Container Service</a:t>
            </a:r>
            <a:endParaRPr lang="en-US" sz="4000" dirty="0">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4"/>
            <a:ext cx="10515600" cy="1031967"/>
          </a:xfrm>
        </p:spPr>
        <p:txBody>
          <a:bodyPr>
            <a:normAutofit/>
          </a:bodyPr>
          <a:lstStyle/>
          <a:p>
            <a:r>
              <a:rPr lang="en-US" dirty="0" smtClean="0"/>
              <a:t>It is a container management service which can quickly launch, exit and manage </a:t>
            </a:r>
            <a:r>
              <a:rPr lang="en-US" dirty="0" err="1" smtClean="0"/>
              <a:t>D</a:t>
            </a:r>
            <a:r>
              <a:rPr lang="en-US" dirty="0" err="1" smtClean="0"/>
              <a:t>ocker</a:t>
            </a:r>
            <a:r>
              <a:rPr lang="en-US" dirty="0" smtClean="0"/>
              <a:t> containers on a cluster</a:t>
            </a:r>
            <a:endParaRPr lang="en-US" dirty="0" smtClean="0"/>
          </a:p>
          <a:p>
            <a:pPr lvl="2">
              <a:buNone/>
            </a:pPr>
            <a:endParaRPr lang="en-US" b="1" u="sng" dirty="0" smtClean="0"/>
          </a:p>
        </p:txBody>
      </p:sp>
      <p:pic>
        <p:nvPicPr>
          <p:cNvPr id="1026" name="Picture 2"/>
          <p:cNvPicPr>
            <a:picLocks noChangeAspect="1" noChangeArrowheads="1"/>
          </p:cNvPicPr>
          <p:nvPr/>
        </p:nvPicPr>
        <p:blipFill>
          <a:blip r:embed="rId2" cstate="print"/>
          <a:srcRect/>
          <a:stretch>
            <a:fillRect/>
          </a:stretch>
        </p:blipFill>
        <p:spPr bwMode="auto">
          <a:xfrm>
            <a:off x="1854925" y="2173361"/>
            <a:ext cx="9483633" cy="43972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81446" y="391252"/>
            <a:ext cx="10515600" cy="84972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Why Amazon ECS</a:t>
            </a:r>
            <a:endParaRPr kumimoji="0" lang="en-US" sz="4000" b="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pic>
        <p:nvPicPr>
          <p:cNvPr id="38" name="Picture 37" descr="amazon-ecs.png"/>
          <p:cNvPicPr>
            <a:picLocks noChangeAspect="1"/>
          </p:cNvPicPr>
          <p:nvPr/>
        </p:nvPicPr>
        <p:blipFill>
          <a:blip r:embed="rId2" cstate="print"/>
          <a:stretch>
            <a:fillRect/>
          </a:stretch>
        </p:blipFill>
        <p:spPr>
          <a:xfrm>
            <a:off x="1484271" y="1502230"/>
            <a:ext cx="9802038" cy="4095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S-containers.png"/>
          <p:cNvPicPr>
            <a:picLocks noChangeAspect="1"/>
          </p:cNvPicPr>
          <p:nvPr/>
        </p:nvPicPr>
        <p:blipFill>
          <a:blip r:embed="rId2" cstate="print"/>
          <a:stretch>
            <a:fillRect/>
          </a:stretch>
        </p:blipFill>
        <p:spPr>
          <a:xfrm>
            <a:off x="679119" y="1170279"/>
            <a:ext cx="10776193" cy="3062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94508" y="299811"/>
            <a:ext cx="10515600" cy="849721"/>
          </a:xfrm>
        </p:spPr>
        <p:txBody>
          <a:bodyPr>
            <a:normAutofit/>
          </a:bodyPr>
          <a:lstStyle/>
          <a:p>
            <a:pPr algn="ctr"/>
            <a:r>
              <a:rPr lang="en-IN" sz="4000" dirty="0" err="1" smtClean="0">
                <a:solidFill>
                  <a:schemeClr val="accent2"/>
                </a:solidFill>
                <a:latin typeface="Times New Roman" pitchFamily="18" charset="0"/>
                <a:cs typeface="Times New Roman" pitchFamily="18" charset="0"/>
              </a:rPr>
              <a:t>Docker</a:t>
            </a:r>
            <a:endParaRPr lang="en-US" sz="4000" dirty="0">
              <a:latin typeface="Times New Roman" pitchFamily="18" charset="0"/>
              <a:cs typeface="Times New Roman" pitchFamily="18" charset="0"/>
            </a:endParaRPr>
          </a:p>
        </p:txBody>
      </p:sp>
      <p:sp>
        <p:nvSpPr>
          <p:cNvPr id="6" name="Content Placeholder 2">
            <a:extLst>
              <a:ext uri="{FF2B5EF4-FFF2-40B4-BE49-F238E27FC236}">
                <a16:creationId xmlns="" xmlns:a16="http://schemas.microsoft.com/office/drawing/2014/main" id="{9837E5CC-BF5A-4014-A960-027746B057F7}"/>
              </a:ext>
            </a:extLst>
          </p:cNvPr>
          <p:cNvSpPr>
            <a:spLocks noGrp="1"/>
          </p:cNvSpPr>
          <p:nvPr>
            <p:ph idx="1"/>
          </p:nvPr>
        </p:nvSpPr>
        <p:spPr>
          <a:xfrm>
            <a:off x="838200" y="1306284"/>
            <a:ext cx="10515600" cy="1332413"/>
          </a:xfrm>
        </p:spPr>
        <p:txBody>
          <a:bodyPr>
            <a:normAutofit/>
          </a:bodyPr>
          <a:lstStyle/>
          <a:p>
            <a:r>
              <a:rPr lang="en-US" dirty="0" err="1" smtClean="0"/>
              <a:t>Docker</a:t>
            </a:r>
            <a:r>
              <a:rPr lang="en-US" dirty="0" smtClean="0"/>
              <a:t> is a tool to automate the deployment of an application as a lightweight container so that the application can work efficiently in different environments.</a:t>
            </a:r>
            <a:endParaRPr lang="en-US" dirty="0" smtClean="0"/>
          </a:p>
          <a:p>
            <a:pPr lvl="2">
              <a:buNone/>
            </a:pPr>
            <a:endParaRPr lang="en-US" b="1" u="sng" dirty="0" smtClean="0"/>
          </a:p>
        </p:txBody>
      </p:sp>
      <p:pic>
        <p:nvPicPr>
          <p:cNvPr id="2050" name="Picture 2"/>
          <p:cNvPicPr>
            <a:picLocks noChangeAspect="1" noChangeArrowheads="1"/>
          </p:cNvPicPr>
          <p:nvPr/>
        </p:nvPicPr>
        <p:blipFill>
          <a:blip r:embed="rId2" cstate="print"/>
          <a:srcRect/>
          <a:stretch>
            <a:fillRect/>
          </a:stretch>
        </p:blipFill>
        <p:spPr bwMode="auto">
          <a:xfrm>
            <a:off x="5235484" y="3036842"/>
            <a:ext cx="1485900" cy="11239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983117" y="4551726"/>
            <a:ext cx="10311542" cy="973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6020</TotalTime>
  <Words>257</Words>
  <Application>Microsoft Office PowerPoint</Application>
  <PresentationFormat>Custom</PresentationFormat>
  <Paragraphs>32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Topics</vt:lpstr>
      <vt:lpstr>Key Management Service or AWS KMS</vt:lpstr>
      <vt:lpstr>Slide 4</vt:lpstr>
      <vt:lpstr>Slide 5</vt:lpstr>
      <vt:lpstr>Elastic Container Service</vt:lpstr>
      <vt:lpstr>Slide 7</vt:lpstr>
      <vt:lpstr>Slide 8</vt:lpstr>
      <vt:lpstr>Docker</vt:lpstr>
      <vt:lpstr>AWS Fargate</vt:lpstr>
      <vt:lpstr>AWS Lambda</vt:lpstr>
      <vt:lpstr>Where is Lambda used?</vt:lpstr>
      <vt:lpstr>How does Lambda work?</vt:lpstr>
      <vt:lpstr>How does Lambda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Sunkari Krishnaveni</dc:creator>
  <cp:lastModifiedBy>LENOWO</cp:lastModifiedBy>
  <cp:revision>280</cp:revision>
  <dcterms:created xsi:type="dcterms:W3CDTF">2020-11-20T09:52:05Z</dcterms:created>
  <dcterms:modified xsi:type="dcterms:W3CDTF">2024-02-17T18:54:27Z</dcterms:modified>
</cp:coreProperties>
</file>