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75" r:id="rId4"/>
    <p:sldId id="260" r:id="rId5"/>
    <p:sldId id="261" r:id="rId6"/>
    <p:sldId id="269" r:id="rId7"/>
    <p:sldId id="277" r:id="rId8"/>
    <p:sldId id="271" r:id="rId9"/>
    <p:sldId id="263" r:id="rId10"/>
    <p:sldId id="264" r:id="rId11"/>
    <p:sldId id="265" r:id="rId12"/>
    <p:sldId id="270" r:id="rId13"/>
    <p:sldId id="272" r:id="rId14"/>
    <p:sldId id="273" r:id="rId15"/>
    <p:sldId id="278" r:id="rId16"/>
    <p:sldId id="279" r:id="rId17"/>
    <p:sldId id="280" r:id="rId18"/>
    <p:sldId id="281" r:id="rId19"/>
    <p:sldId id="284" r:id="rId20"/>
    <p:sldId id="287" r:id="rId21"/>
    <p:sldId id="285" r:id="rId22"/>
    <p:sldId id="288" r:id="rId23"/>
    <p:sldId id="289" r:id="rId24"/>
    <p:sldId id="290" r:id="rId25"/>
    <p:sldId id="286" r:id="rId26"/>
    <p:sldId id="282" r:id="rId27"/>
    <p:sldId id="26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00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C3F569-19F3-4A8F-BF89-6321182380A1}" type="datetimeFigureOut">
              <a:rPr lang="en-IN" smtClean="0"/>
              <a:pPr/>
              <a:t>27-01-2024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p14="http://schemas.microsoft.com/office/powerpoint/2010/main" xmlns="" val="3827164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3F569-19F3-4A8F-BF89-6321182380A1}" type="datetimeFigureOut">
              <a:rPr lang="en-IN" smtClean="0"/>
              <a:pPr/>
              <a:t>27-01-2024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p14="http://schemas.microsoft.com/office/powerpoint/2010/main" xmlns="" val="1601671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3F569-19F3-4A8F-BF89-6321182380A1}" type="datetimeFigureOut">
              <a:rPr lang="en-IN" smtClean="0"/>
              <a:pPr/>
              <a:t>27-01-2024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p14="http://schemas.microsoft.com/office/powerpoint/2010/main" xmlns="" val="1655955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3F569-19F3-4A8F-BF89-6321182380A1}" type="datetimeFigureOut">
              <a:rPr lang="en-IN" smtClean="0"/>
              <a:pPr/>
              <a:t>27-01-2024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p14="http://schemas.microsoft.com/office/powerpoint/2010/main" xmlns="" val="2585077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C3F569-19F3-4A8F-BF89-6321182380A1}" type="datetimeFigureOut">
              <a:rPr lang="en-IN" smtClean="0"/>
              <a:pPr/>
              <a:t>27-01-2024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p14="http://schemas.microsoft.com/office/powerpoint/2010/main" xmlns="" val="3568663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C3F569-19F3-4A8F-BF89-6321182380A1}" type="datetimeFigureOut">
              <a:rPr lang="en-IN" smtClean="0"/>
              <a:pPr/>
              <a:t>27-01-2024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p14="http://schemas.microsoft.com/office/powerpoint/2010/main" xmlns="" val="2584356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C3F569-19F3-4A8F-BF89-6321182380A1}" type="datetimeFigureOut">
              <a:rPr lang="en-IN" smtClean="0"/>
              <a:pPr/>
              <a:t>27-01-2024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p14="http://schemas.microsoft.com/office/powerpoint/2010/main" xmlns="" val="2496468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C3F569-19F3-4A8F-BF89-6321182380A1}" type="datetimeFigureOut">
              <a:rPr lang="en-IN" smtClean="0"/>
              <a:pPr/>
              <a:t>27-01-2024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p14="http://schemas.microsoft.com/office/powerpoint/2010/main" xmlns="" val="1946548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C3F569-19F3-4A8F-BF89-6321182380A1}" type="datetimeFigureOut">
              <a:rPr lang="en-IN" smtClean="0"/>
              <a:pPr/>
              <a:t>27-01-2024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p14="http://schemas.microsoft.com/office/powerpoint/2010/main" xmlns="" val="4094429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C3F569-19F3-4A8F-BF89-6321182380A1}" type="datetimeFigureOut">
              <a:rPr lang="en-IN" smtClean="0"/>
              <a:pPr/>
              <a:t>27-01-2024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p14="http://schemas.microsoft.com/office/powerpoint/2010/main" xmlns="" val="833199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C3F569-19F3-4A8F-BF89-6321182380A1}" type="datetimeFigureOut">
              <a:rPr lang="en-IN" smtClean="0"/>
              <a:pPr/>
              <a:t>27-01-2024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p14="http://schemas.microsoft.com/office/powerpoint/2010/main" xmlns="" val="458076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C3F569-19F3-4A8F-BF89-6321182380A1}" type="datetimeFigureOut">
              <a:rPr lang="en-IN" smtClean="0"/>
              <a:pPr/>
              <a:t>27-01-2024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577F04-17DD-4A60-9A87-D27DA3644DA3}" type="slidenum">
              <a:rPr lang="en-IN" smtClean="0"/>
              <a:pPr/>
              <a:t>‹#›</a:t>
            </a:fld>
            <a:endParaRPr lang="en-IN"/>
          </a:p>
        </p:txBody>
      </p:sp>
    </p:spTree>
    <p:extLst>
      <p:ext uri="{BB962C8B-B14F-4D97-AF65-F5344CB8AC3E}">
        <p14:creationId xmlns:p14="http://schemas.microsoft.com/office/powerpoint/2010/main" xmlns="" val="15173805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AWS%20training/AWS_certified_developer_associate_blueprint.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2130E3-EE1E-4FC3-9855-CD09D19B3D94}"/>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xmlns="" id="{52DA6F91-7503-431F-A37E-6F0119440BE3}"/>
              </a:ext>
            </a:extLst>
          </p:cNvPr>
          <p:cNvSpPr>
            <a:spLocks noGrp="1"/>
          </p:cNvSpPr>
          <p:nvPr>
            <p:ph type="subTitle" idx="1"/>
          </p:nvPr>
        </p:nvSpPr>
        <p:spPr/>
        <p:txBody>
          <a:bodyPr/>
          <a:lstStyle/>
          <a:p>
            <a:endParaRPr lang="en-IN" dirty="0"/>
          </a:p>
        </p:txBody>
      </p:sp>
      <p:sp>
        <p:nvSpPr>
          <p:cNvPr id="7" name="TextBox 6">
            <a:extLst>
              <a:ext uri="{FF2B5EF4-FFF2-40B4-BE49-F238E27FC236}">
                <a16:creationId xmlns:a16="http://schemas.microsoft.com/office/drawing/2014/main" xmlns="" id="{B5B8B457-573B-4365-B39A-69F24FEF44CB}"/>
              </a:ext>
            </a:extLst>
          </p:cNvPr>
          <p:cNvSpPr txBox="1"/>
          <p:nvPr/>
        </p:nvSpPr>
        <p:spPr>
          <a:xfrm>
            <a:off x="2808514" y="1623078"/>
            <a:ext cx="6609806" cy="923330"/>
          </a:xfrm>
          <a:prstGeom prst="rect">
            <a:avLst/>
          </a:prstGeom>
          <a:noFill/>
        </p:spPr>
        <p:txBody>
          <a:bodyPr wrap="square">
            <a:spAutoFit/>
          </a:bodyPr>
          <a:lstStyle/>
          <a:p>
            <a:r>
              <a:rPr lang="en-IN" sz="5400" b="1" i="1" dirty="0" smtClean="0">
                <a:solidFill>
                  <a:schemeClr val="accent1">
                    <a:lumMod val="75000"/>
                  </a:schemeClr>
                </a:solidFill>
                <a:effectLst/>
                <a:latin typeface="Algerian" panose="04020705040A02060702" pitchFamily="82" charset="0"/>
                <a:ea typeface="Calibri" panose="020F0502020204030204" pitchFamily="34" charset="0"/>
              </a:rPr>
              <a:t>Cloud computing</a:t>
            </a:r>
            <a:endParaRPr lang="en-IN" sz="5400" i="1" dirty="0">
              <a:solidFill>
                <a:schemeClr val="accent1">
                  <a:lumMod val="75000"/>
                </a:schemeClr>
              </a:solidFill>
              <a:latin typeface="Algerian" panose="04020705040A02060702" pitchFamily="82" charset="0"/>
            </a:endParaRPr>
          </a:p>
        </p:txBody>
      </p:sp>
    </p:spTree>
    <p:extLst>
      <p:ext uri="{BB962C8B-B14F-4D97-AF65-F5344CB8AC3E}">
        <p14:creationId xmlns:p14="http://schemas.microsoft.com/office/powerpoint/2010/main" xmlns="" val="4124445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7059DB-DE30-4237-807B-51D9B89D149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17C2DF37-436D-4FD6-8984-CDF9552466EC}"/>
              </a:ext>
            </a:extLst>
          </p:cNvPr>
          <p:cNvSpPr>
            <a:spLocks noGrp="1"/>
          </p:cNvSpPr>
          <p:nvPr>
            <p:ph idx="1"/>
          </p:nvPr>
        </p:nvSpPr>
        <p:spPr/>
        <p:txBody>
          <a:bodyPr/>
          <a:lstStyle/>
          <a:p>
            <a:endParaRPr lang="en-IN"/>
          </a:p>
        </p:txBody>
      </p:sp>
      <p:sp>
        <p:nvSpPr>
          <p:cNvPr id="6" name="TextBox 5">
            <a:extLst>
              <a:ext uri="{FF2B5EF4-FFF2-40B4-BE49-F238E27FC236}">
                <a16:creationId xmlns:a16="http://schemas.microsoft.com/office/drawing/2014/main" xmlns="" id="{7D2AABA3-371C-4EBF-9FEA-348A8737D1DA}"/>
              </a:ext>
            </a:extLst>
          </p:cNvPr>
          <p:cNvSpPr txBox="1"/>
          <p:nvPr/>
        </p:nvSpPr>
        <p:spPr>
          <a:xfrm>
            <a:off x="838200" y="1986742"/>
            <a:ext cx="10515600" cy="4185761"/>
          </a:xfrm>
          <a:prstGeom prst="rect">
            <a:avLst/>
          </a:prstGeom>
          <a:noFill/>
        </p:spPr>
        <p:txBody>
          <a:bodyPr wrap="square">
            <a:spAutoFit/>
          </a:bodyPr>
          <a:lstStyle/>
          <a:p>
            <a:pPr algn="just"/>
            <a:r>
              <a:rPr lang="en-IN" sz="2800" b="1" i="1" u="sng" dirty="0">
                <a:solidFill>
                  <a:schemeClr val="accent6">
                    <a:lumMod val="75000"/>
                  </a:schemeClr>
                </a:solidFill>
                <a:effectLst/>
                <a:latin typeface="Times New Roman" panose="02020603050405020304" pitchFamily="18" charset="0"/>
                <a:ea typeface="Times New Roman" panose="02020603050405020304" pitchFamily="18" charset="0"/>
              </a:rPr>
              <a:t>d) Multi-Sharing</a:t>
            </a:r>
            <a:endParaRPr lang="en-IN" sz="2800" i="1" u="sng" dirty="0">
              <a:solidFill>
                <a:schemeClr val="accent6">
                  <a:lumMod val="75000"/>
                </a:schemeClr>
              </a:solidFill>
              <a:effectLst/>
              <a:latin typeface="Times New Roman" panose="02020603050405020304" pitchFamily="18" charset="0"/>
              <a:ea typeface="Times New Roman" panose="02020603050405020304" pitchFamily="18" charset="0"/>
            </a:endParaRPr>
          </a:p>
          <a:p>
            <a:pPr algn="just"/>
            <a:endParaRPr lang="en-IN" sz="1800" dirty="0">
              <a:solidFill>
                <a:srgbClr val="000000"/>
              </a:solidFill>
              <a:effectLst/>
              <a:latin typeface="Times New Roman" panose="02020603050405020304" pitchFamily="18" charset="0"/>
              <a:ea typeface="Times New Roman" panose="02020603050405020304" pitchFamily="18" charset="0"/>
            </a:endParaRPr>
          </a:p>
          <a:p>
            <a:pPr algn="just"/>
            <a:r>
              <a:rPr lang="en-IN" dirty="0">
                <a:solidFill>
                  <a:srgbClr val="000000"/>
                </a:solidFill>
                <a:latin typeface="Times New Roman" panose="02020603050405020304" pitchFamily="18" charset="0"/>
                <a:ea typeface="Times New Roman" panose="02020603050405020304" pitchFamily="18" charset="0"/>
              </a:rPr>
              <a:t>                           </a:t>
            </a:r>
            <a:r>
              <a:rPr lang="en-IN" sz="2000" b="1" dirty="0">
                <a:solidFill>
                  <a:srgbClr val="000000"/>
                </a:solidFill>
                <a:effectLst/>
                <a:latin typeface="Times New Roman" panose="02020603050405020304" pitchFamily="18" charset="0"/>
                <a:ea typeface="Times New Roman" panose="02020603050405020304" pitchFamily="18" charset="0"/>
              </a:rPr>
              <a:t>With the help of cloud computing, </a:t>
            </a:r>
            <a:r>
              <a:rPr lang="en-IN" sz="2000" b="1" dirty="0">
                <a:solidFill>
                  <a:srgbClr val="0070C0"/>
                </a:solidFill>
                <a:effectLst/>
                <a:latin typeface="Times New Roman" panose="02020603050405020304" pitchFamily="18" charset="0"/>
                <a:ea typeface="Times New Roman" panose="02020603050405020304" pitchFamily="18" charset="0"/>
              </a:rPr>
              <a:t>multiple users and applications can work more efficiently</a:t>
            </a:r>
            <a:r>
              <a:rPr lang="en-IN" sz="2000" b="1" dirty="0">
                <a:solidFill>
                  <a:srgbClr val="000000"/>
                </a:solidFill>
                <a:effectLst/>
                <a:latin typeface="Times New Roman" panose="02020603050405020304" pitchFamily="18" charset="0"/>
                <a:ea typeface="Times New Roman" panose="02020603050405020304" pitchFamily="18" charset="0"/>
              </a:rPr>
              <a:t> with cost reductions by sharing common infrastructure.</a:t>
            </a:r>
          </a:p>
          <a:p>
            <a:pPr algn="just"/>
            <a:endParaRPr lang="en-IN" sz="2000" b="1" dirty="0">
              <a:effectLst/>
              <a:latin typeface="Times New Roman" panose="02020603050405020304" pitchFamily="18" charset="0"/>
              <a:ea typeface="Times New Roman" panose="02020603050405020304" pitchFamily="18" charset="0"/>
            </a:endParaRPr>
          </a:p>
          <a:p>
            <a:pPr algn="just"/>
            <a:r>
              <a:rPr lang="en-IN" sz="2800" b="1" i="1" u="sng" dirty="0">
                <a:solidFill>
                  <a:schemeClr val="accent6">
                    <a:lumMod val="75000"/>
                  </a:schemeClr>
                </a:solidFill>
                <a:effectLst/>
                <a:latin typeface="Times New Roman" panose="02020603050405020304" pitchFamily="18" charset="0"/>
                <a:ea typeface="Times New Roman" panose="02020603050405020304" pitchFamily="18" charset="0"/>
              </a:rPr>
              <a:t>e) Device and Location Independence</a:t>
            </a:r>
          </a:p>
          <a:p>
            <a:pPr algn="just"/>
            <a:endParaRPr lang="en-IN" sz="2800" i="1" u="sng" dirty="0">
              <a:solidFill>
                <a:schemeClr val="accent6">
                  <a:lumMod val="75000"/>
                </a:schemeClr>
              </a:solidFill>
              <a:latin typeface="Times New Roman" panose="02020603050405020304" pitchFamily="18" charset="0"/>
              <a:ea typeface="Times New Roman" panose="02020603050405020304" pitchFamily="18" charset="0"/>
            </a:endParaRPr>
          </a:p>
          <a:p>
            <a:pPr algn="just"/>
            <a:r>
              <a:rPr lang="en-IN" sz="2800" i="1" dirty="0">
                <a:solidFill>
                  <a:schemeClr val="accent6">
                    <a:lumMod val="75000"/>
                  </a:schemeClr>
                </a:solidFill>
                <a:latin typeface="Times New Roman" panose="02020603050405020304" pitchFamily="18" charset="0"/>
                <a:ea typeface="Times New Roman" panose="02020603050405020304" pitchFamily="18" charset="0"/>
              </a:rPr>
              <a:t>                          </a:t>
            </a:r>
            <a:r>
              <a:rPr lang="en-IN" sz="2000" b="1" dirty="0">
                <a:solidFill>
                  <a:srgbClr val="000000"/>
                </a:solidFill>
                <a:effectLst/>
                <a:latin typeface="Times New Roman" panose="02020603050405020304" pitchFamily="18" charset="0"/>
                <a:ea typeface="Times New Roman" panose="02020603050405020304" pitchFamily="18" charset="0"/>
              </a:rPr>
              <a:t>Cloud computing enables the users to access systems using a web browser regardless of their location or what device they use e.g. PC, mobile phone, etc. </a:t>
            </a:r>
            <a:r>
              <a:rPr lang="en-IN" sz="2000" b="1" dirty="0">
                <a:solidFill>
                  <a:srgbClr val="0070C0"/>
                </a:solidFill>
                <a:effectLst/>
                <a:latin typeface="Times New Roman" panose="02020603050405020304" pitchFamily="18" charset="0"/>
                <a:ea typeface="Times New Roman" panose="02020603050405020304" pitchFamily="18" charset="0"/>
              </a:rPr>
              <a:t>As infrastructure is off-site </a:t>
            </a:r>
            <a:r>
              <a:rPr lang="en-IN" sz="2000" b="1" dirty="0">
                <a:solidFill>
                  <a:srgbClr val="000000"/>
                </a:solidFill>
                <a:effectLst/>
                <a:latin typeface="Times New Roman" panose="02020603050405020304" pitchFamily="18" charset="0"/>
                <a:ea typeface="Times New Roman" panose="02020603050405020304" pitchFamily="18" charset="0"/>
              </a:rPr>
              <a:t>(typically provided by a third-party) </a:t>
            </a:r>
            <a:r>
              <a:rPr lang="en-IN" sz="2000" b="1" dirty="0">
                <a:solidFill>
                  <a:srgbClr val="0070C0"/>
                </a:solidFill>
                <a:effectLst/>
                <a:latin typeface="Times New Roman" panose="02020603050405020304" pitchFamily="18" charset="0"/>
                <a:ea typeface="Times New Roman" panose="02020603050405020304" pitchFamily="18" charset="0"/>
              </a:rPr>
              <a:t>and accessed via the Internet, users can connect from anywhere.</a:t>
            </a:r>
          </a:p>
          <a:p>
            <a:pPr algn="just"/>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417073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6">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 calcmode="lin" valueType="num">
                                      <p:cBhvr>
                                        <p:cTn id="12"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6">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p:cTn id="19" dur="500" fill="hold"/>
                                        <p:tgtEl>
                                          <p:spTgt spid="6">
                                            <p:txEl>
                                              <p:pRg st="4" end="4"/>
                                            </p:txEl>
                                          </p:spTgt>
                                        </p:tgtEl>
                                        <p:attrNameLst>
                                          <p:attrName>ppt_w</p:attrName>
                                        </p:attrNameLst>
                                      </p:cBhvr>
                                      <p:tavLst>
                                        <p:tav tm="0">
                                          <p:val>
                                            <p:fltVal val="0"/>
                                          </p:val>
                                        </p:tav>
                                        <p:tav tm="100000">
                                          <p:val>
                                            <p:strVal val="#ppt_w"/>
                                          </p:val>
                                        </p:tav>
                                      </p:tavLst>
                                    </p:anim>
                                    <p:anim calcmode="lin" valueType="num">
                                      <p:cBhvr>
                                        <p:cTn id="20" dur="500" fill="hold"/>
                                        <p:tgtEl>
                                          <p:spTgt spid="6">
                                            <p:txEl>
                                              <p:pRg st="4" end="4"/>
                                            </p:txEl>
                                          </p:spTgt>
                                        </p:tgtEl>
                                        <p:attrNameLst>
                                          <p:attrName>ppt_h</p:attrName>
                                        </p:attrNameLst>
                                      </p:cBhvr>
                                      <p:tavLst>
                                        <p:tav tm="0">
                                          <p:val>
                                            <p:fltVal val="0"/>
                                          </p:val>
                                        </p:tav>
                                        <p:tav tm="100000">
                                          <p:val>
                                            <p:strVal val="#ppt_h"/>
                                          </p:val>
                                        </p:tav>
                                      </p:tavLst>
                                    </p:anim>
                                    <p:animEffect transition="in" filter="fade">
                                      <p:cBhvr>
                                        <p:cTn id="21" dur="500"/>
                                        <p:tgtEl>
                                          <p:spTgt spid="6">
                                            <p:txEl>
                                              <p:pRg st="4" end="4"/>
                                            </p:txEl>
                                          </p:spTgt>
                                        </p:tgtEl>
                                      </p:cBhvr>
                                    </p:animEffect>
                                  </p:childTnLst>
                                </p:cTn>
                              </p:par>
                              <p:par>
                                <p:cTn id="22" presetID="53" presetClass="entr" presetSubtype="16" fill="hold" nodeType="withEffect">
                                  <p:stCondLst>
                                    <p:cond delay="0"/>
                                  </p:stCondLst>
                                  <p:childTnLst>
                                    <p:set>
                                      <p:cBhvr>
                                        <p:cTn id="23" dur="1" fill="hold">
                                          <p:stCondLst>
                                            <p:cond delay="0"/>
                                          </p:stCondLst>
                                        </p:cTn>
                                        <p:tgtEl>
                                          <p:spTgt spid="6">
                                            <p:txEl>
                                              <p:pRg st="6" end="6"/>
                                            </p:txEl>
                                          </p:spTgt>
                                        </p:tgtEl>
                                        <p:attrNameLst>
                                          <p:attrName>style.visibility</p:attrName>
                                        </p:attrNameLst>
                                      </p:cBhvr>
                                      <p:to>
                                        <p:strVal val="visible"/>
                                      </p:to>
                                    </p:set>
                                    <p:anim calcmode="lin" valueType="num">
                                      <p:cBhvr>
                                        <p:cTn id="24" dur="500" fill="hold"/>
                                        <p:tgtEl>
                                          <p:spTgt spid="6">
                                            <p:txEl>
                                              <p:pRg st="6" end="6"/>
                                            </p:txEl>
                                          </p:spTgt>
                                        </p:tgtEl>
                                        <p:attrNameLst>
                                          <p:attrName>ppt_w</p:attrName>
                                        </p:attrNameLst>
                                      </p:cBhvr>
                                      <p:tavLst>
                                        <p:tav tm="0">
                                          <p:val>
                                            <p:fltVal val="0"/>
                                          </p:val>
                                        </p:tav>
                                        <p:tav tm="100000">
                                          <p:val>
                                            <p:strVal val="#ppt_w"/>
                                          </p:val>
                                        </p:tav>
                                      </p:tavLst>
                                    </p:anim>
                                    <p:anim calcmode="lin" valueType="num">
                                      <p:cBhvr>
                                        <p:cTn id="25" dur="500" fill="hold"/>
                                        <p:tgtEl>
                                          <p:spTgt spid="6">
                                            <p:txEl>
                                              <p:pRg st="6" end="6"/>
                                            </p:txEl>
                                          </p:spTgt>
                                        </p:tgtEl>
                                        <p:attrNameLst>
                                          <p:attrName>ppt_h</p:attrName>
                                        </p:attrNameLst>
                                      </p:cBhvr>
                                      <p:tavLst>
                                        <p:tav tm="0">
                                          <p:val>
                                            <p:fltVal val="0"/>
                                          </p:val>
                                        </p:tav>
                                        <p:tav tm="100000">
                                          <p:val>
                                            <p:strVal val="#ppt_h"/>
                                          </p:val>
                                        </p:tav>
                                      </p:tavLst>
                                    </p:anim>
                                    <p:animEffect transition="in" filter="fade">
                                      <p:cBhvr>
                                        <p:cTn id="26"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59EB95-024F-4DBD-A780-4E0526C3F9E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32F22EB3-2764-4E6C-A930-48CF5CA1A50B}"/>
              </a:ext>
            </a:extLst>
          </p:cNvPr>
          <p:cNvSpPr>
            <a:spLocks noGrp="1"/>
          </p:cNvSpPr>
          <p:nvPr>
            <p:ph idx="1"/>
          </p:nvPr>
        </p:nvSpPr>
        <p:spPr/>
        <p:txBody>
          <a:bodyPr/>
          <a:lstStyle/>
          <a:p>
            <a:endParaRPr lang="en-IN"/>
          </a:p>
        </p:txBody>
      </p:sp>
      <p:sp>
        <p:nvSpPr>
          <p:cNvPr id="6" name="TextBox 5">
            <a:extLst>
              <a:ext uri="{FF2B5EF4-FFF2-40B4-BE49-F238E27FC236}">
                <a16:creationId xmlns:a16="http://schemas.microsoft.com/office/drawing/2014/main" xmlns="" id="{AB60295D-2B3E-44EB-91C9-DA458D18C08A}"/>
              </a:ext>
            </a:extLst>
          </p:cNvPr>
          <p:cNvSpPr txBox="1"/>
          <p:nvPr/>
        </p:nvSpPr>
        <p:spPr>
          <a:xfrm>
            <a:off x="838200" y="1492915"/>
            <a:ext cx="10515599" cy="5016758"/>
          </a:xfrm>
          <a:prstGeom prst="rect">
            <a:avLst/>
          </a:prstGeom>
          <a:noFill/>
        </p:spPr>
        <p:txBody>
          <a:bodyPr wrap="square">
            <a:spAutoFit/>
          </a:bodyPr>
          <a:lstStyle/>
          <a:p>
            <a:pPr algn="just"/>
            <a:r>
              <a:rPr lang="en-IN" sz="2800" b="1" i="1" u="sng" dirty="0">
                <a:solidFill>
                  <a:schemeClr val="accent6">
                    <a:lumMod val="75000"/>
                  </a:schemeClr>
                </a:solidFill>
                <a:effectLst/>
                <a:latin typeface="Times New Roman" panose="02020603050405020304" pitchFamily="18" charset="0"/>
                <a:ea typeface="Times New Roman" panose="02020603050405020304" pitchFamily="18" charset="0"/>
              </a:rPr>
              <a:t>f) Maintenance</a:t>
            </a:r>
            <a:endParaRPr lang="en-IN" sz="2800" b="1" i="1" u="sng" dirty="0">
              <a:solidFill>
                <a:schemeClr val="accent6">
                  <a:lumMod val="75000"/>
                </a:schemeClr>
              </a:solidFill>
              <a:latin typeface="Times New Roman" panose="02020603050405020304" pitchFamily="18" charset="0"/>
              <a:ea typeface="Times New Roman" panose="02020603050405020304" pitchFamily="18" charset="0"/>
            </a:endParaRPr>
          </a:p>
          <a:p>
            <a:pPr algn="just"/>
            <a:r>
              <a:rPr lang="en-IN" sz="2800" b="1" i="1" dirty="0">
                <a:solidFill>
                  <a:schemeClr val="accent6">
                    <a:lumMod val="75000"/>
                  </a:schemeClr>
                </a:solidFill>
                <a:latin typeface="Times New Roman" panose="02020603050405020304" pitchFamily="18" charset="0"/>
                <a:ea typeface="Times New Roman" panose="02020603050405020304" pitchFamily="18" charset="0"/>
              </a:rPr>
              <a:t>                 </a:t>
            </a:r>
            <a:r>
              <a:rPr lang="en-IN" sz="2000" b="1" dirty="0">
                <a:solidFill>
                  <a:srgbClr val="000000"/>
                </a:solidFill>
                <a:effectLst/>
                <a:latin typeface="Times New Roman" panose="02020603050405020304" pitchFamily="18" charset="0"/>
                <a:ea typeface="Times New Roman" panose="02020603050405020304" pitchFamily="18" charset="0"/>
              </a:rPr>
              <a:t>Maintenance of cloud computing applications is easier, since they </a:t>
            </a:r>
            <a:r>
              <a:rPr lang="en-IN" sz="2000" b="1" dirty="0">
                <a:solidFill>
                  <a:srgbClr val="0070C0"/>
                </a:solidFill>
                <a:effectLst/>
                <a:latin typeface="Times New Roman" panose="02020603050405020304" pitchFamily="18" charset="0"/>
                <a:ea typeface="Times New Roman" panose="02020603050405020304" pitchFamily="18" charset="0"/>
              </a:rPr>
              <a:t>do not need to be installed on each user's computer and can be accessed from different places</a:t>
            </a:r>
            <a:r>
              <a:rPr lang="en-IN" sz="2000" b="1" dirty="0">
                <a:solidFill>
                  <a:srgbClr val="000000"/>
                </a:solidFill>
                <a:effectLst/>
                <a:latin typeface="Times New Roman" panose="02020603050405020304" pitchFamily="18" charset="0"/>
                <a:ea typeface="Times New Roman" panose="02020603050405020304" pitchFamily="18" charset="0"/>
              </a:rPr>
              <a:t>. So, it reduces the cost also.</a:t>
            </a:r>
          </a:p>
          <a:p>
            <a:pPr algn="just"/>
            <a:endParaRPr lang="en-IN" sz="2000" b="1" dirty="0">
              <a:effectLst/>
              <a:latin typeface="Times New Roman" panose="02020603050405020304" pitchFamily="18" charset="0"/>
              <a:ea typeface="Times New Roman" panose="02020603050405020304" pitchFamily="18" charset="0"/>
            </a:endParaRPr>
          </a:p>
          <a:p>
            <a:pPr algn="just"/>
            <a:r>
              <a:rPr lang="en-IN" sz="2800" b="1" i="1" u="sng" dirty="0">
                <a:solidFill>
                  <a:schemeClr val="accent6">
                    <a:lumMod val="75000"/>
                  </a:schemeClr>
                </a:solidFill>
                <a:effectLst/>
                <a:latin typeface="Times New Roman" panose="02020603050405020304" pitchFamily="18" charset="0"/>
                <a:ea typeface="Times New Roman" panose="02020603050405020304" pitchFamily="18" charset="0"/>
              </a:rPr>
              <a:t>g) Low Cost</a:t>
            </a:r>
          </a:p>
          <a:p>
            <a:pPr algn="just"/>
            <a:r>
              <a:rPr lang="en-IN" sz="1800" dirty="0">
                <a:solidFill>
                  <a:srgbClr val="000000"/>
                </a:solidFill>
                <a:effectLst/>
                <a:latin typeface="Times New Roman" panose="02020603050405020304" pitchFamily="18" charset="0"/>
                <a:ea typeface="Times New Roman" panose="02020603050405020304" pitchFamily="18" charset="0"/>
              </a:rPr>
              <a:t>                 </a:t>
            </a:r>
            <a:r>
              <a:rPr lang="en-IN" sz="2000" b="1" dirty="0">
                <a:solidFill>
                  <a:srgbClr val="000000"/>
                </a:solidFill>
                <a:effectLst/>
                <a:latin typeface="Times New Roman" panose="02020603050405020304" pitchFamily="18" charset="0"/>
                <a:ea typeface="Times New Roman" panose="02020603050405020304" pitchFamily="18" charset="0"/>
              </a:rPr>
              <a:t>By using cloud computing, the cost will be reduced because to take the services of cloud computing, </a:t>
            </a:r>
            <a:r>
              <a:rPr lang="en-IN" sz="2000" b="1" dirty="0">
                <a:solidFill>
                  <a:srgbClr val="0070C0"/>
                </a:solidFill>
                <a:effectLst/>
                <a:latin typeface="Times New Roman" panose="02020603050405020304" pitchFamily="18" charset="0"/>
                <a:ea typeface="Times New Roman" panose="02020603050405020304" pitchFamily="18" charset="0"/>
              </a:rPr>
              <a:t>IT company need not to set its own infrastructure </a:t>
            </a:r>
            <a:r>
              <a:rPr lang="en-IN" sz="2000" b="1" dirty="0">
                <a:solidFill>
                  <a:srgbClr val="000000"/>
                </a:solidFill>
                <a:effectLst/>
                <a:latin typeface="Times New Roman" panose="02020603050405020304" pitchFamily="18" charset="0"/>
                <a:ea typeface="Times New Roman" panose="02020603050405020304" pitchFamily="18" charset="0"/>
              </a:rPr>
              <a:t>and pay-as-per usage of resources.</a:t>
            </a:r>
          </a:p>
          <a:p>
            <a:pPr algn="just"/>
            <a:endParaRPr lang="en-IN" sz="2000" b="1" dirty="0">
              <a:effectLst/>
              <a:latin typeface="Times New Roman" panose="02020603050405020304" pitchFamily="18" charset="0"/>
              <a:ea typeface="Times New Roman" panose="02020603050405020304" pitchFamily="18" charset="0"/>
            </a:endParaRPr>
          </a:p>
          <a:p>
            <a:pPr algn="just"/>
            <a:r>
              <a:rPr lang="en-IN" sz="2800" b="1" i="1" u="sng" dirty="0">
                <a:solidFill>
                  <a:schemeClr val="accent6">
                    <a:lumMod val="75000"/>
                  </a:schemeClr>
                </a:solidFill>
                <a:effectLst/>
                <a:latin typeface="Times New Roman" panose="02020603050405020304" pitchFamily="18" charset="0"/>
                <a:ea typeface="Times New Roman" panose="02020603050405020304" pitchFamily="18" charset="0"/>
              </a:rPr>
              <a:t>h) Services in the pay-per-use mode</a:t>
            </a:r>
          </a:p>
          <a:p>
            <a:pPr algn="just"/>
            <a:endParaRPr lang="en-IN" sz="2800" i="1" u="sng" dirty="0">
              <a:solidFill>
                <a:schemeClr val="accent6">
                  <a:lumMod val="75000"/>
                </a:schemeClr>
              </a:solidFill>
              <a:effectLst/>
              <a:latin typeface="Times New Roman" panose="02020603050405020304" pitchFamily="18" charset="0"/>
              <a:ea typeface="Times New Roman" panose="02020603050405020304" pitchFamily="18" charset="0"/>
            </a:endParaRPr>
          </a:p>
          <a:p>
            <a:pPr algn="just"/>
            <a:r>
              <a:rPr lang="en-IN" sz="2000" b="1" dirty="0">
                <a:solidFill>
                  <a:srgbClr val="000000"/>
                </a:solidFill>
                <a:effectLst/>
                <a:latin typeface="Times New Roman" panose="02020603050405020304" pitchFamily="18" charset="0"/>
                <a:ea typeface="Times New Roman" panose="02020603050405020304" pitchFamily="18" charset="0"/>
              </a:rPr>
              <a:t>Application Programming Interfaces (APIs) </a:t>
            </a:r>
            <a:r>
              <a:rPr lang="en-IN" sz="2000" b="1" dirty="0">
                <a:solidFill>
                  <a:srgbClr val="0070C0"/>
                </a:solidFill>
                <a:effectLst/>
                <a:latin typeface="Times New Roman" panose="02020603050405020304" pitchFamily="18" charset="0"/>
                <a:ea typeface="Times New Roman" panose="02020603050405020304" pitchFamily="18" charset="0"/>
              </a:rPr>
              <a:t>are provided to the users so that they can access services on the cloud </a:t>
            </a:r>
            <a:r>
              <a:rPr lang="en-IN" sz="2000" b="1" dirty="0">
                <a:solidFill>
                  <a:srgbClr val="000000"/>
                </a:solidFill>
                <a:effectLst/>
                <a:latin typeface="Times New Roman" panose="02020603050405020304" pitchFamily="18" charset="0"/>
                <a:ea typeface="Times New Roman" panose="02020603050405020304" pitchFamily="18" charset="0"/>
              </a:rPr>
              <a:t>by using these </a:t>
            </a:r>
            <a:r>
              <a:rPr lang="en-IN" sz="2000" b="1" dirty="0">
                <a:solidFill>
                  <a:srgbClr val="0070C0"/>
                </a:solidFill>
                <a:effectLst/>
                <a:latin typeface="Times New Roman" panose="02020603050405020304" pitchFamily="18" charset="0"/>
                <a:ea typeface="Times New Roman" panose="02020603050405020304" pitchFamily="18" charset="0"/>
              </a:rPr>
              <a:t>APIs and pay the charges as per the usage of services.</a:t>
            </a:r>
          </a:p>
        </p:txBody>
      </p:sp>
    </p:spTree>
    <p:extLst>
      <p:ext uri="{BB962C8B-B14F-4D97-AF65-F5344CB8AC3E}">
        <p14:creationId xmlns:p14="http://schemas.microsoft.com/office/powerpoint/2010/main" xmlns="" val="183035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6">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p:cTn id="12"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6">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p:cTn id="19" dur="500" fill="hold"/>
                                        <p:tgtEl>
                                          <p:spTgt spid="6">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6">
                                            <p:txEl>
                                              <p:pRg st="3" end="3"/>
                                            </p:txEl>
                                          </p:spTgt>
                                        </p:tgtEl>
                                        <p:attrNameLst>
                                          <p:attrName>ppt_h</p:attrName>
                                        </p:attrNameLst>
                                      </p:cBhvr>
                                      <p:tavLst>
                                        <p:tav tm="0">
                                          <p:val>
                                            <p:fltVal val="0"/>
                                          </p:val>
                                        </p:tav>
                                        <p:tav tm="100000">
                                          <p:val>
                                            <p:strVal val="#ppt_h"/>
                                          </p:val>
                                        </p:tav>
                                      </p:tavLst>
                                    </p:anim>
                                    <p:animEffect transition="in" filter="fade">
                                      <p:cBhvr>
                                        <p:cTn id="21" dur="500"/>
                                        <p:tgtEl>
                                          <p:spTgt spid="6">
                                            <p:txEl>
                                              <p:pRg st="3" end="3"/>
                                            </p:txEl>
                                          </p:spTgt>
                                        </p:tgtEl>
                                      </p:cBhvr>
                                    </p:animEffect>
                                  </p:childTnLst>
                                </p:cTn>
                              </p:par>
                              <p:par>
                                <p:cTn id="22" presetID="53" presetClass="entr" presetSubtype="16" fill="hold" nodeType="with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 calcmode="lin" valueType="num">
                                      <p:cBhvr>
                                        <p:cTn id="24" dur="500" fill="hold"/>
                                        <p:tgtEl>
                                          <p:spTgt spid="6">
                                            <p:txEl>
                                              <p:pRg st="4" end="4"/>
                                            </p:txEl>
                                          </p:spTgt>
                                        </p:tgtEl>
                                        <p:attrNameLst>
                                          <p:attrName>ppt_w</p:attrName>
                                        </p:attrNameLst>
                                      </p:cBhvr>
                                      <p:tavLst>
                                        <p:tav tm="0">
                                          <p:val>
                                            <p:fltVal val="0"/>
                                          </p:val>
                                        </p:tav>
                                        <p:tav tm="100000">
                                          <p:val>
                                            <p:strVal val="#ppt_w"/>
                                          </p:val>
                                        </p:tav>
                                      </p:tavLst>
                                    </p:anim>
                                    <p:anim calcmode="lin" valueType="num">
                                      <p:cBhvr>
                                        <p:cTn id="25" dur="500" fill="hold"/>
                                        <p:tgtEl>
                                          <p:spTgt spid="6">
                                            <p:txEl>
                                              <p:pRg st="4" end="4"/>
                                            </p:txEl>
                                          </p:spTgt>
                                        </p:tgtEl>
                                        <p:attrNameLst>
                                          <p:attrName>ppt_h</p:attrName>
                                        </p:attrNameLst>
                                      </p:cBhvr>
                                      <p:tavLst>
                                        <p:tav tm="0">
                                          <p:val>
                                            <p:fltVal val="0"/>
                                          </p:val>
                                        </p:tav>
                                        <p:tav tm="100000">
                                          <p:val>
                                            <p:strVal val="#ppt_h"/>
                                          </p:val>
                                        </p:tav>
                                      </p:tavLst>
                                    </p:anim>
                                    <p:animEffect transition="in" filter="fade">
                                      <p:cBhvr>
                                        <p:cTn id="26" dur="500"/>
                                        <p:tgtEl>
                                          <p:spTgt spid="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 calcmode="lin" valueType="num">
                                      <p:cBhvr>
                                        <p:cTn id="31" dur="500" fill="hold"/>
                                        <p:tgtEl>
                                          <p:spTgt spid="6">
                                            <p:txEl>
                                              <p:pRg st="6" end="6"/>
                                            </p:txEl>
                                          </p:spTgt>
                                        </p:tgtEl>
                                        <p:attrNameLst>
                                          <p:attrName>ppt_w</p:attrName>
                                        </p:attrNameLst>
                                      </p:cBhvr>
                                      <p:tavLst>
                                        <p:tav tm="0">
                                          <p:val>
                                            <p:fltVal val="0"/>
                                          </p:val>
                                        </p:tav>
                                        <p:tav tm="100000">
                                          <p:val>
                                            <p:strVal val="#ppt_w"/>
                                          </p:val>
                                        </p:tav>
                                      </p:tavLst>
                                    </p:anim>
                                    <p:anim calcmode="lin" valueType="num">
                                      <p:cBhvr>
                                        <p:cTn id="32" dur="500" fill="hold"/>
                                        <p:tgtEl>
                                          <p:spTgt spid="6">
                                            <p:txEl>
                                              <p:pRg st="6" end="6"/>
                                            </p:txEl>
                                          </p:spTgt>
                                        </p:tgtEl>
                                        <p:attrNameLst>
                                          <p:attrName>ppt_h</p:attrName>
                                        </p:attrNameLst>
                                      </p:cBhvr>
                                      <p:tavLst>
                                        <p:tav tm="0">
                                          <p:val>
                                            <p:fltVal val="0"/>
                                          </p:val>
                                        </p:tav>
                                        <p:tav tm="100000">
                                          <p:val>
                                            <p:strVal val="#ppt_h"/>
                                          </p:val>
                                        </p:tav>
                                      </p:tavLst>
                                    </p:anim>
                                    <p:animEffect transition="in" filter="fade">
                                      <p:cBhvr>
                                        <p:cTn id="33" dur="500"/>
                                        <p:tgtEl>
                                          <p:spTgt spid="6">
                                            <p:txEl>
                                              <p:pRg st="6" end="6"/>
                                            </p:txEl>
                                          </p:spTgt>
                                        </p:tgtEl>
                                      </p:cBhvr>
                                    </p:animEffect>
                                  </p:childTnLst>
                                </p:cTn>
                              </p:par>
                              <p:par>
                                <p:cTn id="34" presetID="53" presetClass="entr" presetSubtype="16" fill="hold" nodeType="withEffect">
                                  <p:stCondLst>
                                    <p:cond delay="0"/>
                                  </p:stCondLst>
                                  <p:childTnLst>
                                    <p:set>
                                      <p:cBhvr>
                                        <p:cTn id="35" dur="1" fill="hold">
                                          <p:stCondLst>
                                            <p:cond delay="0"/>
                                          </p:stCondLst>
                                        </p:cTn>
                                        <p:tgtEl>
                                          <p:spTgt spid="6">
                                            <p:txEl>
                                              <p:pRg st="8" end="8"/>
                                            </p:txEl>
                                          </p:spTgt>
                                        </p:tgtEl>
                                        <p:attrNameLst>
                                          <p:attrName>style.visibility</p:attrName>
                                        </p:attrNameLst>
                                      </p:cBhvr>
                                      <p:to>
                                        <p:strVal val="visible"/>
                                      </p:to>
                                    </p:set>
                                    <p:anim calcmode="lin" valueType="num">
                                      <p:cBhvr>
                                        <p:cTn id="36" dur="500" fill="hold"/>
                                        <p:tgtEl>
                                          <p:spTgt spid="6">
                                            <p:txEl>
                                              <p:pRg st="8" end="8"/>
                                            </p:txEl>
                                          </p:spTgt>
                                        </p:tgtEl>
                                        <p:attrNameLst>
                                          <p:attrName>ppt_w</p:attrName>
                                        </p:attrNameLst>
                                      </p:cBhvr>
                                      <p:tavLst>
                                        <p:tav tm="0">
                                          <p:val>
                                            <p:fltVal val="0"/>
                                          </p:val>
                                        </p:tav>
                                        <p:tav tm="100000">
                                          <p:val>
                                            <p:strVal val="#ppt_w"/>
                                          </p:val>
                                        </p:tav>
                                      </p:tavLst>
                                    </p:anim>
                                    <p:anim calcmode="lin" valueType="num">
                                      <p:cBhvr>
                                        <p:cTn id="37" dur="500" fill="hold"/>
                                        <p:tgtEl>
                                          <p:spTgt spid="6">
                                            <p:txEl>
                                              <p:pRg st="8" end="8"/>
                                            </p:txEl>
                                          </p:spTgt>
                                        </p:tgtEl>
                                        <p:attrNameLst>
                                          <p:attrName>ppt_h</p:attrName>
                                        </p:attrNameLst>
                                      </p:cBhvr>
                                      <p:tavLst>
                                        <p:tav tm="0">
                                          <p:val>
                                            <p:fltVal val="0"/>
                                          </p:val>
                                        </p:tav>
                                        <p:tav tm="100000">
                                          <p:val>
                                            <p:strVal val="#ppt_h"/>
                                          </p:val>
                                        </p:tav>
                                      </p:tavLst>
                                    </p:anim>
                                    <p:animEffect transition="in" filter="fade">
                                      <p:cBhvr>
                                        <p:cTn id="38"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Exam Blueprint:</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r>
              <a:rPr lang="en-IN" sz="1200" dirty="0" smtClean="0">
                <a:latin typeface="Arial" pitchFamily="34" charset="0"/>
                <a:cs typeface="Arial" pitchFamily="34" charset="0"/>
              </a:rPr>
              <a:t>Download:</a:t>
            </a:r>
            <a:br>
              <a:rPr lang="en-IN" sz="1200" dirty="0" smtClean="0">
                <a:latin typeface="Arial" pitchFamily="34" charset="0"/>
                <a:cs typeface="Arial" pitchFamily="34" charset="0"/>
              </a:rPr>
            </a:br>
            <a:r>
              <a:rPr lang="en-IN" dirty="0" smtClean="0"/>
              <a:t/>
            </a:r>
            <a:br>
              <a:rPr lang="en-IN" dirty="0" smtClean="0"/>
            </a:br>
            <a:r>
              <a:rPr lang="en-IN" sz="1600" b="1" dirty="0" smtClean="0">
                <a:latin typeface="Arial" pitchFamily="34" charset="0"/>
                <a:cs typeface="Arial" pitchFamily="34" charset="0"/>
                <a:hlinkClick r:id="rId2" action="ppaction://hlinkfile"/>
              </a:rPr>
              <a:t>AWS Certified Developer Associate</a:t>
            </a:r>
            <a:r>
              <a:rPr lang="en-IN" dirty="0" smtClean="0"/>
              <a:t/>
            </a:r>
            <a:br>
              <a:rPr lang="en-IN" dirty="0" smtClean="0"/>
            </a:b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Supporting Courses</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225216" y="1825625"/>
            <a:ext cx="5741567" cy="4351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2480631" y="679269"/>
            <a:ext cx="7506380" cy="551075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Types of Cloud</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916152" y="1463040"/>
            <a:ext cx="8212461" cy="33252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Public Cloud:</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188720"/>
            <a:ext cx="10515600" cy="4988243"/>
          </a:xfrm>
        </p:spPr>
        <p:txBody>
          <a:bodyPr/>
          <a:lstStyle/>
          <a:p>
            <a:r>
              <a:rPr lang="en-US" dirty="0" smtClean="0"/>
              <a:t>Public cloud is open to all to store and access information via the Internet using the pay-per-usage method</a:t>
            </a:r>
          </a:p>
          <a:p>
            <a:r>
              <a:rPr lang="en-US" dirty="0" smtClean="0"/>
              <a:t> Computing resources are managed and operated by the Cloud Service Provider (CSP).</a:t>
            </a:r>
          </a:p>
          <a:p>
            <a:r>
              <a:rPr lang="en-US" dirty="0" smtClean="0"/>
              <a:t>Open Architecture</a:t>
            </a:r>
          </a:p>
          <a:p>
            <a:endParaRPr lang="en-US" dirty="0"/>
          </a:p>
        </p:txBody>
      </p:sp>
      <p:pic>
        <p:nvPicPr>
          <p:cNvPr id="5" name="Picture 4" descr="public.JPG"/>
          <p:cNvPicPr>
            <a:picLocks noChangeAspect="1"/>
          </p:cNvPicPr>
          <p:nvPr/>
        </p:nvPicPr>
        <p:blipFill>
          <a:blip r:embed="rId2" cstate="print"/>
          <a:stretch>
            <a:fillRect/>
          </a:stretch>
        </p:blipFill>
        <p:spPr>
          <a:xfrm>
            <a:off x="5726021" y="2948531"/>
            <a:ext cx="5991225" cy="328612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Private Cloud:</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188720"/>
            <a:ext cx="10515600" cy="4988243"/>
          </a:xfrm>
        </p:spPr>
        <p:txBody>
          <a:bodyPr/>
          <a:lstStyle/>
          <a:p>
            <a:r>
              <a:rPr lang="en-US" dirty="0" smtClean="0"/>
              <a:t>Private cloud is known as internal/corporate cloud.</a:t>
            </a:r>
          </a:p>
          <a:p>
            <a:r>
              <a:rPr lang="en-US" dirty="0" smtClean="0"/>
              <a:t> Used by organizations to build and manage their own data centers internally or by the third party.</a:t>
            </a:r>
          </a:p>
          <a:p>
            <a:r>
              <a:rPr lang="en-US" b="1" dirty="0" smtClean="0"/>
              <a:t>Examples:</a:t>
            </a:r>
            <a:r>
              <a:rPr lang="en-US" dirty="0" smtClean="0"/>
              <a:t> VMware </a:t>
            </a:r>
            <a:r>
              <a:rPr lang="en-US" dirty="0" err="1" smtClean="0"/>
              <a:t>vSphere</a:t>
            </a:r>
            <a:r>
              <a:rPr lang="en-US" dirty="0" smtClean="0"/>
              <a:t>, </a:t>
            </a:r>
          </a:p>
          <a:p>
            <a:pPr>
              <a:buNone/>
            </a:pPr>
            <a:r>
              <a:rPr lang="en-US" dirty="0" smtClean="0"/>
              <a:t> </a:t>
            </a:r>
            <a:r>
              <a:rPr lang="en-US" dirty="0" err="1" smtClean="0"/>
              <a:t>OpenStack</a:t>
            </a:r>
            <a:r>
              <a:rPr lang="en-US" dirty="0" smtClean="0"/>
              <a:t>, Microsoft Azure Stack, </a:t>
            </a:r>
          </a:p>
          <a:p>
            <a:pPr>
              <a:buNone/>
            </a:pPr>
            <a:r>
              <a:rPr lang="en-US" dirty="0" smtClean="0"/>
              <a:t> Oracle Cloud at Customer, and </a:t>
            </a:r>
          </a:p>
          <a:p>
            <a:pPr>
              <a:buNone/>
            </a:pPr>
            <a:r>
              <a:rPr lang="en-US" dirty="0" smtClean="0"/>
              <a:t> IBM Cloud Private</a:t>
            </a:r>
            <a:endParaRPr lang="en-US" dirty="0"/>
          </a:p>
        </p:txBody>
      </p:sp>
      <p:pic>
        <p:nvPicPr>
          <p:cNvPr id="6" name="Picture 5" descr="private.JPG"/>
          <p:cNvPicPr>
            <a:picLocks noChangeAspect="1"/>
          </p:cNvPicPr>
          <p:nvPr/>
        </p:nvPicPr>
        <p:blipFill>
          <a:blip r:embed="rId2" cstate="print"/>
          <a:stretch>
            <a:fillRect/>
          </a:stretch>
        </p:blipFill>
        <p:spPr>
          <a:xfrm>
            <a:off x="6248535" y="2745105"/>
            <a:ext cx="5076825" cy="356235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Hybrid Cloud:</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188720"/>
            <a:ext cx="10515600" cy="4988243"/>
          </a:xfrm>
        </p:spPr>
        <p:txBody>
          <a:bodyPr/>
          <a:lstStyle/>
          <a:p>
            <a:r>
              <a:rPr lang="en-US" dirty="0" smtClean="0"/>
              <a:t>Hybrid Cloud is a combination of the public cloud and the private cloud</a:t>
            </a:r>
          </a:p>
          <a:p>
            <a:r>
              <a:rPr lang="en-US" dirty="0" smtClean="0"/>
              <a:t> Hybrid cloud is partially secure because the services which are running on the public cloud can be accessed by anyone, while the services which are running on a private</a:t>
            </a:r>
            <a:br>
              <a:rPr lang="en-US" dirty="0" smtClean="0"/>
            </a:br>
            <a:r>
              <a:rPr lang="en-US" dirty="0" smtClean="0"/>
              <a:t>cloud can be accessed only by the </a:t>
            </a:r>
            <a:br>
              <a:rPr lang="en-US" dirty="0" smtClean="0"/>
            </a:br>
            <a:r>
              <a:rPr lang="en-US" dirty="0" smtClean="0"/>
              <a:t>organization's users</a:t>
            </a:r>
          </a:p>
          <a:p>
            <a:r>
              <a:rPr lang="en-US" b="1" dirty="0" smtClean="0"/>
              <a:t>Example:</a:t>
            </a:r>
            <a:r>
              <a:rPr lang="en-US" dirty="0" smtClean="0"/>
              <a:t> Google Application Suite </a:t>
            </a:r>
            <a:br>
              <a:rPr lang="en-US" dirty="0" smtClean="0"/>
            </a:br>
            <a:r>
              <a:rPr lang="en-US" dirty="0" smtClean="0"/>
              <a:t>(Gmail, Google Apps, and Google Drive)</a:t>
            </a:r>
            <a:endParaRPr lang="en-US" dirty="0"/>
          </a:p>
        </p:txBody>
      </p:sp>
      <p:pic>
        <p:nvPicPr>
          <p:cNvPr id="6" name="Picture 5" descr="hybrid.JPG"/>
          <p:cNvPicPr>
            <a:picLocks noChangeAspect="1"/>
          </p:cNvPicPr>
          <p:nvPr/>
        </p:nvPicPr>
        <p:blipFill>
          <a:blip r:embed="rId2" cstate="print"/>
          <a:stretch>
            <a:fillRect/>
          </a:stretch>
        </p:blipFill>
        <p:spPr>
          <a:xfrm>
            <a:off x="7197634" y="2965269"/>
            <a:ext cx="4452937" cy="3339056"/>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IAAS:</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188720"/>
            <a:ext cx="10515600" cy="4988243"/>
          </a:xfrm>
        </p:spPr>
        <p:txBody>
          <a:bodyPr/>
          <a:lstStyle/>
          <a:p>
            <a:r>
              <a:rPr lang="en-US" dirty="0" err="1" smtClean="0"/>
              <a:t>IaaS</a:t>
            </a:r>
            <a:r>
              <a:rPr lang="en-US" dirty="0" smtClean="0"/>
              <a:t> is also known as </a:t>
            </a:r>
            <a:r>
              <a:rPr lang="en-US" b="1" dirty="0" smtClean="0"/>
              <a:t>Hardware as a Service (</a:t>
            </a:r>
            <a:r>
              <a:rPr lang="en-US" b="1" dirty="0" err="1" smtClean="0"/>
              <a:t>HaaS</a:t>
            </a:r>
            <a:r>
              <a:rPr lang="en-US" b="1" dirty="0" smtClean="0"/>
              <a:t>)</a:t>
            </a:r>
          </a:p>
          <a:p>
            <a:r>
              <a:rPr lang="en-US" dirty="0" smtClean="0"/>
              <a:t>It is a computing infrastructure managed over the internet</a:t>
            </a:r>
          </a:p>
          <a:p>
            <a:r>
              <a:rPr lang="en-US" dirty="0" smtClean="0"/>
              <a:t>it helps users to avoid the cost and complexity of purchasing and managing the physical servers</a:t>
            </a:r>
          </a:p>
          <a:p>
            <a:r>
              <a:rPr lang="en-US" b="1" dirty="0" smtClean="0"/>
              <a:t>Example:</a:t>
            </a:r>
            <a:r>
              <a:rPr lang="en-US" dirty="0" smtClean="0"/>
              <a:t> </a:t>
            </a:r>
            <a:r>
              <a:rPr lang="en-US" dirty="0" err="1" smtClean="0"/>
              <a:t>DigitalOcean</a:t>
            </a:r>
            <a:r>
              <a:rPr lang="en-US" dirty="0" smtClean="0"/>
              <a:t>, </a:t>
            </a:r>
            <a:r>
              <a:rPr lang="en-US" dirty="0" err="1" smtClean="0"/>
              <a:t>Linode</a:t>
            </a:r>
            <a:r>
              <a:rPr lang="en-US" dirty="0" smtClean="0"/>
              <a:t>, Amazon Web Services (AWS), Microsoft Azure, Google Compute Engine (GCE), </a:t>
            </a:r>
            <a:r>
              <a:rPr lang="en-US" dirty="0" err="1" smtClean="0"/>
              <a:t>Rackspace</a:t>
            </a:r>
            <a:r>
              <a:rPr lang="en-US" dirty="0" smtClean="0"/>
              <a:t>, and Cisco </a:t>
            </a:r>
            <a:r>
              <a:rPr lang="en-US" dirty="0" err="1" smtClean="0"/>
              <a:t>Metacloud</a:t>
            </a:r>
            <a:r>
              <a:rPr lang="en-US" dirty="0" smtClean="0"/>
              <a:t>.</a:t>
            </a:r>
          </a:p>
          <a:p>
            <a:r>
              <a:rPr lang="en-US" dirty="0" smtClean="0"/>
              <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9FA77-CA70-4DCD-8B7F-8DC4E9918FBF}"/>
              </a:ext>
            </a:extLst>
          </p:cNvPr>
          <p:cNvSpPr>
            <a:spLocks noGrp="1"/>
          </p:cNvSpPr>
          <p:nvPr>
            <p:ph type="title"/>
          </p:nvPr>
        </p:nvSpPr>
        <p:spPr/>
        <p:txBody>
          <a:bodyPr/>
          <a:lstStyle/>
          <a:p>
            <a:r>
              <a:rPr lang="en-IN" dirty="0" smtClean="0"/>
              <a:t>Topics</a:t>
            </a:r>
            <a:endParaRPr lang="en-IN" dirty="0"/>
          </a:p>
        </p:txBody>
      </p:sp>
      <p:sp>
        <p:nvSpPr>
          <p:cNvPr id="3" name="Content Placeholder 2">
            <a:extLst>
              <a:ext uri="{FF2B5EF4-FFF2-40B4-BE49-F238E27FC236}">
                <a16:creationId xmlns:a16="http://schemas.microsoft.com/office/drawing/2014/main" xmlns="" id="{9837E5CC-BF5A-4014-A960-027746B057F7}"/>
              </a:ext>
            </a:extLst>
          </p:cNvPr>
          <p:cNvSpPr>
            <a:spLocks noGrp="1"/>
          </p:cNvSpPr>
          <p:nvPr>
            <p:ph idx="1"/>
          </p:nvPr>
        </p:nvSpPr>
        <p:spPr/>
        <p:txBody>
          <a:bodyPr/>
          <a:lstStyle/>
          <a:p>
            <a:r>
              <a:rPr lang="en-US" dirty="0" smtClean="0"/>
              <a:t>What is Cloud?</a:t>
            </a:r>
          </a:p>
          <a:p>
            <a:r>
              <a:rPr lang="en-US" dirty="0" smtClean="0"/>
              <a:t>What is AWS?</a:t>
            </a:r>
          </a:p>
          <a:p>
            <a:r>
              <a:rPr lang="en-US" dirty="0" smtClean="0"/>
              <a:t>The Well-Architected Framework</a:t>
            </a:r>
          </a:p>
          <a:p>
            <a:r>
              <a:rPr lang="en-US" dirty="0" smtClean="0"/>
              <a:t>AWS global infrastructure</a:t>
            </a:r>
          </a:p>
          <a:p>
            <a:r>
              <a:rPr lang="en-US" dirty="0" smtClean="0"/>
              <a:t>AWS Platforms and Services</a:t>
            </a:r>
          </a:p>
          <a:p>
            <a:r>
              <a:rPr lang="en-US" dirty="0" smtClean="0"/>
              <a:t>AWS Regions and Availability zones</a:t>
            </a:r>
          </a:p>
          <a:p>
            <a:endParaRPr lang="en-IN" dirty="0"/>
          </a:p>
        </p:txBody>
      </p:sp>
    </p:spTree>
    <p:extLst>
      <p:ext uri="{BB962C8B-B14F-4D97-AF65-F5344CB8AC3E}">
        <p14:creationId xmlns:p14="http://schemas.microsoft.com/office/powerpoint/2010/main" xmlns="" val="5850159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Characteristics of IAAS:</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188720"/>
            <a:ext cx="10515600" cy="4988243"/>
          </a:xfrm>
        </p:spPr>
        <p:txBody>
          <a:bodyPr/>
          <a:lstStyle/>
          <a:p>
            <a:r>
              <a:rPr lang="en-US" dirty="0" smtClean="0"/>
              <a:t>Resources are available as a service</a:t>
            </a:r>
          </a:p>
          <a:p>
            <a:r>
              <a:rPr lang="en-US" dirty="0" smtClean="0"/>
              <a:t>Services are highly scalable</a:t>
            </a:r>
          </a:p>
          <a:p>
            <a:r>
              <a:rPr lang="en-US" dirty="0" smtClean="0"/>
              <a:t>Dynamic and flexible</a:t>
            </a:r>
          </a:p>
          <a:p>
            <a:r>
              <a:rPr lang="en-US" dirty="0" smtClean="0"/>
              <a:t>GUI and API-based access</a:t>
            </a:r>
          </a:p>
          <a:p>
            <a:r>
              <a:rPr lang="en-US" dirty="0" smtClean="0"/>
              <a:t>Automated administrative tasks</a:t>
            </a:r>
          </a:p>
          <a:p>
            <a:pPr>
              <a:buNone/>
            </a:pPr>
            <a:r>
              <a:rPr lang="en-US" dirty="0" smtClean="0"/>
              <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PAAS:</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188720"/>
            <a:ext cx="10515600" cy="4988243"/>
          </a:xfrm>
        </p:spPr>
        <p:txBody>
          <a:bodyPr/>
          <a:lstStyle/>
          <a:p>
            <a:r>
              <a:rPr lang="en-US" dirty="0" err="1" smtClean="0"/>
              <a:t>PaaS</a:t>
            </a:r>
            <a:r>
              <a:rPr lang="en-US" dirty="0" smtClean="0"/>
              <a:t> cloud computing platform is created for the programmer to develop, test, run, and manage the applications.</a:t>
            </a:r>
          </a:p>
          <a:p>
            <a:r>
              <a:rPr lang="en-US" b="1" dirty="0" smtClean="0"/>
              <a:t>Example:</a:t>
            </a:r>
            <a:r>
              <a:rPr lang="en-US" dirty="0" smtClean="0"/>
              <a:t> AWS Elastic Beanstalk, Windows Azure, </a:t>
            </a:r>
            <a:r>
              <a:rPr lang="en-US" dirty="0" err="1" smtClean="0"/>
              <a:t>Heroku</a:t>
            </a:r>
            <a:r>
              <a:rPr lang="en-US" dirty="0" smtClean="0"/>
              <a:t>, Force.com, Google App Engine, Apache </a:t>
            </a:r>
            <a:r>
              <a:rPr lang="en-US" dirty="0" err="1" smtClean="0"/>
              <a:t>Stratos</a:t>
            </a:r>
            <a:r>
              <a:rPr lang="en-US" dirty="0" smtClean="0"/>
              <a:t>, </a:t>
            </a:r>
            <a:r>
              <a:rPr lang="en-US" dirty="0" err="1" smtClean="0"/>
              <a:t>Magento</a:t>
            </a:r>
            <a:r>
              <a:rPr lang="en-US" dirty="0" smtClean="0"/>
              <a:t> Commerce Cloud, and </a:t>
            </a:r>
            <a:r>
              <a:rPr lang="en-US" dirty="0" err="1" smtClean="0"/>
              <a:t>OpenShift</a:t>
            </a:r>
            <a:r>
              <a:rPr lang="en-US" dirty="0" smtClean="0"/>
              <a: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Characteristics of PAAS:</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188720"/>
            <a:ext cx="10515600" cy="4988243"/>
          </a:xfrm>
        </p:spPr>
        <p:txBody>
          <a:bodyPr/>
          <a:lstStyle/>
          <a:p>
            <a:r>
              <a:rPr lang="en-US" dirty="0" smtClean="0"/>
              <a:t>Accessible to various users via the same development application.</a:t>
            </a:r>
          </a:p>
          <a:p>
            <a:r>
              <a:rPr lang="en-US" dirty="0" smtClean="0"/>
              <a:t>Integrates with web services and databases.</a:t>
            </a:r>
          </a:p>
          <a:p>
            <a:r>
              <a:rPr lang="en-US" dirty="0" smtClean="0"/>
              <a:t>Builds on virtualization technology, so resources can easily be scaled up or down as per the organization's need.</a:t>
            </a:r>
          </a:p>
          <a:p>
            <a:r>
              <a:rPr lang="en-US" dirty="0" smtClean="0"/>
              <a:t>Support multiple languages and frameworks.</a:t>
            </a:r>
          </a:p>
          <a:p>
            <a:r>
              <a:rPr lang="en-US" dirty="0" smtClean="0"/>
              <a:t>Provides an ability to "</a:t>
            </a:r>
            <a:r>
              <a:rPr lang="en-US" b="1" dirty="0" smtClean="0"/>
              <a:t>Auto-scale</a:t>
            </a:r>
            <a:r>
              <a:rPr lang="en-US" dirty="0" smtClean="0"/>
              <a:t>".</a:t>
            </a:r>
          </a:p>
          <a:p>
            <a:pPr>
              <a:buNone/>
            </a:pPr>
            <a:r>
              <a:rPr lang="en-US" dirty="0" smtClean="0"/>
              <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SAAS:</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188720"/>
            <a:ext cx="10515600" cy="4988243"/>
          </a:xfrm>
        </p:spPr>
        <p:txBody>
          <a:bodyPr/>
          <a:lstStyle/>
          <a:p>
            <a:r>
              <a:rPr lang="en-US" dirty="0" err="1" smtClean="0"/>
              <a:t>SaaS</a:t>
            </a:r>
            <a:r>
              <a:rPr lang="en-US" dirty="0" smtClean="0"/>
              <a:t> is also known as "</a:t>
            </a:r>
            <a:r>
              <a:rPr lang="en-US" b="1" dirty="0" smtClean="0"/>
              <a:t>on-demand software</a:t>
            </a:r>
            <a:r>
              <a:rPr lang="en-US" dirty="0" smtClean="0"/>
              <a:t>“</a:t>
            </a:r>
          </a:p>
          <a:p>
            <a:r>
              <a:rPr lang="en-US" dirty="0" smtClean="0"/>
              <a:t>It is a software in which the applications are hosted by a cloud service provider. Users can access these applications with the help of internet connection and web browser.</a:t>
            </a:r>
          </a:p>
          <a:p>
            <a:r>
              <a:rPr lang="en-US" b="1" dirty="0" smtClean="0"/>
              <a:t>Example:</a:t>
            </a:r>
            <a:r>
              <a:rPr lang="en-US" dirty="0" smtClean="0"/>
              <a:t> </a:t>
            </a:r>
            <a:r>
              <a:rPr lang="en-US" dirty="0" err="1" smtClean="0"/>
              <a:t>BigCommerce</a:t>
            </a:r>
            <a:r>
              <a:rPr lang="en-US" dirty="0" smtClean="0"/>
              <a:t>, Google Apps, </a:t>
            </a:r>
            <a:r>
              <a:rPr lang="en-US" dirty="0" err="1" smtClean="0"/>
              <a:t>Salesforce</a:t>
            </a:r>
            <a:r>
              <a:rPr lang="en-US" dirty="0" smtClean="0"/>
              <a:t>, </a:t>
            </a:r>
            <a:r>
              <a:rPr lang="en-US" dirty="0" err="1" smtClean="0"/>
              <a:t>Dropbox</a:t>
            </a:r>
            <a:r>
              <a:rPr lang="en-US" dirty="0" smtClean="0"/>
              <a:t>, </a:t>
            </a:r>
            <a:r>
              <a:rPr lang="en-US" dirty="0" err="1" smtClean="0"/>
              <a:t>ZenDesk</a:t>
            </a:r>
            <a:r>
              <a:rPr lang="en-US" dirty="0" smtClean="0"/>
              <a:t>, Cisco WebEx, </a:t>
            </a:r>
            <a:r>
              <a:rPr lang="en-US" dirty="0" err="1" smtClean="0"/>
              <a:t>ZenDesk</a:t>
            </a:r>
            <a:r>
              <a:rPr lang="en-US" dirty="0" smtClean="0"/>
              <a:t>, Slack, and </a:t>
            </a:r>
            <a:r>
              <a:rPr lang="en-US" dirty="0" err="1" smtClean="0"/>
              <a:t>GoToMeeting</a:t>
            </a:r>
            <a:r>
              <a:rPr lang="en-US" dirty="0" smtClean="0"/>
              <a: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Characteristics of SAAS:</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188720"/>
            <a:ext cx="10515600" cy="4988243"/>
          </a:xfrm>
        </p:spPr>
        <p:txBody>
          <a:bodyPr/>
          <a:lstStyle/>
          <a:p>
            <a:r>
              <a:rPr lang="en-US" dirty="0" smtClean="0"/>
              <a:t>Managed from a central location</a:t>
            </a:r>
          </a:p>
          <a:p>
            <a:r>
              <a:rPr lang="en-US" dirty="0" smtClean="0"/>
              <a:t>Hosted on a remote server</a:t>
            </a:r>
          </a:p>
          <a:p>
            <a:r>
              <a:rPr lang="en-US" dirty="0" smtClean="0"/>
              <a:t>Accessible over the internet</a:t>
            </a:r>
          </a:p>
          <a:p>
            <a:r>
              <a:rPr lang="en-US" dirty="0" smtClean="0"/>
              <a:t>Users are not responsible for hardware and software updates. Updates are applied automatically.</a:t>
            </a:r>
          </a:p>
          <a:p>
            <a:r>
              <a:rPr lang="en-US" dirty="0" smtClean="0"/>
              <a:t>The services are purchased on the pay-as-per-use basis.</a:t>
            </a:r>
          </a:p>
          <a:p>
            <a:endParaRPr lang="en-US" dirty="0" smtClean="0"/>
          </a:p>
          <a:p>
            <a:pPr>
              <a:buNone/>
            </a:pPr>
            <a:r>
              <a:rPr lang="en-US" dirty="0" smtClean="0"/>
              <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Hybrid Cloud:</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188720"/>
            <a:ext cx="10515600" cy="4988243"/>
          </a:xfrm>
        </p:spPr>
        <p:txBody>
          <a:bodyPr/>
          <a:lstStyle/>
          <a:p>
            <a:r>
              <a:rPr lang="en-US" dirty="0" smtClean="0"/>
              <a:t>Hybrid Cloud is a combination of the public cloud and the private cloud</a:t>
            </a:r>
          </a:p>
          <a:p>
            <a:r>
              <a:rPr lang="en-US" dirty="0" smtClean="0"/>
              <a:t> Hybrid cloud is partially secure because the services which are running on the public cloud can be accessed by anyone, while the services which are running on a private</a:t>
            </a:r>
            <a:br>
              <a:rPr lang="en-US" dirty="0" smtClean="0"/>
            </a:br>
            <a:r>
              <a:rPr lang="en-US" dirty="0" smtClean="0"/>
              <a:t>cloud can be accessed only by the </a:t>
            </a:r>
            <a:br>
              <a:rPr lang="en-US" dirty="0" smtClean="0"/>
            </a:br>
            <a:r>
              <a:rPr lang="en-US" dirty="0" smtClean="0"/>
              <a:t>organization's users</a:t>
            </a:r>
          </a:p>
          <a:p>
            <a:r>
              <a:rPr lang="en-US" b="1" dirty="0" smtClean="0"/>
              <a:t>Example:</a:t>
            </a:r>
            <a:r>
              <a:rPr lang="en-US" dirty="0" smtClean="0"/>
              <a:t> Google Application Suite </a:t>
            </a:r>
            <a:br>
              <a:rPr lang="en-US" dirty="0" smtClean="0"/>
            </a:br>
            <a:r>
              <a:rPr lang="en-US" dirty="0" smtClean="0"/>
              <a:t>(Gmail, Google Apps, and Google Drive)</a:t>
            </a:r>
            <a:endParaRPr lang="en-US" dirty="0"/>
          </a:p>
        </p:txBody>
      </p:sp>
      <p:pic>
        <p:nvPicPr>
          <p:cNvPr id="6" name="Picture 5" descr="hybrid.JPG"/>
          <p:cNvPicPr>
            <a:picLocks noChangeAspect="1"/>
          </p:cNvPicPr>
          <p:nvPr/>
        </p:nvPicPr>
        <p:blipFill>
          <a:blip r:embed="rId2" cstate="print"/>
          <a:stretch>
            <a:fillRect/>
          </a:stretch>
        </p:blipFill>
        <p:spPr>
          <a:xfrm>
            <a:off x="7197634" y="2965269"/>
            <a:ext cx="4452937" cy="3339056"/>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Regions :</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188720"/>
            <a:ext cx="10515600" cy="4988243"/>
          </a:xfrm>
        </p:spPr>
        <p:txBody>
          <a:bodyPr/>
          <a:lstStyle/>
          <a:p>
            <a:r>
              <a:rPr lang="en-US" dirty="0" smtClean="0"/>
              <a:t>A region is a specific geographical location where you can run your resources. Each region is subdivided into several zones.</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2448197" y="2994252"/>
            <a:ext cx="7086600" cy="2828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59EB95-024F-4DBD-A780-4E0526C3F9E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xmlns="" id="{32F22EB3-2764-4E6C-A930-48CF5CA1A50B}"/>
              </a:ext>
            </a:extLst>
          </p:cNvPr>
          <p:cNvSpPr>
            <a:spLocks noGrp="1"/>
          </p:cNvSpPr>
          <p:nvPr>
            <p:ph idx="1"/>
          </p:nvPr>
        </p:nvSpPr>
        <p:spPr/>
        <p:txBody>
          <a:bodyPr/>
          <a:lstStyle/>
          <a:p>
            <a:endParaRPr lang="en-IN"/>
          </a:p>
        </p:txBody>
      </p:sp>
      <p:sp>
        <p:nvSpPr>
          <p:cNvPr id="6" name="TextBox 5">
            <a:extLst>
              <a:ext uri="{FF2B5EF4-FFF2-40B4-BE49-F238E27FC236}">
                <a16:creationId xmlns:a16="http://schemas.microsoft.com/office/drawing/2014/main" xmlns="" id="{AB60295D-2B3E-44EB-91C9-DA458D18C08A}"/>
              </a:ext>
            </a:extLst>
          </p:cNvPr>
          <p:cNvSpPr txBox="1"/>
          <p:nvPr/>
        </p:nvSpPr>
        <p:spPr>
          <a:xfrm>
            <a:off x="679270" y="1492915"/>
            <a:ext cx="10674530" cy="3046988"/>
          </a:xfrm>
          <a:prstGeom prst="rect">
            <a:avLst/>
          </a:prstGeom>
          <a:noFill/>
        </p:spPr>
        <p:txBody>
          <a:bodyPr wrap="square">
            <a:spAutoFit/>
          </a:bodyPr>
          <a:lstStyle/>
          <a:p>
            <a:pPr algn="just"/>
            <a:endParaRPr lang="en-IN" sz="9600" b="1" dirty="0" smtClean="0">
              <a:solidFill>
                <a:srgbClr val="0070C0"/>
              </a:solidFill>
              <a:effectLst/>
              <a:latin typeface="Times New Roman" panose="02020603050405020304" pitchFamily="18" charset="0"/>
              <a:ea typeface="Times New Roman" panose="02020603050405020304" pitchFamily="18" charset="0"/>
            </a:endParaRPr>
          </a:p>
          <a:p>
            <a:pPr algn="just"/>
            <a:r>
              <a:rPr lang="en-IN" sz="9600" b="1" dirty="0" smtClean="0">
                <a:solidFill>
                  <a:srgbClr val="0070C0"/>
                </a:solidFill>
                <a:latin typeface="Times New Roman" panose="02020603050405020304" pitchFamily="18" charset="0"/>
                <a:ea typeface="Times New Roman" panose="02020603050405020304" pitchFamily="18" charset="0"/>
              </a:rPr>
              <a:t>         </a:t>
            </a:r>
            <a:r>
              <a:rPr lang="en-IN" sz="9600" b="1" dirty="0" smtClean="0">
                <a:solidFill>
                  <a:srgbClr val="0070C0"/>
                </a:solidFill>
                <a:effectLst/>
                <a:latin typeface="Times New Roman" panose="02020603050405020304" pitchFamily="18" charset="0"/>
                <a:ea typeface="Times New Roman" panose="02020603050405020304" pitchFamily="18" charset="0"/>
              </a:rPr>
              <a:t>Questions</a:t>
            </a:r>
            <a:endParaRPr lang="en-IN" sz="9600" b="1" dirty="0">
              <a:solidFill>
                <a:srgbClr val="0070C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132686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p:cTn id="7"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ABED319-936A-43EF-9337-C96946814D0C}"/>
              </a:ext>
            </a:extLst>
          </p:cNvPr>
          <p:cNvSpPr>
            <a:spLocks noGrp="1"/>
          </p:cNvSpPr>
          <p:nvPr>
            <p:ph idx="1"/>
          </p:nvPr>
        </p:nvSpPr>
        <p:spPr/>
        <p:txBody>
          <a:bodyPr/>
          <a:lstStyle/>
          <a:p>
            <a:endParaRPr lang="en-IN" dirty="0"/>
          </a:p>
        </p:txBody>
      </p:sp>
      <p:sp>
        <p:nvSpPr>
          <p:cNvPr id="6" name="TextBox 5">
            <a:extLst>
              <a:ext uri="{FF2B5EF4-FFF2-40B4-BE49-F238E27FC236}">
                <a16:creationId xmlns:a16="http://schemas.microsoft.com/office/drawing/2014/main" xmlns="" id="{4FE09D13-9B65-4D5F-AD52-4D391F0966F6}"/>
              </a:ext>
            </a:extLst>
          </p:cNvPr>
          <p:cNvSpPr txBox="1"/>
          <p:nvPr/>
        </p:nvSpPr>
        <p:spPr>
          <a:xfrm>
            <a:off x="838200" y="2634738"/>
            <a:ext cx="10515599" cy="1258614"/>
          </a:xfrm>
          <a:prstGeom prst="rect">
            <a:avLst/>
          </a:prstGeom>
          <a:noFill/>
        </p:spPr>
        <p:txBody>
          <a:bodyPr wrap="square">
            <a:spAutoFit/>
          </a:bodyPr>
          <a:lstStyle/>
          <a:p>
            <a:pPr algn="just">
              <a:lnSpc>
                <a:spcPct val="107000"/>
              </a:lnSpc>
              <a:spcAft>
                <a:spcPts val="800"/>
              </a:spcAft>
            </a:pPr>
            <a:r>
              <a:rPr lang="en-US" sz="2400" dirty="0" smtClean="0"/>
              <a:t>"The cloud" refers to servers that are accessed over the Internet, and the software and databases that run on those servers. Cloud servers are located in data centers all over the world.</a:t>
            </a:r>
            <a:endParaRPr lang="en-IN" sz="2400" b="1" dirty="0">
              <a:effectLst/>
              <a:latin typeface="Calisto MT" panose="02040603050505030304" pitchFamily="18" charset="0"/>
              <a:ea typeface="Calibri" panose="020F0502020204030204" pitchFamily="34" charset="0"/>
              <a:cs typeface="Times New Roman" panose="02020603050405020304" pitchFamily="18" charset="0"/>
            </a:endParaRPr>
          </a:p>
        </p:txBody>
      </p:sp>
      <p:sp>
        <p:nvSpPr>
          <p:cNvPr id="7" name="Title 6">
            <a:extLst>
              <a:ext uri="{FF2B5EF4-FFF2-40B4-BE49-F238E27FC236}">
                <a16:creationId xmlns:a16="http://schemas.microsoft.com/office/drawing/2014/main" xmlns="" id="{5156AE7B-2879-4D3E-84F4-FE2E8D0D8B05}"/>
              </a:ext>
            </a:extLst>
          </p:cNvPr>
          <p:cNvSpPr txBox="1">
            <a:spLocks noGrp="1"/>
          </p:cNvSpPr>
          <p:nvPr>
            <p:ph type="title"/>
          </p:nvPr>
        </p:nvSpPr>
        <p:spPr>
          <a:xfrm>
            <a:off x="838200" y="537163"/>
            <a:ext cx="10515600" cy="981487"/>
          </a:xfrm>
          <a:prstGeom prst="rect">
            <a:avLst/>
          </a:prstGeom>
          <a:noFill/>
        </p:spPr>
        <p:txBody>
          <a:bodyPr wrap="square">
            <a:spAutoFit/>
          </a:bodyPr>
          <a:lstStyle/>
          <a:p>
            <a:pPr algn="ctr">
              <a:lnSpc>
                <a:spcPct val="107000"/>
              </a:lnSpc>
              <a:spcAft>
                <a:spcPts val="800"/>
              </a:spcAft>
            </a:pPr>
            <a:r>
              <a:rPr lang="en-IN" sz="5400" b="1" dirty="0" smtClean="0">
                <a:ln w="28575">
                  <a:solidFill>
                    <a:schemeClr val="accent1">
                      <a:lumMod val="50000"/>
                    </a:schemeClr>
                  </a:solidFill>
                </a:ln>
                <a:solidFill>
                  <a:schemeClr val="bg1"/>
                </a:solidFill>
                <a:effectLst/>
                <a:latin typeface="Algerian" panose="04020705040A02060702" pitchFamily="82" charset="0"/>
                <a:ea typeface="Calibri" panose="020F0502020204030204" pitchFamily="34" charset="0"/>
                <a:cs typeface="Times New Roman" panose="02020603050405020304" pitchFamily="18" charset="0"/>
              </a:rPr>
              <a:t>What is Cloud?</a:t>
            </a:r>
            <a:endParaRPr lang="en-IN" sz="5400" dirty="0">
              <a:ln w="28575">
                <a:solidFill>
                  <a:schemeClr val="accent1">
                    <a:lumMod val="50000"/>
                  </a:schemeClr>
                </a:solidFill>
              </a:ln>
              <a:solidFill>
                <a:schemeClr val="bg1"/>
              </a:solidFill>
              <a:effectLst/>
              <a:latin typeface="Algerian" panose="04020705040A02060702" pitchFamily="8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4133511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ABED319-936A-43EF-9337-C96946814D0C}"/>
              </a:ext>
            </a:extLst>
          </p:cNvPr>
          <p:cNvSpPr>
            <a:spLocks noGrp="1"/>
          </p:cNvSpPr>
          <p:nvPr>
            <p:ph idx="1"/>
          </p:nvPr>
        </p:nvSpPr>
        <p:spPr/>
        <p:txBody>
          <a:bodyPr/>
          <a:lstStyle/>
          <a:p>
            <a:endParaRPr lang="en-IN"/>
          </a:p>
        </p:txBody>
      </p:sp>
      <p:sp>
        <p:nvSpPr>
          <p:cNvPr id="6" name="TextBox 5">
            <a:extLst>
              <a:ext uri="{FF2B5EF4-FFF2-40B4-BE49-F238E27FC236}">
                <a16:creationId xmlns:a16="http://schemas.microsoft.com/office/drawing/2014/main" xmlns="" id="{4FE09D13-9B65-4D5F-AD52-4D391F0966F6}"/>
              </a:ext>
            </a:extLst>
          </p:cNvPr>
          <p:cNvSpPr txBox="1"/>
          <p:nvPr/>
        </p:nvSpPr>
        <p:spPr>
          <a:xfrm>
            <a:off x="838200" y="2634738"/>
            <a:ext cx="10515599" cy="2048959"/>
          </a:xfrm>
          <a:prstGeom prst="rect">
            <a:avLst/>
          </a:prstGeom>
          <a:noFill/>
        </p:spPr>
        <p:txBody>
          <a:bodyPr wrap="square">
            <a:spAutoFit/>
          </a:bodyPr>
          <a:lstStyle/>
          <a:p>
            <a:pPr algn="just">
              <a:lnSpc>
                <a:spcPct val="107000"/>
              </a:lnSpc>
              <a:spcAft>
                <a:spcPts val="800"/>
              </a:spcAft>
            </a:pPr>
            <a:r>
              <a:rPr lang="en-US" sz="2400" dirty="0" smtClean="0"/>
              <a:t>Cloud computing is the on-demand delivery of IT resources over the Internet with pay-as-you-go pricing. Instead of buying, owning, and maintaining physical data centers and servers, you can access technology services, such as computing power, storage, and databases, on an as-needed basis from a cloud provider like Amazon Web Services (AWS).</a:t>
            </a:r>
            <a:endParaRPr lang="en-IN" sz="2400" b="1" dirty="0">
              <a:effectLst/>
              <a:latin typeface="Calisto MT" panose="02040603050505030304" pitchFamily="18" charset="0"/>
              <a:ea typeface="Calibri" panose="020F0502020204030204" pitchFamily="34" charset="0"/>
              <a:cs typeface="Times New Roman" panose="02020603050405020304" pitchFamily="18" charset="0"/>
            </a:endParaRPr>
          </a:p>
        </p:txBody>
      </p:sp>
      <p:sp>
        <p:nvSpPr>
          <p:cNvPr id="7" name="Title 6">
            <a:extLst>
              <a:ext uri="{FF2B5EF4-FFF2-40B4-BE49-F238E27FC236}">
                <a16:creationId xmlns:a16="http://schemas.microsoft.com/office/drawing/2014/main" xmlns="" id="{5156AE7B-2879-4D3E-84F4-FE2E8D0D8B05}"/>
              </a:ext>
            </a:extLst>
          </p:cNvPr>
          <p:cNvSpPr txBox="1">
            <a:spLocks noGrp="1"/>
          </p:cNvSpPr>
          <p:nvPr>
            <p:ph type="title"/>
          </p:nvPr>
        </p:nvSpPr>
        <p:spPr>
          <a:xfrm>
            <a:off x="838200" y="564703"/>
            <a:ext cx="10515600" cy="926407"/>
          </a:xfrm>
          <a:prstGeom prst="rect">
            <a:avLst/>
          </a:prstGeom>
          <a:noFill/>
        </p:spPr>
        <p:txBody>
          <a:bodyPr wrap="square">
            <a:spAutoFit/>
          </a:bodyPr>
          <a:lstStyle/>
          <a:p>
            <a:pPr algn="ctr">
              <a:lnSpc>
                <a:spcPct val="107000"/>
              </a:lnSpc>
              <a:spcAft>
                <a:spcPts val="800"/>
              </a:spcAft>
            </a:pPr>
            <a:r>
              <a:rPr lang="en-IN" sz="5400" b="1" dirty="0" smtClean="0">
                <a:ln w="28575">
                  <a:solidFill>
                    <a:schemeClr val="accent1">
                      <a:lumMod val="50000"/>
                    </a:schemeClr>
                  </a:solidFill>
                </a:ln>
                <a:solidFill>
                  <a:schemeClr val="bg1"/>
                </a:solidFill>
                <a:effectLst/>
                <a:latin typeface="Algerian" panose="04020705040A02060702" pitchFamily="82" charset="0"/>
                <a:ea typeface="Calibri" panose="020F0502020204030204" pitchFamily="34" charset="0"/>
                <a:cs typeface="Times New Roman" panose="02020603050405020304" pitchFamily="18" charset="0"/>
              </a:rPr>
              <a:t>What is Cloud Computing?</a:t>
            </a:r>
            <a:endParaRPr lang="en-IN" sz="5400" dirty="0">
              <a:ln w="28575">
                <a:solidFill>
                  <a:schemeClr val="accent1">
                    <a:lumMod val="50000"/>
                  </a:schemeClr>
                </a:solidFill>
              </a:ln>
              <a:solidFill>
                <a:schemeClr val="bg1"/>
              </a:solidFill>
              <a:effectLst/>
              <a:latin typeface="Algerian" panose="04020705040A02060702" pitchFamily="8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4133511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1329AA-675B-4D27-B020-8E453C01C0D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xmlns="" id="{B9E70302-8540-4A09-AF0D-3C695A5DB749}"/>
              </a:ext>
            </a:extLst>
          </p:cNvPr>
          <p:cNvSpPr>
            <a:spLocks noGrp="1"/>
          </p:cNvSpPr>
          <p:nvPr>
            <p:ph idx="1"/>
          </p:nvPr>
        </p:nvSpPr>
        <p:spPr/>
        <p:txBody>
          <a:bodyPr/>
          <a:lstStyle/>
          <a:p>
            <a:endParaRPr lang="en-IN" dirty="0"/>
          </a:p>
        </p:txBody>
      </p:sp>
      <p:sp>
        <p:nvSpPr>
          <p:cNvPr id="6" name="TextBox 5">
            <a:extLst>
              <a:ext uri="{FF2B5EF4-FFF2-40B4-BE49-F238E27FC236}">
                <a16:creationId xmlns:a16="http://schemas.microsoft.com/office/drawing/2014/main" xmlns="" id="{ED1E1237-A448-408E-B5D6-D8369236416B}"/>
              </a:ext>
            </a:extLst>
          </p:cNvPr>
          <p:cNvSpPr txBox="1"/>
          <p:nvPr/>
        </p:nvSpPr>
        <p:spPr>
          <a:xfrm>
            <a:off x="1251117" y="533049"/>
            <a:ext cx="9579006" cy="764055"/>
          </a:xfrm>
          <a:prstGeom prst="rect">
            <a:avLst/>
          </a:prstGeom>
          <a:noFill/>
        </p:spPr>
        <p:txBody>
          <a:bodyPr wrap="square">
            <a:spAutoFit/>
          </a:bodyPr>
          <a:lstStyle/>
          <a:p>
            <a:pPr algn="ctr">
              <a:lnSpc>
                <a:spcPct val="107000"/>
              </a:lnSpc>
              <a:spcAft>
                <a:spcPts val="800"/>
              </a:spcAft>
            </a:pPr>
            <a:r>
              <a:rPr lang="en-IN" sz="4400" b="1" i="1" u="sng" dirty="0" smtClean="0">
                <a:solidFill>
                  <a:srgbClr val="FF0066"/>
                </a:solidFill>
                <a:latin typeface="Georgia Pro Cond Black" panose="02040A06050405020203" pitchFamily="18" charset="0"/>
                <a:ea typeface="Calibri" panose="020F0502020204030204" pitchFamily="34" charset="0"/>
                <a:cs typeface="Times New Roman" panose="02020603050405020304" pitchFamily="18" charset="0"/>
              </a:rPr>
              <a:t>Operations in</a:t>
            </a:r>
            <a:r>
              <a:rPr lang="en-IN" sz="4400" b="1" i="1" u="sng" dirty="0" smtClean="0">
                <a:solidFill>
                  <a:srgbClr val="FF0066"/>
                </a:solidFill>
                <a:effectLst/>
                <a:latin typeface="Georgia Pro Cond Black" panose="02040A06050405020203" pitchFamily="18" charset="0"/>
                <a:ea typeface="Calibri" panose="020F0502020204030204" pitchFamily="34" charset="0"/>
                <a:cs typeface="Times New Roman" panose="02020603050405020304" pitchFamily="18" charset="0"/>
              </a:rPr>
              <a:t> </a:t>
            </a:r>
            <a:r>
              <a:rPr lang="en-IN" sz="4400" b="1" i="1" u="sng" dirty="0">
                <a:solidFill>
                  <a:srgbClr val="FF0066"/>
                </a:solidFill>
                <a:effectLst/>
                <a:latin typeface="Georgia Pro Cond Black" panose="02040A06050405020203" pitchFamily="18" charset="0"/>
                <a:ea typeface="Calibri" panose="020F0502020204030204" pitchFamily="34" charset="0"/>
                <a:cs typeface="Times New Roman" panose="02020603050405020304" pitchFamily="18" charset="0"/>
              </a:rPr>
              <a:t>Cloud </a:t>
            </a:r>
            <a:r>
              <a:rPr lang="en-IN" sz="4400" b="1" i="1" u="sng" dirty="0" smtClean="0">
                <a:solidFill>
                  <a:srgbClr val="FF0066"/>
                </a:solidFill>
                <a:effectLst/>
                <a:latin typeface="Georgia Pro Cond Black" panose="02040A06050405020203" pitchFamily="18" charset="0"/>
                <a:ea typeface="Calibri" panose="020F0502020204030204" pitchFamily="34" charset="0"/>
                <a:cs typeface="Times New Roman" panose="02020603050405020304" pitchFamily="18" charset="0"/>
              </a:rPr>
              <a:t>computing</a:t>
            </a:r>
            <a:endParaRPr lang="en-IN" sz="4400" b="1" i="1" u="sng" dirty="0">
              <a:solidFill>
                <a:srgbClr val="FF0066"/>
              </a:solidFill>
              <a:effectLst/>
              <a:latin typeface="Georgia Pro Cond Black" panose="02040A06050405020203"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xmlns="" id="{949EF0AF-964C-4D82-BF5B-311F6AF6801A}"/>
              </a:ext>
            </a:extLst>
          </p:cNvPr>
          <p:cNvSpPr txBox="1"/>
          <p:nvPr/>
        </p:nvSpPr>
        <p:spPr>
          <a:xfrm>
            <a:off x="838200" y="2492441"/>
            <a:ext cx="10515600" cy="2532103"/>
          </a:xfrm>
          <a:prstGeom prst="rect">
            <a:avLst/>
          </a:prstGeom>
          <a:noFill/>
        </p:spPr>
        <p:txBody>
          <a:bodyPr wrap="square">
            <a:spAutoFit/>
          </a:bodyPr>
          <a:lstStyle/>
          <a:p>
            <a:pPr algn="just">
              <a:lnSpc>
                <a:spcPct val="107000"/>
              </a:lnSpc>
              <a:spcAft>
                <a:spcPts val="800"/>
              </a:spcAft>
            </a:pPr>
            <a:r>
              <a:rPr lang="en-IN" sz="2200" b="1" dirty="0" smtClean="0">
                <a:solidFill>
                  <a:srgbClr val="000000"/>
                </a:solidFill>
                <a:effectLst/>
                <a:latin typeface="Calisto MT" panose="02040603050505030304" pitchFamily="18" charset="0"/>
                <a:ea typeface="Times New Roman" panose="02020603050405020304" pitchFamily="18" charset="0"/>
                <a:cs typeface="Times New Roman" panose="02020603050405020304" pitchFamily="18" charset="0"/>
              </a:rPr>
              <a:t>There </a:t>
            </a:r>
            <a:r>
              <a:rPr lang="en-IN" sz="2200" b="1" dirty="0">
                <a:solidFill>
                  <a:srgbClr val="000000"/>
                </a:solidFill>
                <a:effectLst/>
                <a:latin typeface="Calisto MT" panose="02040603050505030304" pitchFamily="18" charset="0"/>
                <a:ea typeface="Times New Roman" panose="02020603050405020304" pitchFamily="18" charset="0"/>
                <a:cs typeface="Times New Roman" panose="02020603050405020304" pitchFamily="18" charset="0"/>
              </a:rPr>
              <a:t>are the following operations that we can do using cloud computing:</a:t>
            </a:r>
            <a:endParaRPr lang="en-IN" sz="2200" b="1" dirty="0">
              <a:effectLst/>
              <a:latin typeface="Calisto MT" panose="02040603050505030304" pitchFamily="18" charset="0"/>
              <a:ea typeface="Calibri" panose="020F0502020204030204" pitchFamily="34" charset="0"/>
              <a:cs typeface="Times New Roman" panose="02020603050405020304" pitchFamily="18" charset="0"/>
            </a:endParaRPr>
          </a:p>
          <a:p>
            <a:pPr marL="342900" lvl="0" indent="-342900" algn="just">
              <a:lnSpc>
                <a:spcPts val="1575"/>
              </a:lnSpc>
              <a:spcBef>
                <a:spcPts val="300"/>
              </a:spcBef>
              <a:spcAft>
                <a:spcPts val="800"/>
              </a:spcAft>
              <a:buSzPts val="1000"/>
              <a:buFont typeface="Wingdings" panose="05000000000000000000" pitchFamily="2" charset="2"/>
              <a:buChar char="q"/>
              <a:tabLst>
                <a:tab pos="457200" algn="l"/>
              </a:tabLst>
            </a:pPr>
            <a:r>
              <a:rPr lang="en-IN" sz="2200" b="1" i="1"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Developing new applications and services</a:t>
            </a:r>
          </a:p>
          <a:p>
            <a:pPr marL="342900" lvl="0" indent="-342900" algn="just">
              <a:lnSpc>
                <a:spcPts val="1575"/>
              </a:lnSpc>
              <a:spcBef>
                <a:spcPts val="300"/>
              </a:spcBef>
              <a:spcAft>
                <a:spcPts val="800"/>
              </a:spcAft>
              <a:buSzPts val="1000"/>
              <a:buFont typeface="Wingdings" panose="05000000000000000000" pitchFamily="2" charset="2"/>
              <a:buChar char="q"/>
              <a:tabLst>
                <a:tab pos="457200" algn="l"/>
              </a:tabLst>
            </a:pPr>
            <a:r>
              <a:rPr lang="en-IN" sz="2200" b="1" i="1"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Storage, back up, and recovery of data</a:t>
            </a:r>
          </a:p>
          <a:p>
            <a:pPr marL="342900" lvl="0" indent="-342900" algn="just">
              <a:lnSpc>
                <a:spcPts val="1575"/>
              </a:lnSpc>
              <a:spcBef>
                <a:spcPts val="300"/>
              </a:spcBef>
              <a:spcAft>
                <a:spcPts val="800"/>
              </a:spcAft>
              <a:buSzPts val="1000"/>
              <a:buFont typeface="Wingdings" panose="05000000000000000000" pitchFamily="2" charset="2"/>
              <a:buChar char="q"/>
              <a:tabLst>
                <a:tab pos="457200" algn="l"/>
              </a:tabLst>
            </a:pPr>
            <a:r>
              <a:rPr lang="en-IN" sz="2200" b="1" i="1"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Hosting blogs and websites</a:t>
            </a:r>
          </a:p>
          <a:p>
            <a:pPr marL="342900" lvl="0" indent="-342900" algn="just">
              <a:lnSpc>
                <a:spcPts val="1575"/>
              </a:lnSpc>
              <a:spcBef>
                <a:spcPts val="300"/>
              </a:spcBef>
              <a:spcAft>
                <a:spcPts val="800"/>
              </a:spcAft>
              <a:buSzPts val="1000"/>
              <a:buFont typeface="Wingdings" panose="05000000000000000000" pitchFamily="2" charset="2"/>
              <a:buChar char="q"/>
              <a:tabLst>
                <a:tab pos="457200" algn="l"/>
              </a:tabLst>
            </a:pPr>
            <a:r>
              <a:rPr lang="en-IN" sz="2200" b="1" i="1"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Delivery of software on demand</a:t>
            </a:r>
          </a:p>
          <a:p>
            <a:pPr marL="342900" lvl="0" indent="-342900" algn="just">
              <a:lnSpc>
                <a:spcPts val="1575"/>
              </a:lnSpc>
              <a:spcBef>
                <a:spcPts val="300"/>
              </a:spcBef>
              <a:spcAft>
                <a:spcPts val="800"/>
              </a:spcAft>
              <a:buSzPts val="1000"/>
              <a:buFont typeface="Wingdings" panose="05000000000000000000" pitchFamily="2" charset="2"/>
              <a:buChar char="q"/>
              <a:tabLst>
                <a:tab pos="457200" algn="l"/>
              </a:tabLst>
            </a:pPr>
            <a:r>
              <a:rPr lang="en-IN" sz="2200" b="1" i="1"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Analysis of data</a:t>
            </a:r>
          </a:p>
          <a:p>
            <a:pPr marL="342900" lvl="0" indent="-342900" algn="just">
              <a:lnSpc>
                <a:spcPts val="1575"/>
              </a:lnSpc>
              <a:spcBef>
                <a:spcPts val="300"/>
              </a:spcBef>
              <a:spcAft>
                <a:spcPts val="800"/>
              </a:spcAft>
              <a:buSzPts val="1000"/>
              <a:buFont typeface="Wingdings" panose="05000000000000000000" pitchFamily="2" charset="2"/>
              <a:buChar char="q"/>
              <a:tabLst>
                <a:tab pos="457200" algn="l"/>
              </a:tabLst>
            </a:pPr>
            <a:r>
              <a:rPr lang="en-IN" sz="2200" b="1" i="1"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Streaming videos and audios</a:t>
            </a:r>
          </a:p>
        </p:txBody>
      </p:sp>
    </p:spTree>
    <p:extLst>
      <p:ext uri="{BB962C8B-B14F-4D97-AF65-F5344CB8AC3E}">
        <p14:creationId xmlns:p14="http://schemas.microsoft.com/office/powerpoint/2010/main" xmlns="" val="446407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fade">
                                      <p:cBhvr>
                                        <p:cTn id="11" dur="500"/>
                                        <p:tgtEl>
                                          <p:spTgt spid="8">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fade">
                                      <p:cBhvr>
                                        <p:cTn id="16" dur="500"/>
                                        <p:tgtEl>
                                          <p:spTgt spid="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fade">
                                      <p:cBhvr>
                                        <p:cTn id="21" dur="500"/>
                                        <p:tgtEl>
                                          <p:spTgt spid="8">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
                                            <p:txEl>
                                              <p:pRg st="4" end="4"/>
                                            </p:txEl>
                                          </p:spTgt>
                                        </p:tgtEl>
                                        <p:attrNameLst>
                                          <p:attrName>style.visibility</p:attrName>
                                        </p:attrNameLst>
                                      </p:cBhvr>
                                      <p:to>
                                        <p:strVal val="visible"/>
                                      </p:to>
                                    </p:set>
                                    <p:animEffect transition="in" filter="fade">
                                      <p:cBhvr>
                                        <p:cTn id="26" dur="500"/>
                                        <p:tgtEl>
                                          <p:spTgt spid="8">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Effect transition="in" filter="fade">
                                      <p:cBhvr>
                                        <p:cTn id="31" dur="500"/>
                                        <p:tgtEl>
                                          <p:spTgt spid="8">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8">
                                            <p:txEl>
                                              <p:pRg st="6" end="6"/>
                                            </p:txEl>
                                          </p:spTgt>
                                        </p:tgtEl>
                                        <p:attrNameLst>
                                          <p:attrName>style.visibility</p:attrName>
                                        </p:attrNameLst>
                                      </p:cBhvr>
                                      <p:to>
                                        <p:strVal val="visible"/>
                                      </p:to>
                                    </p:set>
                                    <p:animEffect transition="in" filter="fade">
                                      <p:cBhvr>
                                        <p:cTn id="36"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loud computing.png"/>
          <p:cNvPicPr>
            <a:picLocks noGrp="1" noChangeAspect="1"/>
          </p:cNvPicPr>
          <p:nvPr>
            <p:ph idx="1"/>
          </p:nvPr>
        </p:nvPicPr>
        <p:blipFill>
          <a:blip r:embed="rId2" cstate="print"/>
          <a:stretch>
            <a:fillRect/>
          </a:stretch>
        </p:blipFill>
        <p:spPr>
          <a:xfrm>
            <a:off x="524031" y="269352"/>
            <a:ext cx="10853717" cy="6394296"/>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1329AA-675B-4D27-B020-8E453C01C0D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xmlns="" id="{B9E70302-8540-4A09-AF0D-3C695A5DB749}"/>
              </a:ext>
            </a:extLst>
          </p:cNvPr>
          <p:cNvSpPr>
            <a:spLocks noGrp="1"/>
          </p:cNvSpPr>
          <p:nvPr>
            <p:ph idx="1"/>
          </p:nvPr>
        </p:nvSpPr>
        <p:spPr/>
        <p:txBody>
          <a:bodyPr/>
          <a:lstStyle/>
          <a:p>
            <a:endParaRPr lang="en-IN" dirty="0"/>
          </a:p>
        </p:txBody>
      </p:sp>
      <p:sp>
        <p:nvSpPr>
          <p:cNvPr id="6" name="TextBox 5">
            <a:extLst>
              <a:ext uri="{FF2B5EF4-FFF2-40B4-BE49-F238E27FC236}">
                <a16:creationId xmlns:a16="http://schemas.microsoft.com/office/drawing/2014/main" xmlns="" id="{ED1E1237-A448-408E-B5D6-D8369236416B}"/>
              </a:ext>
            </a:extLst>
          </p:cNvPr>
          <p:cNvSpPr txBox="1"/>
          <p:nvPr/>
        </p:nvSpPr>
        <p:spPr>
          <a:xfrm>
            <a:off x="1251117" y="533049"/>
            <a:ext cx="9579006" cy="764055"/>
          </a:xfrm>
          <a:prstGeom prst="rect">
            <a:avLst/>
          </a:prstGeom>
          <a:noFill/>
        </p:spPr>
        <p:txBody>
          <a:bodyPr wrap="square">
            <a:spAutoFit/>
          </a:bodyPr>
          <a:lstStyle/>
          <a:p>
            <a:pPr algn="ctr">
              <a:lnSpc>
                <a:spcPct val="107000"/>
              </a:lnSpc>
              <a:spcAft>
                <a:spcPts val="800"/>
              </a:spcAft>
            </a:pPr>
            <a:r>
              <a:rPr lang="en-IN" sz="4400" b="1" i="1" u="sng" dirty="0" smtClean="0">
                <a:solidFill>
                  <a:srgbClr val="FF0066"/>
                </a:solidFill>
                <a:latin typeface="Georgia Pro Cond Black" panose="02040A06050405020203" pitchFamily="18" charset="0"/>
                <a:ea typeface="Calibri" panose="020F0502020204030204" pitchFamily="34" charset="0"/>
                <a:cs typeface="Times New Roman" panose="02020603050405020304" pitchFamily="18" charset="0"/>
              </a:rPr>
              <a:t>What is AWS?</a:t>
            </a:r>
            <a:endParaRPr lang="en-IN" sz="4400" b="1" i="1" u="sng" dirty="0">
              <a:solidFill>
                <a:srgbClr val="FF0066"/>
              </a:solidFill>
              <a:effectLst/>
              <a:latin typeface="Georgia Pro Cond Black" panose="02040A06050405020203"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xmlns="" id="{949EF0AF-964C-4D82-BF5B-311F6AF6801A}"/>
              </a:ext>
            </a:extLst>
          </p:cNvPr>
          <p:cNvSpPr txBox="1"/>
          <p:nvPr/>
        </p:nvSpPr>
        <p:spPr>
          <a:xfrm>
            <a:off x="838200" y="2492441"/>
            <a:ext cx="10515600" cy="1515095"/>
          </a:xfrm>
          <a:prstGeom prst="rect">
            <a:avLst/>
          </a:prstGeom>
          <a:noFill/>
        </p:spPr>
        <p:txBody>
          <a:bodyPr wrap="square">
            <a:spAutoFit/>
          </a:bodyPr>
          <a:lstStyle/>
          <a:p>
            <a:pPr algn="just">
              <a:lnSpc>
                <a:spcPct val="107000"/>
              </a:lnSpc>
              <a:spcAft>
                <a:spcPts val="800"/>
              </a:spcAft>
            </a:pPr>
            <a:r>
              <a:rPr lang="en-US" sz="2200" b="1" i="1" dirty="0" smtClean="0">
                <a:solidFill>
                  <a:srgbClr val="000000"/>
                </a:solidFill>
                <a:latin typeface="Cambria" panose="02040503050406030204" pitchFamily="18" charset="0"/>
                <a:ea typeface="Cambria" panose="02040503050406030204" pitchFamily="18" charset="0"/>
                <a:cs typeface="Times New Roman" panose="02020603050405020304" pitchFamily="18" charset="0"/>
              </a:rPr>
              <a:t>Amazon Web Services is a subsidiary of Amazon that provides on-demand cloud computing platforms and APIs to individuals, companies, and governments, on a metered, pay-as-you-go basis. Clients will often use this in combination with </a:t>
            </a:r>
            <a:r>
              <a:rPr lang="en-US" sz="2200" b="1" i="1" dirty="0" err="1" smtClean="0">
                <a:solidFill>
                  <a:srgbClr val="000000"/>
                </a:solidFill>
                <a:latin typeface="Cambria" panose="02040503050406030204" pitchFamily="18" charset="0"/>
                <a:ea typeface="Cambria" panose="02040503050406030204" pitchFamily="18" charset="0"/>
                <a:cs typeface="Times New Roman" panose="02020603050405020304" pitchFamily="18" charset="0"/>
              </a:rPr>
              <a:t>autoscaling</a:t>
            </a:r>
            <a:endParaRPr lang="en-IN" sz="2200" b="1" i="1"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xmlns="" val="446407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Why should I learn AWS:</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319349"/>
            <a:ext cx="10515600" cy="4857614"/>
          </a:xfrm>
        </p:spPr>
        <p:txBody>
          <a:bodyPr>
            <a:normAutofit/>
          </a:bodyPr>
          <a:lstStyle/>
          <a:p>
            <a:r>
              <a:rPr lang="en-US" dirty="0" smtClean="0"/>
              <a:t>Increased Enterprise Cloud Migration to AWS</a:t>
            </a:r>
          </a:p>
          <a:p>
            <a:r>
              <a:rPr lang="en-US" dirty="0" smtClean="0"/>
              <a:t>Expertise in Cloud Computing </a:t>
            </a:r>
            <a:r>
              <a:rPr lang="en-US" smtClean="0"/>
              <a:t>Is </a:t>
            </a:r>
            <a:r>
              <a:rPr lang="en-US" smtClean="0"/>
              <a:t>required </a:t>
            </a:r>
            <a:r>
              <a:rPr lang="en-US" dirty="0" smtClean="0"/>
              <a:t>for IT Professionals</a:t>
            </a:r>
          </a:p>
          <a:p>
            <a:r>
              <a:rPr lang="en-US" dirty="0" smtClean="0"/>
              <a:t>AWS Is the Fastest Growing Public Cloud Service</a:t>
            </a:r>
          </a:p>
          <a:p>
            <a:r>
              <a:rPr lang="en-US" dirty="0" smtClean="0"/>
              <a:t>Free-tier Access and Affordable Pricing</a:t>
            </a:r>
          </a:p>
          <a:p>
            <a:r>
              <a:rPr lang="en-US" dirty="0" smtClean="0"/>
              <a:t>AWS Skills Demand Is high</a:t>
            </a:r>
          </a:p>
          <a:p>
            <a:r>
              <a:rPr lang="en-US" dirty="0" smtClean="0"/>
              <a:t>The Abundance of AWS Learning Resources</a:t>
            </a:r>
          </a:p>
          <a:p>
            <a:r>
              <a:rPr lang="en-US" dirty="0" smtClean="0"/>
              <a:t>Certification Validates Expertise and Credibility</a:t>
            </a:r>
          </a:p>
          <a:p>
            <a:r>
              <a:rPr lang="en-US" dirty="0" smtClean="0"/>
              <a:t>Several Specialty Learning Paths</a:t>
            </a:r>
          </a:p>
          <a:p>
            <a:endParaRPr lang="en-IN"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E9077F-B196-406F-926B-F01398B26DC2}"/>
              </a:ext>
            </a:extLst>
          </p:cNvPr>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Characteristics of Cloud Computing:</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07BFD349-2396-4907-9F60-AC452B1763A2}"/>
              </a:ext>
            </a:extLst>
          </p:cNvPr>
          <p:cNvSpPr>
            <a:spLocks noGrp="1"/>
          </p:cNvSpPr>
          <p:nvPr>
            <p:ph idx="1"/>
          </p:nvPr>
        </p:nvSpPr>
        <p:spPr/>
        <p:txBody>
          <a:bodyPr/>
          <a:lstStyle/>
          <a:p>
            <a:endParaRPr lang="en-IN"/>
          </a:p>
        </p:txBody>
      </p:sp>
      <p:sp>
        <p:nvSpPr>
          <p:cNvPr id="6" name="TextBox 5">
            <a:extLst>
              <a:ext uri="{FF2B5EF4-FFF2-40B4-BE49-F238E27FC236}">
                <a16:creationId xmlns:a16="http://schemas.microsoft.com/office/drawing/2014/main" xmlns="" id="{7CE4830F-8E71-4AC0-B8BF-C8266DA9BEC1}"/>
              </a:ext>
            </a:extLst>
          </p:cNvPr>
          <p:cNvSpPr txBox="1"/>
          <p:nvPr/>
        </p:nvSpPr>
        <p:spPr>
          <a:xfrm>
            <a:off x="838200" y="1497620"/>
            <a:ext cx="10515599" cy="4585871"/>
          </a:xfrm>
          <a:prstGeom prst="rect">
            <a:avLst/>
          </a:prstGeom>
          <a:noFill/>
        </p:spPr>
        <p:txBody>
          <a:bodyPr wrap="square">
            <a:spAutoFit/>
          </a:bodyPr>
          <a:lstStyle/>
          <a:p>
            <a:pPr algn="just">
              <a:lnSpc>
                <a:spcPct val="150000"/>
              </a:lnSpc>
            </a:pPr>
            <a:r>
              <a:rPr lang="en-IN" sz="2400" b="1" dirty="0" smtClean="0">
                <a:solidFill>
                  <a:schemeClr val="accent1"/>
                </a:solidFill>
                <a:effectLst/>
                <a:latin typeface="Times New Roman" panose="02020603050405020304" pitchFamily="18" charset="0"/>
                <a:ea typeface="Times New Roman" panose="02020603050405020304" pitchFamily="18" charset="0"/>
              </a:rPr>
              <a:t>The </a:t>
            </a:r>
            <a:r>
              <a:rPr lang="en-IN" sz="2400" b="1" dirty="0">
                <a:solidFill>
                  <a:schemeClr val="accent1"/>
                </a:solidFill>
                <a:effectLst/>
                <a:latin typeface="Times New Roman" panose="02020603050405020304" pitchFamily="18" charset="0"/>
                <a:ea typeface="Times New Roman" panose="02020603050405020304" pitchFamily="18" charset="0"/>
              </a:rPr>
              <a:t>characteristics of cloud computing are given below:</a:t>
            </a:r>
          </a:p>
          <a:p>
            <a:pPr marL="514350" indent="-514350" algn="just">
              <a:buAutoNum type="alphaLcParenR"/>
            </a:pPr>
            <a:r>
              <a:rPr lang="en-IN" sz="2800" b="1" i="1" u="sng" dirty="0">
                <a:solidFill>
                  <a:schemeClr val="accent6">
                    <a:lumMod val="75000"/>
                  </a:schemeClr>
                </a:solidFill>
                <a:effectLst/>
                <a:latin typeface="Times New Roman" panose="02020603050405020304" pitchFamily="18" charset="0"/>
                <a:ea typeface="Times New Roman" panose="02020603050405020304" pitchFamily="18" charset="0"/>
              </a:rPr>
              <a:t>Agility</a:t>
            </a:r>
          </a:p>
          <a:p>
            <a:pPr algn="just"/>
            <a:r>
              <a:rPr lang="en-IN" sz="2000" b="1" dirty="0">
                <a:solidFill>
                  <a:srgbClr val="000000"/>
                </a:solidFill>
                <a:effectLst/>
                <a:latin typeface="Times New Roman" panose="02020603050405020304" pitchFamily="18" charset="0"/>
                <a:ea typeface="Times New Roman" panose="02020603050405020304" pitchFamily="18" charset="0"/>
              </a:rPr>
              <a:t>                         The cloud works in a distributed computing environment. It shares resources among users and works very fast.</a:t>
            </a:r>
          </a:p>
          <a:p>
            <a:pPr algn="just"/>
            <a:endParaRPr lang="en-IN" sz="1600" dirty="0">
              <a:effectLst/>
              <a:latin typeface="Times New Roman" panose="02020603050405020304" pitchFamily="18" charset="0"/>
              <a:ea typeface="Times New Roman" panose="02020603050405020304" pitchFamily="18" charset="0"/>
            </a:endParaRPr>
          </a:p>
          <a:p>
            <a:pPr algn="just"/>
            <a:r>
              <a:rPr lang="en-IN" sz="2800" b="1" i="1" u="sng" dirty="0">
                <a:solidFill>
                  <a:schemeClr val="accent6">
                    <a:lumMod val="75000"/>
                  </a:schemeClr>
                </a:solidFill>
                <a:effectLst/>
                <a:latin typeface="Times New Roman" panose="02020603050405020304" pitchFamily="18" charset="0"/>
                <a:ea typeface="Times New Roman" panose="02020603050405020304" pitchFamily="18" charset="0"/>
              </a:rPr>
              <a:t>b) High availability and reliability</a:t>
            </a:r>
          </a:p>
          <a:p>
            <a:pPr algn="just"/>
            <a:r>
              <a:rPr lang="en-IN" sz="1800" dirty="0">
                <a:solidFill>
                  <a:srgbClr val="000000"/>
                </a:solidFill>
                <a:effectLst/>
                <a:latin typeface="Times New Roman" panose="02020603050405020304" pitchFamily="18" charset="0"/>
                <a:ea typeface="Times New Roman" panose="02020603050405020304" pitchFamily="18" charset="0"/>
              </a:rPr>
              <a:t>                                     </a:t>
            </a:r>
            <a:r>
              <a:rPr lang="en-IN" sz="2000" b="1" dirty="0">
                <a:solidFill>
                  <a:srgbClr val="000000"/>
                </a:solidFill>
                <a:effectLst/>
                <a:latin typeface="Times New Roman" panose="02020603050405020304" pitchFamily="18" charset="0"/>
                <a:ea typeface="Times New Roman" panose="02020603050405020304" pitchFamily="18" charset="0"/>
              </a:rPr>
              <a:t>The availability of servers is high and more reliable because the </a:t>
            </a:r>
            <a:r>
              <a:rPr lang="en-IN" sz="2000" b="1" dirty="0">
                <a:solidFill>
                  <a:schemeClr val="accent1">
                    <a:lumMod val="75000"/>
                  </a:schemeClr>
                </a:solidFill>
                <a:effectLst/>
                <a:latin typeface="Times New Roman" panose="02020603050405020304" pitchFamily="18" charset="0"/>
                <a:ea typeface="Times New Roman" panose="02020603050405020304" pitchFamily="18" charset="0"/>
              </a:rPr>
              <a:t>chances of infrastructure failure are minimum.</a:t>
            </a:r>
          </a:p>
          <a:p>
            <a:pPr algn="just"/>
            <a:endParaRPr lang="en-IN" sz="2000" b="1" dirty="0">
              <a:solidFill>
                <a:schemeClr val="accent1">
                  <a:lumMod val="75000"/>
                </a:schemeClr>
              </a:solidFill>
              <a:effectLst/>
              <a:latin typeface="Times New Roman" panose="02020603050405020304" pitchFamily="18" charset="0"/>
              <a:ea typeface="Times New Roman" panose="02020603050405020304" pitchFamily="18" charset="0"/>
            </a:endParaRPr>
          </a:p>
          <a:p>
            <a:pPr algn="just"/>
            <a:r>
              <a:rPr lang="en-IN" sz="2800" b="1" i="1" u="sng" dirty="0">
                <a:solidFill>
                  <a:schemeClr val="accent6">
                    <a:lumMod val="75000"/>
                  </a:schemeClr>
                </a:solidFill>
                <a:effectLst/>
                <a:latin typeface="Times New Roman" panose="02020603050405020304" pitchFamily="18" charset="0"/>
                <a:ea typeface="Times New Roman" panose="02020603050405020304" pitchFamily="18" charset="0"/>
              </a:rPr>
              <a:t>c) High Scalability</a:t>
            </a:r>
          </a:p>
          <a:p>
            <a:pPr algn="just"/>
            <a:endParaRPr lang="en-IN" sz="1600" dirty="0">
              <a:effectLst/>
              <a:latin typeface="Times New Roman" panose="02020603050405020304" pitchFamily="18" charset="0"/>
              <a:ea typeface="Times New Roman" panose="02020603050405020304" pitchFamily="18" charset="0"/>
            </a:endParaRPr>
          </a:p>
          <a:p>
            <a:pPr algn="just"/>
            <a:r>
              <a:rPr lang="en-IN" sz="1800" dirty="0">
                <a:solidFill>
                  <a:srgbClr val="000000"/>
                </a:solidFill>
                <a:effectLst/>
                <a:latin typeface="Times New Roman" panose="02020603050405020304" pitchFamily="18" charset="0"/>
                <a:ea typeface="Times New Roman" panose="02020603050405020304" pitchFamily="18" charset="0"/>
              </a:rPr>
              <a:t>                         </a:t>
            </a:r>
            <a:r>
              <a:rPr lang="en-IN" sz="2000" b="1" dirty="0">
                <a:solidFill>
                  <a:srgbClr val="000000"/>
                </a:solidFill>
                <a:effectLst/>
                <a:latin typeface="Times New Roman" panose="02020603050405020304" pitchFamily="18" charset="0"/>
                <a:ea typeface="Times New Roman" panose="02020603050405020304" pitchFamily="18" charset="0"/>
              </a:rPr>
              <a:t>Cloud offers </a:t>
            </a:r>
            <a:r>
              <a:rPr lang="en-IN" sz="2000" b="1" dirty="0">
                <a:solidFill>
                  <a:schemeClr val="accent1">
                    <a:lumMod val="75000"/>
                  </a:schemeClr>
                </a:solidFill>
                <a:effectLst/>
                <a:latin typeface="Times New Roman" panose="02020603050405020304" pitchFamily="18" charset="0"/>
                <a:ea typeface="Times New Roman" panose="02020603050405020304" pitchFamily="18" charset="0"/>
              </a:rPr>
              <a:t>"on-demand" provisioning of resources on a large scale</a:t>
            </a:r>
            <a:r>
              <a:rPr lang="en-IN" sz="2000" b="1" dirty="0">
                <a:solidFill>
                  <a:srgbClr val="000000"/>
                </a:solidFill>
                <a:effectLst/>
                <a:latin typeface="Times New Roman" panose="02020603050405020304" pitchFamily="18" charset="0"/>
                <a:ea typeface="Times New Roman" panose="02020603050405020304" pitchFamily="18" charset="0"/>
              </a:rPr>
              <a:t>, without having engineers for peak loads.</a:t>
            </a:r>
          </a:p>
        </p:txBody>
      </p:sp>
    </p:spTree>
    <p:extLst>
      <p:ext uri="{BB962C8B-B14F-4D97-AF65-F5344CB8AC3E}">
        <p14:creationId xmlns:p14="http://schemas.microsoft.com/office/powerpoint/2010/main" xmlns="" val="107148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6">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p:cTn id="12"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6">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p:cTn id="17"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6">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 calcmode="lin" valueType="num">
                                      <p:cBhvr>
                                        <p:cTn id="24" dur="500" fill="hold"/>
                                        <p:tgtEl>
                                          <p:spTgt spid="6">
                                            <p:txEl>
                                              <p:pRg st="4" end="4"/>
                                            </p:txEl>
                                          </p:spTgt>
                                        </p:tgtEl>
                                        <p:attrNameLst>
                                          <p:attrName>ppt_w</p:attrName>
                                        </p:attrNameLst>
                                      </p:cBhvr>
                                      <p:tavLst>
                                        <p:tav tm="0">
                                          <p:val>
                                            <p:fltVal val="0"/>
                                          </p:val>
                                        </p:tav>
                                        <p:tav tm="100000">
                                          <p:val>
                                            <p:strVal val="#ppt_w"/>
                                          </p:val>
                                        </p:tav>
                                      </p:tavLst>
                                    </p:anim>
                                    <p:anim calcmode="lin" valueType="num">
                                      <p:cBhvr>
                                        <p:cTn id="25" dur="500" fill="hold"/>
                                        <p:tgtEl>
                                          <p:spTgt spid="6">
                                            <p:txEl>
                                              <p:pRg st="4" end="4"/>
                                            </p:txEl>
                                          </p:spTgt>
                                        </p:tgtEl>
                                        <p:attrNameLst>
                                          <p:attrName>ppt_h</p:attrName>
                                        </p:attrNameLst>
                                      </p:cBhvr>
                                      <p:tavLst>
                                        <p:tav tm="0">
                                          <p:val>
                                            <p:fltVal val="0"/>
                                          </p:val>
                                        </p:tav>
                                        <p:tav tm="100000">
                                          <p:val>
                                            <p:strVal val="#ppt_h"/>
                                          </p:val>
                                        </p:tav>
                                      </p:tavLst>
                                    </p:anim>
                                    <p:animEffect transition="in" filter="fade">
                                      <p:cBhvr>
                                        <p:cTn id="26" dur="500"/>
                                        <p:tgtEl>
                                          <p:spTgt spid="6">
                                            <p:txEl>
                                              <p:pRg st="4" end="4"/>
                                            </p:txEl>
                                          </p:spTgt>
                                        </p:tgtEl>
                                      </p:cBhvr>
                                    </p:animEffect>
                                  </p:childTnLst>
                                </p:cTn>
                              </p:par>
                              <p:par>
                                <p:cTn id="27" presetID="53" presetClass="entr" presetSubtype="16" fill="hold"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 calcmode="lin" valueType="num">
                                      <p:cBhvr>
                                        <p:cTn id="29" dur="500" fill="hold"/>
                                        <p:tgtEl>
                                          <p:spTgt spid="6">
                                            <p:txEl>
                                              <p:pRg st="5" end="5"/>
                                            </p:txEl>
                                          </p:spTgt>
                                        </p:tgtEl>
                                        <p:attrNameLst>
                                          <p:attrName>ppt_w</p:attrName>
                                        </p:attrNameLst>
                                      </p:cBhvr>
                                      <p:tavLst>
                                        <p:tav tm="0">
                                          <p:val>
                                            <p:fltVal val="0"/>
                                          </p:val>
                                        </p:tav>
                                        <p:tav tm="100000">
                                          <p:val>
                                            <p:strVal val="#ppt_w"/>
                                          </p:val>
                                        </p:tav>
                                      </p:tavLst>
                                    </p:anim>
                                    <p:anim calcmode="lin" valueType="num">
                                      <p:cBhvr>
                                        <p:cTn id="30" dur="500" fill="hold"/>
                                        <p:tgtEl>
                                          <p:spTgt spid="6">
                                            <p:txEl>
                                              <p:pRg st="5" end="5"/>
                                            </p:txEl>
                                          </p:spTgt>
                                        </p:tgtEl>
                                        <p:attrNameLst>
                                          <p:attrName>ppt_h</p:attrName>
                                        </p:attrNameLst>
                                      </p:cBhvr>
                                      <p:tavLst>
                                        <p:tav tm="0">
                                          <p:val>
                                            <p:fltVal val="0"/>
                                          </p:val>
                                        </p:tav>
                                        <p:tav tm="100000">
                                          <p:val>
                                            <p:strVal val="#ppt_h"/>
                                          </p:val>
                                        </p:tav>
                                      </p:tavLst>
                                    </p:anim>
                                    <p:animEffect transition="in" filter="fade">
                                      <p:cBhvr>
                                        <p:cTn id="31" dur="500"/>
                                        <p:tgtEl>
                                          <p:spTgt spid="6">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6">
                                            <p:txEl>
                                              <p:pRg st="7" end="7"/>
                                            </p:txEl>
                                          </p:spTgt>
                                        </p:tgtEl>
                                        <p:attrNameLst>
                                          <p:attrName>style.visibility</p:attrName>
                                        </p:attrNameLst>
                                      </p:cBhvr>
                                      <p:to>
                                        <p:strVal val="visible"/>
                                      </p:to>
                                    </p:set>
                                    <p:anim calcmode="lin" valueType="num">
                                      <p:cBhvr>
                                        <p:cTn id="36" dur="500" fill="hold"/>
                                        <p:tgtEl>
                                          <p:spTgt spid="6">
                                            <p:txEl>
                                              <p:pRg st="7" end="7"/>
                                            </p:txEl>
                                          </p:spTgt>
                                        </p:tgtEl>
                                        <p:attrNameLst>
                                          <p:attrName>ppt_w</p:attrName>
                                        </p:attrNameLst>
                                      </p:cBhvr>
                                      <p:tavLst>
                                        <p:tav tm="0">
                                          <p:val>
                                            <p:fltVal val="0"/>
                                          </p:val>
                                        </p:tav>
                                        <p:tav tm="100000">
                                          <p:val>
                                            <p:strVal val="#ppt_w"/>
                                          </p:val>
                                        </p:tav>
                                      </p:tavLst>
                                    </p:anim>
                                    <p:anim calcmode="lin" valueType="num">
                                      <p:cBhvr>
                                        <p:cTn id="37" dur="500" fill="hold"/>
                                        <p:tgtEl>
                                          <p:spTgt spid="6">
                                            <p:txEl>
                                              <p:pRg st="7" end="7"/>
                                            </p:txEl>
                                          </p:spTgt>
                                        </p:tgtEl>
                                        <p:attrNameLst>
                                          <p:attrName>ppt_h</p:attrName>
                                        </p:attrNameLst>
                                      </p:cBhvr>
                                      <p:tavLst>
                                        <p:tav tm="0">
                                          <p:val>
                                            <p:fltVal val="0"/>
                                          </p:val>
                                        </p:tav>
                                        <p:tav tm="100000">
                                          <p:val>
                                            <p:strVal val="#ppt_h"/>
                                          </p:val>
                                        </p:tav>
                                      </p:tavLst>
                                    </p:anim>
                                    <p:animEffect transition="in" filter="fade">
                                      <p:cBhvr>
                                        <p:cTn id="38" dur="500"/>
                                        <p:tgtEl>
                                          <p:spTgt spid="6">
                                            <p:txEl>
                                              <p:pRg st="7" end="7"/>
                                            </p:txEl>
                                          </p:spTgt>
                                        </p:tgtEl>
                                      </p:cBhvr>
                                    </p:animEffect>
                                  </p:childTnLst>
                                </p:cTn>
                              </p:par>
                              <p:par>
                                <p:cTn id="39" presetID="53" presetClass="entr" presetSubtype="16" fill="hold" nodeType="withEffect">
                                  <p:stCondLst>
                                    <p:cond delay="0"/>
                                  </p:stCondLst>
                                  <p:childTnLst>
                                    <p:set>
                                      <p:cBhvr>
                                        <p:cTn id="40" dur="1" fill="hold">
                                          <p:stCondLst>
                                            <p:cond delay="0"/>
                                          </p:stCondLst>
                                        </p:cTn>
                                        <p:tgtEl>
                                          <p:spTgt spid="6">
                                            <p:txEl>
                                              <p:pRg st="9" end="9"/>
                                            </p:txEl>
                                          </p:spTgt>
                                        </p:tgtEl>
                                        <p:attrNameLst>
                                          <p:attrName>style.visibility</p:attrName>
                                        </p:attrNameLst>
                                      </p:cBhvr>
                                      <p:to>
                                        <p:strVal val="visible"/>
                                      </p:to>
                                    </p:set>
                                    <p:anim calcmode="lin" valueType="num">
                                      <p:cBhvr>
                                        <p:cTn id="41" dur="500" fill="hold"/>
                                        <p:tgtEl>
                                          <p:spTgt spid="6">
                                            <p:txEl>
                                              <p:pRg st="9" end="9"/>
                                            </p:txEl>
                                          </p:spTgt>
                                        </p:tgtEl>
                                        <p:attrNameLst>
                                          <p:attrName>ppt_w</p:attrName>
                                        </p:attrNameLst>
                                      </p:cBhvr>
                                      <p:tavLst>
                                        <p:tav tm="0">
                                          <p:val>
                                            <p:fltVal val="0"/>
                                          </p:val>
                                        </p:tav>
                                        <p:tav tm="100000">
                                          <p:val>
                                            <p:strVal val="#ppt_w"/>
                                          </p:val>
                                        </p:tav>
                                      </p:tavLst>
                                    </p:anim>
                                    <p:anim calcmode="lin" valueType="num">
                                      <p:cBhvr>
                                        <p:cTn id="42" dur="500" fill="hold"/>
                                        <p:tgtEl>
                                          <p:spTgt spid="6">
                                            <p:txEl>
                                              <p:pRg st="9" end="9"/>
                                            </p:txEl>
                                          </p:spTgt>
                                        </p:tgtEl>
                                        <p:attrNameLst>
                                          <p:attrName>ppt_h</p:attrName>
                                        </p:attrNameLst>
                                      </p:cBhvr>
                                      <p:tavLst>
                                        <p:tav tm="0">
                                          <p:val>
                                            <p:fltVal val="0"/>
                                          </p:val>
                                        </p:tav>
                                        <p:tav tm="100000">
                                          <p:val>
                                            <p:strVal val="#ppt_h"/>
                                          </p:val>
                                        </p:tav>
                                      </p:tavLst>
                                    </p:anim>
                                    <p:animEffect transition="in" filter="fade">
                                      <p:cBhvr>
                                        <p:cTn id="43"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532</TotalTime>
  <Words>586</Words>
  <Application>Microsoft Office PowerPoint</Application>
  <PresentationFormat>Custom</PresentationFormat>
  <Paragraphs>120</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Slide 1</vt:lpstr>
      <vt:lpstr>Topics</vt:lpstr>
      <vt:lpstr>What is Cloud?</vt:lpstr>
      <vt:lpstr>What is Cloud Computing?</vt:lpstr>
      <vt:lpstr>Slide 5</vt:lpstr>
      <vt:lpstr>Slide 6</vt:lpstr>
      <vt:lpstr>Slide 7</vt:lpstr>
      <vt:lpstr>Why should I learn AWS: </vt:lpstr>
      <vt:lpstr>Characteristics of Cloud Computing: </vt:lpstr>
      <vt:lpstr>Slide 10</vt:lpstr>
      <vt:lpstr>Slide 11</vt:lpstr>
      <vt:lpstr>Exam Blueprint: </vt:lpstr>
      <vt:lpstr>Supporting Courses</vt:lpstr>
      <vt:lpstr>Slide 14</vt:lpstr>
      <vt:lpstr>Types of Cloud </vt:lpstr>
      <vt:lpstr>Public Cloud: </vt:lpstr>
      <vt:lpstr>Private Cloud: </vt:lpstr>
      <vt:lpstr>Hybrid Cloud: </vt:lpstr>
      <vt:lpstr>IAAS: </vt:lpstr>
      <vt:lpstr>Characteristics of IAAS: </vt:lpstr>
      <vt:lpstr>PAAS: </vt:lpstr>
      <vt:lpstr>Characteristics of PAAS: </vt:lpstr>
      <vt:lpstr>SAAS: </vt:lpstr>
      <vt:lpstr>Characteristics of SAAS: </vt:lpstr>
      <vt:lpstr>Hybrid Cloud: </vt:lpstr>
      <vt:lpstr>Regions : </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Sunkari Krishnaveni</dc:creator>
  <cp:lastModifiedBy>LENOWO</cp:lastModifiedBy>
  <cp:revision>55</cp:revision>
  <dcterms:created xsi:type="dcterms:W3CDTF">2020-11-20T09:52:05Z</dcterms:created>
  <dcterms:modified xsi:type="dcterms:W3CDTF">2024-01-27T13:20:26Z</dcterms:modified>
</cp:coreProperties>
</file>