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91" r:id="rId4"/>
    <p:sldId id="275" r:id="rId5"/>
    <p:sldId id="261" r:id="rId6"/>
    <p:sldId id="277" r:id="rId7"/>
    <p:sldId id="271" r:id="rId8"/>
    <p:sldId id="292" r:id="rId9"/>
    <p:sldId id="270" r:id="rId10"/>
    <p:sldId id="279" r:id="rId11"/>
    <p:sldId id="280" r:id="rId12"/>
    <p:sldId id="281" r:id="rId13"/>
    <p:sldId id="284" r:id="rId14"/>
    <p:sldId id="287" r:id="rId15"/>
    <p:sldId id="285" r:id="rId16"/>
    <p:sldId id="28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0066"/>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BC3F569-19F3-4A8F-BF89-6321182380A1}" type="datetimeFigureOut">
              <a:rPr lang="en-IN" smtClean="0"/>
              <a:pPr/>
              <a:t>27-01-2024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577F04-17DD-4A60-9A87-D27DA3644DA3}" type="slidenum">
              <a:rPr lang="en-IN" smtClean="0"/>
              <a:pPr/>
              <a:t>‹#›</a:t>
            </a:fld>
            <a:endParaRPr lang="en-IN"/>
          </a:p>
        </p:txBody>
      </p:sp>
    </p:spTree>
    <p:extLst>
      <p:ext uri="{BB962C8B-B14F-4D97-AF65-F5344CB8AC3E}">
        <p14:creationId xmlns="" xmlns:p14="http://schemas.microsoft.com/office/powerpoint/2010/main" val="3827164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C3F569-19F3-4A8F-BF89-6321182380A1}" type="datetimeFigureOut">
              <a:rPr lang="en-IN" smtClean="0"/>
              <a:pPr/>
              <a:t>27-01-2024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577F04-17DD-4A60-9A87-D27DA3644DA3}" type="slidenum">
              <a:rPr lang="en-IN" smtClean="0"/>
              <a:pPr/>
              <a:t>‹#›</a:t>
            </a:fld>
            <a:endParaRPr lang="en-IN"/>
          </a:p>
        </p:txBody>
      </p:sp>
    </p:spTree>
    <p:extLst>
      <p:ext uri="{BB962C8B-B14F-4D97-AF65-F5344CB8AC3E}">
        <p14:creationId xmlns="" xmlns:p14="http://schemas.microsoft.com/office/powerpoint/2010/main" val="1601671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C3F569-19F3-4A8F-BF89-6321182380A1}" type="datetimeFigureOut">
              <a:rPr lang="en-IN" smtClean="0"/>
              <a:pPr/>
              <a:t>27-01-2024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577F04-17DD-4A60-9A87-D27DA3644DA3}" type="slidenum">
              <a:rPr lang="en-IN" smtClean="0"/>
              <a:pPr/>
              <a:t>‹#›</a:t>
            </a:fld>
            <a:endParaRPr lang="en-IN"/>
          </a:p>
        </p:txBody>
      </p:sp>
    </p:spTree>
    <p:extLst>
      <p:ext uri="{BB962C8B-B14F-4D97-AF65-F5344CB8AC3E}">
        <p14:creationId xmlns="" xmlns:p14="http://schemas.microsoft.com/office/powerpoint/2010/main" val="1655955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C3F569-19F3-4A8F-BF89-6321182380A1}" type="datetimeFigureOut">
              <a:rPr lang="en-IN" smtClean="0"/>
              <a:pPr/>
              <a:t>27-01-2024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577F04-17DD-4A60-9A87-D27DA3644DA3}" type="slidenum">
              <a:rPr lang="en-IN" smtClean="0"/>
              <a:pPr/>
              <a:t>‹#›</a:t>
            </a:fld>
            <a:endParaRPr lang="en-IN"/>
          </a:p>
        </p:txBody>
      </p:sp>
    </p:spTree>
    <p:extLst>
      <p:ext uri="{BB962C8B-B14F-4D97-AF65-F5344CB8AC3E}">
        <p14:creationId xmlns="" xmlns:p14="http://schemas.microsoft.com/office/powerpoint/2010/main" val="2585077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C3F569-19F3-4A8F-BF89-6321182380A1}" type="datetimeFigureOut">
              <a:rPr lang="en-IN" smtClean="0"/>
              <a:pPr/>
              <a:t>27-01-2024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577F04-17DD-4A60-9A87-D27DA3644DA3}" type="slidenum">
              <a:rPr lang="en-IN" smtClean="0"/>
              <a:pPr/>
              <a:t>‹#›</a:t>
            </a:fld>
            <a:endParaRPr lang="en-IN"/>
          </a:p>
        </p:txBody>
      </p:sp>
    </p:spTree>
    <p:extLst>
      <p:ext uri="{BB962C8B-B14F-4D97-AF65-F5344CB8AC3E}">
        <p14:creationId xmlns="" xmlns:p14="http://schemas.microsoft.com/office/powerpoint/2010/main" val="3568663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C3F569-19F3-4A8F-BF89-6321182380A1}" type="datetimeFigureOut">
              <a:rPr lang="en-IN" smtClean="0"/>
              <a:pPr/>
              <a:t>27-01-2024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577F04-17DD-4A60-9A87-D27DA3644DA3}" type="slidenum">
              <a:rPr lang="en-IN" smtClean="0"/>
              <a:pPr/>
              <a:t>‹#›</a:t>
            </a:fld>
            <a:endParaRPr lang="en-IN"/>
          </a:p>
        </p:txBody>
      </p:sp>
    </p:spTree>
    <p:extLst>
      <p:ext uri="{BB962C8B-B14F-4D97-AF65-F5344CB8AC3E}">
        <p14:creationId xmlns="" xmlns:p14="http://schemas.microsoft.com/office/powerpoint/2010/main" val="2584356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C3F569-19F3-4A8F-BF89-6321182380A1}" type="datetimeFigureOut">
              <a:rPr lang="en-IN" smtClean="0"/>
              <a:pPr/>
              <a:t>27-01-2024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E577F04-17DD-4A60-9A87-D27DA3644DA3}" type="slidenum">
              <a:rPr lang="en-IN" smtClean="0"/>
              <a:pPr/>
              <a:t>‹#›</a:t>
            </a:fld>
            <a:endParaRPr lang="en-IN"/>
          </a:p>
        </p:txBody>
      </p:sp>
    </p:spTree>
    <p:extLst>
      <p:ext uri="{BB962C8B-B14F-4D97-AF65-F5344CB8AC3E}">
        <p14:creationId xmlns="" xmlns:p14="http://schemas.microsoft.com/office/powerpoint/2010/main" val="2496468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BC3F569-19F3-4A8F-BF89-6321182380A1}" type="datetimeFigureOut">
              <a:rPr lang="en-IN" smtClean="0"/>
              <a:pPr/>
              <a:t>27-01-2024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E577F04-17DD-4A60-9A87-D27DA3644DA3}" type="slidenum">
              <a:rPr lang="en-IN" smtClean="0"/>
              <a:pPr/>
              <a:t>‹#›</a:t>
            </a:fld>
            <a:endParaRPr lang="en-IN"/>
          </a:p>
        </p:txBody>
      </p:sp>
    </p:spTree>
    <p:extLst>
      <p:ext uri="{BB962C8B-B14F-4D97-AF65-F5344CB8AC3E}">
        <p14:creationId xmlns="" xmlns:p14="http://schemas.microsoft.com/office/powerpoint/2010/main" val="1946548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C3F569-19F3-4A8F-BF89-6321182380A1}" type="datetimeFigureOut">
              <a:rPr lang="en-IN" smtClean="0"/>
              <a:pPr/>
              <a:t>27-01-2024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E577F04-17DD-4A60-9A87-D27DA3644DA3}" type="slidenum">
              <a:rPr lang="en-IN" smtClean="0"/>
              <a:pPr/>
              <a:t>‹#›</a:t>
            </a:fld>
            <a:endParaRPr lang="en-IN"/>
          </a:p>
        </p:txBody>
      </p:sp>
    </p:spTree>
    <p:extLst>
      <p:ext uri="{BB962C8B-B14F-4D97-AF65-F5344CB8AC3E}">
        <p14:creationId xmlns="" xmlns:p14="http://schemas.microsoft.com/office/powerpoint/2010/main" val="4094429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C3F569-19F3-4A8F-BF89-6321182380A1}" type="datetimeFigureOut">
              <a:rPr lang="en-IN" smtClean="0"/>
              <a:pPr/>
              <a:t>27-01-2024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577F04-17DD-4A60-9A87-D27DA3644DA3}" type="slidenum">
              <a:rPr lang="en-IN" smtClean="0"/>
              <a:pPr/>
              <a:t>‹#›</a:t>
            </a:fld>
            <a:endParaRPr lang="en-IN"/>
          </a:p>
        </p:txBody>
      </p:sp>
    </p:spTree>
    <p:extLst>
      <p:ext uri="{BB962C8B-B14F-4D97-AF65-F5344CB8AC3E}">
        <p14:creationId xmlns="" xmlns:p14="http://schemas.microsoft.com/office/powerpoint/2010/main" val="833199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C3F569-19F3-4A8F-BF89-6321182380A1}" type="datetimeFigureOut">
              <a:rPr lang="en-IN" smtClean="0"/>
              <a:pPr/>
              <a:t>27-01-2024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577F04-17DD-4A60-9A87-D27DA3644DA3}" type="slidenum">
              <a:rPr lang="en-IN" smtClean="0"/>
              <a:pPr/>
              <a:t>‹#›</a:t>
            </a:fld>
            <a:endParaRPr lang="en-IN"/>
          </a:p>
        </p:txBody>
      </p:sp>
    </p:spTree>
    <p:extLst>
      <p:ext uri="{BB962C8B-B14F-4D97-AF65-F5344CB8AC3E}">
        <p14:creationId xmlns="" xmlns:p14="http://schemas.microsoft.com/office/powerpoint/2010/main" val="458076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C3F569-19F3-4A8F-BF89-6321182380A1}" type="datetimeFigureOut">
              <a:rPr lang="en-IN" smtClean="0"/>
              <a:pPr/>
              <a:t>27-01-2024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577F04-17DD-4A60-9A87-D27DA3644DA3}" type="slidenum">
              <a:rPr lang="en-IN" smtClean="0"/>
              <a:pPr/>
              <a:t>‹#›</a:t>
            </a:fld>
            <a:endParaRPr lang="en-IN"/>
          </a:p>
        </p:txBody>
      </p:sp>
    </p:spTree>
    <p:extLst>
      <p:ext uri="{BB962C8B-B14F-4D97-AF65-F5344CB8AC3E}">
        <p14:creationId xmlns="" xmlns:p14="http://schemas.microsoft.com/office/powerpoint/2010/main" val="151738055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42130E3-EE1E-4FC3-9855-CD09D19B3D94}"/>
              </a:ext>
            </a:extLst>
          </p:cNvPr>
          <p:cNvSpPr>
            <a:spLocks noGrp="1"/>
          </p:cNvSpPr>
          <p:nvPr>
            <p:ph type="ctrTitle"/>
          </p:nvPr>
        </p:nvSpPr>
        <p:spPr/>
        <p:txBody>
          <a:bodyPr/>
          <a:lstStyle/>
          <a:p>
            <a:endParaRPr lang="en-IN" dirty="0"/>
          </a:p>
        </p:txBody>
      </p:sp>
      <p:sp>
        <p:nvSpPr>
          <p:cNvPr id="3" name="Subtitle 2">
            <a:extLst>
              <a:ext uri="{FF2B5EF4-FFF2-40B4-BE49-F238E27FC236}">
                <a16:creationId xmlns="" xmlns:a16="http://schemas.microsoft.com/office/drawing/2014/main" id="{52DA6F91-7503-431F-A37E-6F0119440BE3}"/>
              </a:ext>
            </a:extLst>
          </p:cNvPr>
          <p:cNvSpPr>
            <a:spLocks noGrp="1"/>
          </p:cNvSpPr>
          <p:nvPr>
            <p:ph type="subTitle" idx="1"/>
          </p:nvPr>
        </p:nvSpPr>
        <p:spPr/>
        <p:txBody>
          <a:bodyPr/>
          <a:lstStyle/>
          <a:p>
            <a:endParaRPr lang="en-IN" dirty="0"/>
          </a:p>
        </p:txBody>
      </p:sp>
      <p:sp>
        <p:nvSpPr>
          <p:cNvPr id="7" name="TextBox 6">
            <a:extLst>
              <a:ext uri="{FF2B5EF4-FFF2-40B4-BE49-F238E27FC236}">
                <a16:creationId xmlns="" xmlns:a16="http://schemas.microsoft.com/office/drawing/2014/main" id="{B5B8B457-573B-4365-B39A-69F24FEF44CB}"/>
              </a:ext>
            </a:extLst>
          </p:cNvPr>
          <p:cNvSpPr txBox="1"/>
          <p:nvPr/>
        </p:nvSpPr>
        <p:spPr>
          <a:xfrm>
            <a:off x="2808513" y="1623078"/>
            <a:ext cx="6936377" cy="923330"/>
          </a:xfrm>
          <a:prstGeom prst="rect">
            <a:avLst/>
          </a:prstGeom>
          <a:noFill/>
        </p:spPr>
        <p:txBody>
          <a:bodyPr wrap="square">
            <a:spAutoFit/>
          </a:bodyPr>
          <a:lstStyle/>
          <a:p>
            <a:pPr algn="ctr"/>
            <a:r>
              <a:rPr lang="en-IN" sz="5400" b="1" i="1" dirty="0" smtClean="0">
                <a:solidFill>
                  <a:schemeClr val="accent1">
                    <a:lumMod val="75000"/>
                  </a:schemeClr>
                </a:solidFill>
                <a:effectLst/>
                <a:latin typeface="Algerian" panose="04020705040A02060702" pitchFamily="82" charset="0"/>
                <a:ea typeface="Calibri" panose="020F0502020204030204" pitchFamily="34" charset="0"/>
              </a:rPr>
              <a:t>AWS</a:t>
            </a:r>
            <a:endParaRPr lang="en-IN" sz="5400" i="1" dirty="0">
              <a:solidFill>
                <a:schemeClr val="accent1">
                  <a:lumMod val="75000"/>
                </a:schemeClr>
              </a:solidFill>
              <a:latin typeface="Algerian" panose="04020705040A02060702" pitchFamily="82" charset="0"/>
            </a:endParaRPr>
          </a:p>
        </p:txBody>
      </p:sp>
    </p:spTree>
    <p:extLst>
      <p:ext uri="{BB962C8B-B14F-4D97-AF65-F5344CB8AC3E}">
        <p14:creationId xmlns="" xmlns:p14="http://schemas.microsoft.com/office/powerpoint/2010/main" val="4124445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31520"/>
            <a:ext cx="10515600" cy="5445443"/>
          </a:xfrm>
        </p:spPr>
        <p:txBody>
          <a:bodyPr/>
          <a:lstStyle/>
          <a:p>
            <a:pPr>
              <a:buNone/>
            </a:pPr>
            <a:r>
              <a:rPr lang="en-IN" dirty="0" smtClean="0"/>
              <a:t>In other words;</a:t>
            </a:r>
          </a:p>
          <a:p>
            <a:r>
              <a:rPr lang="en-IN" dirty="0" smtClean="0"/>
              <a:t>If you write a new file and read it immediately afterwards, you will be able to view that data. </a:t>
            </a:r>
          </a:p>
          <a:p>
            <a:r>
              <a:rPr lang="en-IN" dirty="0" smtClean="0"/>
              <a:t>If you update An Existing File or delete a file and read it immediately, you my get an older version, or you may not. Basically changes to objects can take a little bit of time to propagate.    </a:t>
            </a:r>
            <a:br>
              <a:rPr lang="en-IN" dirty="0" smtClean="0"/>
            </a:br>
            <a:r>
              <a:rPr lang="en-IN" dirty="0" smtClean="0"/>
              <a:t> </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23595"/>
          </a:xfrm>
        </p:spPr>
        <p:txBody>
          <a:bodyPr>
            <a:normAutofit fontScale="90000"/>
          </a:bodyPr>
          <a:lstStyle/>
          <a:p>
            <a:r>
              <a:rPr lang="en-IN" b="1" u="sng"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t>S3 features</a:t>
            </a:r>
            <a:r>
              <a:rPr lang="en-IN" b="1" u="sng"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t>:</a:t>
            </a:r>
            <a:r>
              <a:rPr lang="en-IN" b="1" u="sng"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t/>
            </a:r>
            <a:br>
              <a:rPr lang="en-IN" b="1" u="sng"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br>
            <a:endParaRPr lang="en-US" dirty="0"/>
          </a:p>
        </p:txBody>
      </p:sp>
      <p:sp>
        <p:nvSpPr>
          <p:cNvPr id="7" name="Content Placeholder 2"/>
          <p:cNvSpPr>
            <a:spLocks noGrp="1"/>
          </p:cNvSpPr>
          <p:nvPr>
            <p:ph idx="1"/>
          </p:nvPr>
        </p:nvSpPr>
        <p:spPr>
          <a:xfrm>
            <a:off x="838200" y="1188720"/>
            <a:ext cx="10515600" cy="4988243"/>
          </a:xfrm>
        </p:spPr>
        <p:txBody>
          <a:bodyPr/>
          <a:lstStyle/>
          <a:p>
            <a:r>
              <a:rPr lang="en-IN" dirty="0" smtClean="0"/>
              <a:t>Tiered Storage Available</a:t>
            </a:r>
          </a:p>
          <a:p>
            <a:r>
              <a:rPr lang="en-IN" dirty="0" smtClean="0"/>
              <a:t>Lifecycle Management</a:t>
            </a:r>
          </a:p>
          <a:p>
            <a:r>
              <a:rPr lang="en-IN" dirty="0" smtClean="0"/>
              <a:t>Versioning</a:t>
            </a:r>
          </a:p>
          <a:p>
            <a:r>
              <a:rPr lang="en-IN" dirty="0" smtClean="0"/>
              <a:t>Encryption</a:t>
            </a:r>
          </a:p>
          <a:p>
            <a:r>
              <a:rPr lang="en-IN" dirty="0" smtClean="0"/>
              <a:t>MFA delete</a:t>
            </a:r>
          </a:p>
          <a:p>
            <a:r>
              <a:rPr lang="en-IN" dirty="0" smtClean="0"/>
              <a:t>Secure your data using Access Control List and Bucket Policies</a:t>
            </a:r>
            <a:endParaRPr lang="en-IN" dirty="0" smtClean="0"/>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t>S3 Storage classes:</a:t>
            </a:r>
            <a:r>
              <a:rPr lang="en-IN" b="1" u="sng"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t/>
            </a:r>
            <a:br>
              <a:rPr lang="en-IN" b="1" u="sng"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br>
            <a:endParaRPr lang="en-US" dirty="0"/>
          </a:p>
        </p:txBody>
      </p:sp>
      <p:pic>
        <p:nvPicPr>
          <p:cNvPr id="8" name="Content Placeholder 7" descr="class--cmparison.png"/>
          <p:cNvPicPr>
            <a:picLocks noGrp="1" noChangeAspect="1"/>
          </p:cNvPicPr>
          <p:nvPr>
            <p:ph idx="1"/>
          </p:nvPr>
        </p:nvPicPr>
        <p:blipFill>
          <a:blip r:embed="rId2" cstate="print"/>
          <a:stretch>
            <a:fillRect/>
          </a:stretch>
        </p:blipFill>
        <p:spPr>
          <a:xfrm>
            <a:off x="697170" y="1129762"/>
            <a:ext cx="10406259" cy="5479402"/>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t>Charged in S3</a:t>
            </a:r>
            <a:r>
              <a:rPr lang="en-IN" b="1" u="sng"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t/>
            </a:r>
            <a:br>
              <a:rPr lang="en-IN" b="1" u="sng"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838200" y="1188720"/>
            <a:ext cx="10515600" cy="4988243"/>
          </a:xfrm>
        </p:spPr>
        <p:txBody>
          <a:bodyPr/>
          <a:lstStyle/>
          <a:p>
            <a:r>
              <a:rPr lang="en-US" dirty="0" smtClean="0"/>
              <a:t>Storage</a:t>
            </a:r>
            <a:endParaRPr lang="en-US" b="1" dirty="0" smtClean="0"/>
          </a:p>
          <a:p>
            <a:r>
              <a:rPr lang="en-US" dirty="0" smtClean="0"/>
              <a:t>Requests and Data Retrievals </a:t>
            </a:r>
          </a:p>
          <a:p>
            <a:r>
              <a:rPr lang="en-IN" dirty="0" smtClean="0"/>
              <a:t>Storage Management Pricing</a:t>
            </a:r>
            <a:endParaRPr lang="en-US" dirty="0" smtClean="0"/>
          </a:p>
          <a:p>
            <a:r>
              <a:rPr lang="en-US" dirty="0" smtClean="0"/>
              <a:t>Data Transfer Pricing</a:t>
            </a:r>
            <a:endParaRPr lang="en-US" dirty="0" smtClean="0"/>
          </a:p>
          <a:p>
            <a:r>
              <a:rPr lang="en-US" dirty="0" smtClean="0"/>
              <a:t>Transfer Acceleration</a:t>
            </a:r>
            <a:endParaRPr lang="en-US" dirty="0" smtClean="0"/>
          </a:p>
          <a:p>
            <a:r>
              <a:rPr lang="en-US" dirty="0" smtClean="0"/>
              <a:t>Cross Region Replication </a:t>
            </a:r>
            <a:r>
              <a:rPr lang="en-US" dirty="0" smtClean="0"/>
              <a:t/>
            </a:r>
            <a:br>
              <a:rPr lang="en-US" dirty="0" smtClean="0"/>
            </a:br>
            <a:endParaRPr lang="en-US" dirty="0" smtClean="0"/>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t>Cross Region Replication</a:t>
            </a:r>
            <a:r>
              <a:rPr lang="en-IN" b="1" u="sng"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t/>
            </a:r>
            <a:br>
              <a:rPr lang="en-IN" b="1" u="sng"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838200" y="1188720"/>
            <a:ext cx="10515600" cy="4988243"/>
          </a:xfrm>
        </p:spPr>
        <p:txBody>
          <a:bodyPr/>
          <a:lstStyle/>
          <a:p>
            <a:pPr>
              <a:buNone/>
            </a:pPr>
            <a:r>
              <a:rPr lang="en-US" dirty="0" smtClean="0"/>
              <a:t/>
            </a:r>
            <a:br>
              <a:rPr lang="en-US" dirty="0" smtClean="0"/>
            </a:br>
            <a:endParaRPr lang="en-US" dirty="0" smtClean="0"/>
          </a:p>
          <a:p>
            <a:endParaRPr lang="en-US" dirty="0"/>
          </a:p>
        </p:txBody>
      </p:sp>
      <p:pic>
        <p:nvPicPr>
          <p:cNvPr id="4" name="Picture 3" descr="cross-region-relication.jpeg"/>
          <p:cNvPicPr>
            <a:picLocks noChangeAspect="1"/>
          </p:cNvPicPr>
          <p:nvPr/>
        </p:nvPicPr>
        <p:blipFill>
          <a:blip r:embed="rId2" cstate="print"/>
          <a:stretch>
            <a:fillRect/>
          </a:stretch>
        </p:blipFill>
        <p:spPr>
          <a:xfrm>
            <a:off x="1267097" y="1162970"/>
            <a:ext cx="10084526" cy="5091546"/>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t>Transfer Acceleration</a:t>
            </a:r>
            <a:r>
              <a:rPr lang="en-IN" b="1" u="sng"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t/>
            </a:r>
            <a:br>
              <a:rPr lang="en-IN" b="1" u="sng"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838200" y="1188720"/>
            <a:ext cx="10515600" cy="4988243"/>
          </a:xfrm>
        </p:spPr>
        <p:txBody>
          <a:bodyPr/>
          <a:lstStyle/>
          <a:p>
            <a:r>
              <a:rPr lang="en-IN" dirty="0" smtClean="0"/>
              <a:t>Amazon S3 Transfer Acceleration enables fast, easy and secure transfer of files over long distances between your end users and an S3 bucket. </a:t>
            </a:r>
          </a:p>
          <a:p>
            <a:r>
              <a:rPr lang="en-IN" dirty="0" smtClean="0"/>
              <a:t>Transfer </a:t>
            </a:r>
            <a:r>
              <a:rPr lang="en-IN" dirty="0" smtClean="0"/>
              <a:t>Acceleration takes advantage of Amazon </a:t>
            </a:r>
            <a:r>
              <a:rPr lang="en-IN" dirty="0" err="1" smtClean="0"/>
              <a:t>CloudFront’s</a:t>
            </a:r>
            <a:r>
              <a:rPr lang="en-IN" dirty="0" smtClean="0"/>
              <a:t> globally distributed edge locations. As the data arrives at an edge location. Data is routed to </a:t>
            </a:r>
            <a:r>
              <a:rPr lang="en-IN" dirty="0" smtClean="0"/>
              <a:t>A</a:t>
            </a:r>
            <a:r>
              <a:rPr lang="en-IN" dirty="0" smtClean="0"/>
              <a:t>mazon S3 over an optimized network path.</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t>S3 Pricing Tiers:</a:t>
            </a:r>
            <a:r>
              <a:rPr lang="en-IN" b="1" u="sng"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t/>
            </a:r>
            <a:br>
              <a:rPr lang="en-IN" b="1" u="sng"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838200" y="1188720"/>
            <a:ext cx="10515600" cy="4988243"/>
          </a:xfrm>
        </p:spPr>
        <p:txBody>
          <a:bodyPr/>
          <a:lstStyle/>
          <a:p>
            <a:pPr>
              <a:buNone/>
            </a:pPr>
            <a:r>
              <a:rPr lang="en-US" dirty="0" smtClean="0"/>
              <a:t/>
            </a:r>
            <a:br>
              <a:rPr lang="en-US" dirty="0" smtClean="0"/>
            </a:br>
            <a:endParaRPr lang="en-US" dirty="0" smtClean="0"/>
          </a:p>
          <a:p>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238125" y="1214845"/>
            <a:ext cx="11715750" cy="514676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19FA77-CA70-4DCD-8B7F-8DC4E9918FBF}"/>
              </a:ext>
            </a:extLst>
          </p:cNvPr>
          <p:cNvSpPr>
            <a:spLocks noGrp="1"/>
          </p:cNvSpPr>
          <p:nvPr>
            <p:ph type="title"/>
          </p:nvPr>
        </p:nvSpPr>
        <p:spPr/>
        <p:txBody>
          <a:bodyPr/>
          <a:lstStyle/>
          <a:p>
            <a:r>
              <a:rPr lang="en-IN" dirty="0" smtClean="0"/>
              <a:t>Topics</a:t>
            </a:r>
            <a:endParaRPr lang="en-IN" dirty="0"/>
          </a:p>
        </p:txBody>
      </p:sp>
      <p:sp>
        <p:nvSpPr>
          <p:cNvPr id="3" name="Content Placeholder 2">
            <a:extLst>
              <a:ext uri="{FF2B5EF4-FFF2-40B4-BE49-F238E27FC236}">
                <a16:creationId xmlns="" xmlns:a16="http://schemas.microsoft.com/office/drawing/2014/main" id="{9837E5CC-BF5A-4014-A960-027746B057F7}"/>
              </a:ext>
            </a:extLst>
          </p:cNvPr>
          <p:cNvSpPr>
            <a:spLocks noGrp="1"/>
          </p:cNvSpPr>
          <p:nvPr>
            <p:ph idx="1"/>
          </p:nvPr>
        </p:nvSpPr>
        <p:spPr/>
        <p:txBody>
          <a:bodyPr/>
          <a:lstStyle/>
          <a:p>
            <a:r>
              <a:rPr lang="en-US" dirty="0" smtClean="0"/>
              <a:t>What is </a:t>
            </a:r>
            <a:r>
              <a:rPr lang="en-US" dirty="0" smtClean="0"/>
              <a:t>IAM?</a:t>
            </a:r>
            <a:endParaRPr lang="en-US" dirty="0" smtClean="0"/>
          </a:p>
          <a:p>
            <a:r>
              <a:rPr lang="en-US" dirty="0" smtClean="0"/>
              <a:t>How to set Billing Alarm Demo?</a:t>
            </a:r>
            <a:endParaRPr lang="en-US" dirty="0" smtClean="0"/>
          </a:p>
          <a:p>
            <a:r>
              <a:rPr lang="en-IN" dirty="0" smtClean="0"/>
              <a:t>What is S3 bucket and how it works?</a:t>
            </a:r>
          </a:p>
          <a:p>
            <a:r>
              <a:rPr lang="en-IN" dirty="0" smtClean="0"/>
              <a:t>Create an S3 bucket Demo</a:t>
            </a:r>
          </a:p>
          <a:p>
            <a:r>
              <a:rPr lang="en-IN" dirty="0" smtClean="0"/>
              <a:t>Deploy the application using S3 bucket</a:t>
            </a:r>
          </a:p>
          <a:p>
            <a:r>
              <a:rPr lang="en-IN" dirty="0" smtClean="0"/>
              <a:t>S3 Pricing Tiers</a:t>
            </a:r>
          </a:p>
          <a:p>
            <a:r>
              <a:rPr lang="en-US" dirty="0" smtClean="0"/>
              <a:t>S3 Security and </a:t>
            </a:r>
            <a:r>
              <a:rPr lang="en-US" dirty="0" smtClean="0"/>
              <a:t>Encryption</a:t>
            </a:r>
          </a:p>
          <a:p>
            <a:r>
              <a:rPr lang="en-US" dirty="0" smtClean="0"/>
              <a:t>S3 Versioning - Demo</a:t>
            </a:r>
            <a:endParaRPr lang="en-US" dirty="0" smtClean="0"/>
          </a:p>
        </p:txBody>
      </p:sp>
    </p:spTree>
    <p:extLst>
      <p:ext uri="{BB962C8B-B14F-4D97-AF65-F5344CB8AC3E}">
        <p14:creationId xmlns="" xmlns:p14="http://schemas.microsoft.com/office/powerpoint/2010/main" val="5850159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9837E5CC-BF5A-4014-A960-027746B057F7}"/>
              </a:ext>
            </a:extLst>
          </p:cNvPr>
          <p:cNvSpPr>
            <a:spLocks noGrp="1"/>
          </p:cNvSpPr>
          <p:nvPr>
            <p:ph idx="1"/>
          </p:nvPr>
        </p:nvSpPr>
        <p:spPr>
          <a:xfrm>
            <a:off x="838200" y="705394"/>
            <a:ext cx="10515600" cy="5471569"/>
          </a:xfrm>
        </p:spPr>
        <p:txBody>
          <a:bodyPr>
            <a:normAutofit/>
          </a:bodyPr>
          <a:lstStyle/>
          <a:p>
            <a:r>
              <a:rPr lang="en-US" dirty="0" smtClean="0"/>
              <a:t>S3 Object Lock and Glacier Vault Lock [SAA-C02]</a:t>
            </a:r>
          </a:p>
          <a:p>
            <a:r>
              <a:rPr lang="en-US" dirty="0" smtClean="0"/>
              <a:t>S3 Performance [SAA-C02]</a:t>
            </a:r>
          </a:p>
          <a:p>
            <a:r>
              <a:rPr lang="en-US" dirty="0" smtClean="0"/>
              <a:t>S3 Select and Glacier Select [SAA-C02]</a:t>
            </a:r>
          </a:p>
          <a:p>
            <a:r>
              <a:rPr lang="en-US" dirty="0" smtClean="0"/>
              <a:t>AWS Organizations and Consolidated Billing [SAA-C02]</a:t>
            </a:r>
          </a:p>
          <a:p>
            <a:r>
              <a:rPr lang="en-US" dirty="0" smtClean="0"/>
              <a:t>Sharing S3 Buckets Across Accounts - Lab [SAA-C02]</a:t>
            </a:r>
          </a:p>
          <a:p>
            <a:r>
              <a:rPr lang="en-US" dirty="0" smtClean="0"/>
              <a:t>Cross-Region Replication - Demo</a:t>
            </a:r>
          </a:p>
          <a:p>
            <a:r>
              <a:rPr lang="en-US" dirty="0" smtClean="0"/>
              <a:t>S3 Transfer Acceleration</a:t>
            </a:r>
          </a:p>
          <a:p>
            <a:endParaRPr lang="en-US" dirty="0" smtClean="0"/>
          </a:p>
        </p:txBody>
      </p:sp>
    </p:spTree>
    <p:extLst>
      <p:ext uri="{BB962C8B-B14F-4D97-AF65-F5344CB8AC3E}">
        <p14:creationId xmlns="" xmlns:p14="http://schemas.microsoft.com/office/powerpoint/2010/main" val="5850159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 xmlns:a16="http://schemas.microsoft.com/office/drawing/2014/main" id="{4FE09D13-9B65-4D5F-AD52-4D391F0966F6}"/>
              </a:ext>
            </a:extLst>
          </p:cNvPr>
          <p:cNvSpPr txBox="1"/>
          <p:nvPr/>
        </p:nvSpPr>
        <p:spPr>
          <a:xfrm>
            <a:off x="877388" y="1681150"/>
            <a:ext cx="10515599" cy="2668551"/>
          </a:xfrm>
          <a:prstGeom prst="rect">
            <a:avLst/>
          </a:prstGeom>
          <a:noFill/>
        </p:spPr>
        <p:txBody>
          <a:bodyPr wrap="square">
            <a:spAutoFit/>
          </a:bodyPr>
          <a:lstStyle/>
          <a:p>
            <a:pPr algn="just">
              <a:lnSpc>
                <a:spcPct val="107000"/>
              </a:lnSpc>
              <a:spcAft>
                <a:spcPts val="800"/>
              </a:spcAft>
            </a:pPr>
            <a:r>
              <a:rPr lang="en-US" sz="2400" dirty="0" smtClean="0"/>
              <a:t>AWS Identity and Access Management (IAM) is a web service that helps you securely control access to AWS resources</a:t>
            </a:r>
            <a:r>
              <a:rPr lang="en-US" sz="2400" dirty="0" smtClean="0"/>
              <a:t>.</a:t>
            </a:r>
          </a:p>
          <a:p>
            <a:pPr algn="just">
              <a:lnSpc>
                <a:spcPct val="107000"/>
              </a:lnSpc>
              <a:spcAft>
                <a:spcPts val="800"/>
              </a:spcAft>
            </a:pPr>
            <a:r>
              <a:rPr lang="en-US" sz="2400" dirty="0" smtClean="0"/>
              <a:t>With IAM, you can centrally manage permissions that control which AWS resources users can access. You use IAM to control who is authenticated (signed in) and authorized (has permissions) to use resources.</a:t>
            </a:r>
            <a:endParaRPr lang="en-US" sz="2400" dirty="0" smtClean="0"/>
          </a:p>
          <a:p>
            <a:pPr algn="just">
              <a:lnSpc>
                <a:spcPct val="107000"/>
              </a:lnSpc>
              <a:spcAft>
                <a:spcPts val="800"/>
              </a:spcAft>
            </a:pPr>
            <a:endParaRPr lang="en-IN" sz="2400" b="1" dirty="0">
              <a:effectLst/>
              <a:latin typeface="Calisto MT" panose="02040603050505030304" pitchFamily="18" charset="0"/>
              <a:ea typeface="Calibri" panose="020F0502020204030204" pitchFamily="34" charset="0"/>
              <a:cs typeface="Times New Roman" panose="02020603050405020304" pitchFamily="18" charset="0"/>
            </a:endParaRPr>
          </a:p>
        </p:txBody>
      </p:sp>
      <p:sp>
        <p:nvSpPr>
          <p:cNvPr id="7" name="Title 6">
            <a:extLst>
              <a:ext uri="{FF2B5EF4-FFF2-40B4-BE49-F238E27FC236}">
                <a16:creationId xmlns="" xmlns:a16="http://schemas.microsoft.com/office/drawing/2014/main" id="{5156AE7B-2879-4D3E-84F4-FE2E8D0D8B05}"/>
              </a:ext>
            </a:extLst>
          </p:cNvPr>
          <p:cNvSpPr txBox="1">
            <a:spLocks noGrp="1"/>
          </p:cNvSpPr>
          <p:nvPr>
            <p:ph type="title"/>
          </p:nvPr>
        </p:nvSpPr>
        <p:spPr>
          <a:xfrm>
            <a:off x="838200" y="537163"/>
            <a:ext cx="10515600" cy="981487"/>
          </a:xfrm>
          <a:prstGeom prst="rect">
            <a:avLst/>
          </a:prstGeom>
          <a:noFill/>
        </p:spPr>
        <p:txBody>
          <a:bodyPr wrap="square">
            <a:spAutoFit/>
          </a:bodyPr>
          <a:lstStyle/>
          <a:p>
            <a:pPr algn="ctr">
              <a:lnSpc>
                <a:spcPct val="107000"/>
              </a:lnSpc>
              <a:spcAft>
                <a:spcPts val="800"/>
              </a:spcAft>
            </a:pPr>
            <a:r>
              <a:rPr lang="en-IN" sz="5400" b="1" dirty="0" smtClean="0">
                <a:ln w="28575">
                  <a:solidFill>
                    <a:schemeClr val="accent1">
                      <a:lumMod val="50000"/>
                    </a:schemeClr>
                  </a:solidFill>
                </a:ln>
                <a:solidFill>
                  <a:schemeClr val="bg1"/>
                </a:solidFill>
                <a:effectLst/>
                <a:latin typeface="Algerian" panose="04020705040A02060702" pitchFamily="82" charset="0"/>
                <a:ea typeface="Calibri" panose="020F0502020204030204" pitchFamily="34" charset="0"/>
                <a:cs typeface="Times New Roman" panose="02020603050405020304" pitchFamily="18" charset="0"/>
              </a:rPr>
              <a:t>What is </a:t>
            </a:r>
            <a:r>
              <a:rPr lang="en-IN" sz="5400" b="1" dirty="0" smtClean="0">
                <a:ln w="28575">
                  <a:solidFill>
                    <a:schemeClr val="accent1">
                      <a:lumMod val="50000"/>
                    </a:schemeClr>
                  </a:solidFill>
                </a:ln>
                <a:solidFill>
                  <a:schemeClr val="bg1"/>
                </a:solidFill>
                <a:effectLst/>
                <a:latin typeface="Algerian" panose="04020705040A02060702" pitchFamily="82" charset="0"/>
                <a:ea typeface="Calibri" panose="020F0502020204030204" pitchFamily="34" charset="0"/>
                <a:cs typeface="Times New Roman" panose="02020603050405020304" pitchFamily="18" charset="0"/>
              </a:rPr>
              <a:t>IAM?</a:t>
            </a:r>
            <a:endParaRPr lang="en-IN" sz="5400" dirty="0">
              <a:ln w="28575">
                <a:solidFill>
                  <a:schemeClr val="accent1">
                    <a:lumMod val="50000"/>
                  </a:schemeClr>
                </a:solidFill>
              </a:ln>
              <a:solidFill>
                <a:schemeClr val="bg1"/>
              </a:solidFill>
              <a:effectLst/>
              <a:latin typeface="Algerian" panose="04020705040A02060702" pitchFamily="82" charset="0"/>
              <a:ea typeface="Calibri" panose="020F0502020204030204" pitchFamily="34" charset="0"/>
              <a:cs typeface="Times New Roman" panose="02020603050405020304" pitchFamily="18" charset="0"/>
            </a:endParaRPr>
          </a:p>
        </p:txBody>
      </p:sp>
      <p:pic>
        <p:nvPicPr>
          <p:cNvPr id="5" name="Picture 4" descr="IAM.jpg"/>
          <p:cNvPicPr>
            <a:picLocks noChangeAspect="1"/>
          </p:cNvPicPr>
          <p:nvPr/>
        </p:nvPicPr>
        <p:blipFill>
          <a:blip r:embed="rId2" cstate="print"/>
          <a:stretch>
            <a:fillRect/>
          </a:stretch>
        </p:blipFill>
        <p:spPr>
          <a:xfrm>
            <a:off x="6844936" y="3619743"/>
            <a:ext cx="5058097" cy="2898623"/>
          </a:xfrm>
          <a:prstGeom prst="rect">
            <a:avLst/>
          </a:prstGeom>
        </p:spPr>
      </p:pic>
    </p:spTree>
    <p:extLst>
      <p:ext uri="{BB962C8B-B14F-4D97-AF65-F5344CB8AC3E}">
        <p14:creationId xmlns="" xmlns:p14="http://schemas.microsoft.com/office/powerpoint/2010/main" val="4133511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6" descr="iam-service.jpg"/>
          <p:cNvPicPr>
            <a:picLocks noChangeAspect="1"/>
          </p:cNvPicPr>
          <p:nvPr/>
        </p:nvPicPr>
        <p:blipFill>
          <a:blip r:embed="rId2" cstate="print"/>
          <a:stretch>
            <a:fillRect/>
          </a:stretch>
        </p:blipFill>
        <p:spPr>
          <a:xfrm>
            <a:off x="2425337" y="0"/>
            <a:ext cx="7620000" cy="6858000"/>
          </a:xfrm>
          <a:prstGeom prst="rect">
            <a:avLst/>
          </a:prstGeom>
        </p:spPr>
      </p:pic>
    </p:spTree>
    <p:extLst>
      <p:ext uri="{BB962C8B-B14F-4D97-AF65-F5344CB8AC3E}">
        <p14:creationId xmlns="" xmlns:p14="http://schemas.microsoft.com/office/powerpoint/2010/main" val="4464074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 xmlns:a16="http://schemas.microsoft.com/office/drawing/2014/main" id="{ED1E1237-A448-408E-B5D6-D8369236416B}"/>
              </a:ext>
            </a:extLst>
          </p:cNvPr>
          <p:cNvSpPr txBox="1"/>
          <p:nvPr/>
        </p:nvSpPr>
        <p:spPr>
          <a:xfrm>
            <a:off x="1251117" y="533049"/>
            <a:ext cx="9579006" cy="764055"/>
          </a:xfrm>
          <a:prstGeom prst="rect">
            <a:avLst/>
          </a:prstGeom>
          <a:noFill/>
        </p:spPr>
        <p:txBody>
          <a:bodyPr wrap="square">
            <a:spAutoFit/>
          </a:bodyPr>
          <a:lstStyle/>
          <a:p>
            <a:pPr algn="ctr">
              <a:lnSpc>
                <a:spcPct val="107000"/>
              </a:lnSpc>
              <a:spcAft>
                <a:spcPts val="800"/>
              </a:spcAft>
            </a:pPr>
            <a:r>
              <a:rPr lang="en-IN" sz="4400" b="1" i="1" u="sng" dirty="0" smtClean="0">
                <a:solidFill>
                  <a:srgbClr val="FF0066"/>
                </a:solidFill>
                <a:latin typeface="Georgia Pro Cond Black" panose="02040A06050405020203" pitchFamily="18" charset="0"/>
                <a:ea typeface="Calibri" panose="020F0502020204030204" pitchFamily="34" charset="0"/>
                <a:cs typeface="Times New Roman" panose="02020603050405020304" pitchFamily="18" charset="0"/>
              </a:rPr>
              <a:t>How to Set Billing Alarm Demo?</a:t>
            </a:r>
            <a:endParaRPr lang="en-IN" sz="4400" b="1" i="1" u="sng" dirty="0">
              <a:solidFill>
                <a:srgbClr val="FF0066"/>
              </a:solidFill>
              <a:effectLst/>
              <a:latin typeface="Georgia Pro Cond Black" panose="02040A06050405020203" pitchFamily="18"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 xmlns:a16="http://schemas.microsoft.com/office/drawing/2014/main" id="{949EF0AF-964C-4D82-BF5B-311F6AF6801A}"/>
              </a:ext>
            </a:extLst>
          </p:cNvPr>
          <p:cNvSpPr txBox="1"/>
          <p:nvPr/>
        </p:nvSpPr>
        <p:spPr>
          <a:xfrm>
            <a:off x="838200" y="1632857"/>
            <a:ext cx="10515600" cy="4795544"/>
          </a:xfrm>
          <a:prstGeom prst="rect">
            <a:avLst/>
          </a:prstGeom>
          <a:noFill/>
        </p:spPr>
        <p:txBody>
          <a:bodyPr wrap="square">
            <a:spAutoFit/>
          </a:bodyPr>
          <a:lstStyle/>
          <a:p>
            <a:pPr>
              <a:lnSpc>
                <a:spcPct val="107000"/>
              </a:lnSpc>
              <a:spcAft>
                <a:spcPts val="800"/>
              </a:spcAft>
            </a:pPr>
            <a:r>
              <a:rPr lang="en-IN" sz="2200" dirty="0" smtClean="0">
                <a:solidFill>
                  <a:srgbClr val="000000"/>
                </a:solidFill>
                <a:latin typeface="Cambria" panose="02040503050406030204" pitchFamily="18" charset="0"/>
                <a:ea typeface="Cambria" panose="02040503050406030204" pitchFamily="18" charset="0"/>
                <a:cs typeface="Times New Roman" panose="02020603050405020304" pitchFamily="18" charset="0"/>
              </a:rPr>
              <a:t>- </a:t>
            </a:r>
            <a:r>
              <a:rPr lang="en-IN" sz="2200" b="1" dirty="0" err="1" smtClean="0">
                <a:solidFill>
                  <a:srgbClr val="000000"/>
                </a:solidFill>
                <a:latin typeface="Cambria" panose="02040503050406030204" pitchFamily="18" charset="0"/>
                <a:ea typeface="Cambria" panose="02040503050406030204" pitchFamily="18" charset="0"/>
                <a:cs typeface="Times New Roman" panose="02020603050405020304" pitchFamily="18" charset="0"/>
              </a:rPr>
              <a:t>CloudWatch</a:t>
            </a:r>
            <a:r>
              <a:rPr lang="en-IN" sz="2200" dirty="0" smtClean="0">
                <a:solidFill>
                  <a:srgbClr val="000000"/>
                </a:solidFill>
                <a:latin typeface="Cambria" panose="02040503050406030204" pitchFamily="18" charset="0"/>
                <a:ea typeface="Cambria" panose="02040503050406030204" pitchFamily="18" charset="0"/>
                <a:cs typeface="Times New Roman" panose="02020603050405020304" pitchFamily="18" charset="0"/>
              </a:rPr>
              <a:t> is the solution of setting the billing alarm</a:t>
            </a:r>
            <a:r>
              <a:rPr lang="en-IN" sz="2200" b="1" i="1" dirty="0" smtClean="0">
                <a:solidFill>
                  <a:srgbClr val="000000"/>
                </a:solidFill>
                <a:latin typeface="Cambria" panose="02040503050406030204" pitchFamily="18" charset="0"/>
                <a:ea typeface="Cambria" panose="02040503050406030204" pitchFamily="18" charset="0"/>
                <a:cs typeface="Times New Roman" panose="02020603050405020304" pitchFamily="18" charset="0"/>
              </a:rPr>
              <a:t/>
            </a:r>
            <a:br>
              <a:rPr lang="en-IN" sz="2200" b="1" i="1" dirty="0" smtClean="0">
                <a:solidFill>
                  <a:srgbClr val="000000"/>
                </a:solidFill>
                <a:latin typeface="Cambria" panose="02040503050406030204" pitchFamily="18" charset="0"/>
                <a:ea typeface="Cambria" panose="02040503050406030204" pitchFamily="18" charset="0"/>
                <a:cs typeface="Times New Roman" panose="02020603050405020304" pitchFamily="18" charset="0"/>
              </a:rPr>
            </a:br>
            <a:r>
              <a:rPr lang="en-IN" sz="2200" b="1" i="1" dirty="0" smtClean="0">
                <a:solidFill>
                  <a:srgbClr val="000000"/>
                </a:solidFill>
                <a:latin typeface="Cambria" panose="02040503050406030204" pitchFamily="18" charset="0"/>
                <a:ea typeface="Cambria" panose="02040503050406030204" pitchFamily="18" charset="0"/>
                <a:cs typeface="Times New Roman" panose="02020603050405020304" pitchFamily="18" charset="0"/>
              </a:rPr>
              <a:t>Steps:</a:t>
            </a:r>
          </a:p>
          <a:p>
            <a:pPr marL="457200" indent="-457200">
              <a:lnSpc>
                <a:spcPct val="107000"/>
              </a:lnSpc>
              <a:spcAft>
                <a:spcPts val="800"/>
              </a:spcAft>
              <a:buAutoNum type="arabicPeriod"/>
            </a:pPr>
            <a:r>
              <a:rPr lang="en-IN" sz="2200" dirty="0" smtClean="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Search </a:t>
            </a:r>
            <a:r>
              <a:rPr lang="en-IN" sz="2200" dirty="0" err="1" smtClean="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cloudwatch</a:t>
            </a:r>
            <a:r>
              <a:rPr lang="en-IN" sz="2200" dirty="0" smtClean="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 service from AWS</a:t>
            </a:r>
          </a:p>
          <a:p>
            <a:pPr marL="457200" indent="-457200">
              <a:lnSpc>
                <a:spcPct val="107000"/>
              </a:lnSpc>
              <a:spcAft>
                <a:spcPts val="800"/>
              </a:spcAft>
              <a:buAutoNum type="arabicPeriod"/>
            </a:pPr>
            <a:r>
              <a:rPr lang="en-IN" sz="2200" dirty="0" smtClean="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Select the billing </a:t>
            </a:r>
          </a:p>
          <a:p>
            <a:pPr marL="457200" indent="-457200">
              <a:lnSpc>
                <a:spcPct val="107000"/>
              </a:lnSpc>
              <a:spcAft>
                <a:spcPts val="800"/>
              </a:spcAft>
              <a:buAutoNum type="arabicPeriod"/>
            </a:pPr>
            <a:r>
              <a:rPr lang="en-IN" sz="2200" dirty="0" smtClean="0">
                <a:solidFill>
                  <a:srgbClr val="000000"/>
                </a:solidFill>
                <a:latin typeface="Cambria" panose="02040503050406030204" pitchFamily="18" charset="0"/>
                <a:ea typeface="Cambria" panose="02040503050406030204" pitchFamily="18" charset="0"/>
                <a:cs typeface="Times New Roman" panose="02020603050405020304" pitchFamily="18" charset="0"/>
              </a:rPr>
              <a:t>Create a billing Alarm </a:t>
            </a:r>
          </a:p>
          <a:p>
            <a:pPr marL="457200" indent="-457200">
              <a:lnSpc>
                <a:spcPct val="107000"/>
              </a:lnSpc>
              <a:spcAft>
                <a:spcPts val="800"/>
              </a:spcAft>
              <a:buAutoNum type="arabicPeriod"/>
            </a:pPr>
            <a:r>
              <a:rPr lang="en-IN" sz="2200" dirty="0" smtClean="0">
                <a:solidFill>
                  <a:srgbClr val="000000"/>
                </a:solidFill>
                <a:latin typeface="Cambria" panose="02040503050406030204" pitchFamily="18" charset="0"/>
                <a:ea typeface="Cambria" panose="02040503050406030204" pitchFamily="18" charset="0"/>
                <a:cs typeface="Times New Roman" panose="02020603050405020304" pitchFamily="18" charset="0"/>
              </a:rPr>
              <a:t>Fill the desired settings</a:t>
            </a:r>
          </a:p>
          <a:p>
            <a:pPr marL="457200" indent="-457200">
              <a:lnSpc>
                <a:spcPct val="107000"/>
              </a:lnSpc>
              <a:spcAft>
                <a:spcPts val="800"/>
              </a:spcAft>
              <a:buAutoNum type="arabicPeriod"/>
            </a:pPr>
            <a:r>
              <a:rPr lang="en-IN" sz="2200" dirty="0" smtClean="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SNS(Simple Notification Service) will sent to provided email address for confirmation  </a:t>
            </a:r>
          </a:p>
          <a:p>
            <a:pPr marL="457200" indent="-457200">
              <a:lnSpc>
                <a:spcPct val="107000"/>
              </a:lnSpc>
              <a:spcAft>
                <a:spcPts val="800"/>
              </a:spcAft>
              <a:buAutoNum type="arabicPeriod"/>
            </a:pPr>
            <a:r>
              <a:rPr lang="en-IN" sz="2200" dirty="0" smtClean="0">
                <a:solidFill>
                  <a:srgbClr val="000000"/>
                </a:solidFill>
                <a:latin typeface="Cambria" panose="02040503050406030204" pitchFamily="18" charset="0"/>
                <a:ea typeface="Cambria" panose="02040503050406030204" pitchFamily="18" charset="0"/>
                <a:cs typeface="Times New Roman" panose="02020603050405020304" pitchFamily="18" charset="0"/>
              </a:rPr>
              <a:t>After confirming, the subscription confirmed will appear</a:t>
            </a:r>
          </a:p>
          <a:p>
            <a:pPr marL="457200" indent="-457200">
              <a:lnSpc>
                <a:spcPct val="107000"/>
              </a:lnSpc>
              <a:spcAft>
                <a:spcPts val="800"/>
              </a:spcAft>
              <a:buAutoNum type="arabicPeriod"/>
            </a:pPr>
            <a:r>
              <a:rPr lang="en-IN" sz="2200" dirty="0" smtClean="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You will see the billing alarm in </a:t>
            </a:r>
            <a:r>
              <a:rPr lang="en-IN" sz="2200" dirty="0" err="1" smtClean="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cloudwatch</a:t>
            </a:r>
            <a:r>
              <a:rPr lang="en-IN" sz="2200" dirty="0" smtClean="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
            </a:r>
            <a:br>
              <a:rPr lang="en-IN" sz="2200" dirty="0" smtClean="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br>
            <a:endParaRPr lang="en-IN" sz="2200"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endParaRPr>
          </a:p>
        </p:txBody>
      </p:sp>
    </p:spTree>
    <p:extLst>
      <p:ext uri="{BB962C8B-B14F-4D97-AF65-F5344CB8AC3E}">
        <p14:creationId xmlns="" xmlns:p14="http://schemas.microsoft.com/office/powerpoint/2010/main" val="446407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ubscription-confirmed.JPG"/>
          <p:cNvPicPr>
            <a:picLocks noChangeAspect="1"/>
          </p:cNvPicPr>
          <p:nvPr/>
        </p:nvPicPr>
        <p:blipFill>
          <a:blip r:embed="rId2" cstate="print"/>
          <a:stretch>
            <a:fillRect/>
          </a:stretch>
        </p:blipFill>
        <p:spPr>
          <a:xfrm>
            <a:off x="3040352" y="1345474"/>
            <a:ext cx="6429131" cy="3016567"/>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 xmlns:a16="http://schemas.microsoft.com/office/drawing/2014/main" id="{ED1E1237-A448-408E-B5D6-D8369236416B}"/>
              </a:ext>
            </a:extLst>
          </p:cNvPr>
          <p:cNvSpPr txBox="1"/>
          <p:nvPr/>
        </p:nvSpPr>
        <p:spPr>
          <a:xfrm>
            <a:off x="1251117" y="533049"/>
            <a:ext cx="9579006" cy="764055"/>
          </a:xfrm>
          <a:prstGeom prst="rect">
            <a:avLst/>
          </a:prstGeom>
          <a:noFill/>
        </p:spPr>
        <p:txBody>
          <a:bodyPr wrap="square">
            <a:spAutoFit/>
          </a:bodyPr>
          <a:lstStyle/>
          <a:p>
            <a:pPr algn="ctr">
              <a:lnSpc>
                <a:spcPct val="107000"/>
              </a:lnSpc>
              <a:spcAft>
                <a:spcPts val="800"/>
              </a:spcAft>
            </a:pPr>
            <a:r>
              <a:rPr lang="en-IN" sz="4400" b="1" i="1" u="sng" dirty="0" smtClean="0">
                <a:solidFill>
                  <a:srgbClr val="FF0066"/>
                </a:solidFill>
                <a:latin typeface="Georgia Pro Cond Black" panose="02040A06050405020203" pitchFamily="18" charset="0"/>
                <a:ea typeface="Calibri" panose="020F0502020204030204" pitchFamily="34" charset="0"/>
                <a:cs typeface="Times New Roman" panose="02020603050405020304" pitchFamily="18" charset="0"/>
              </a:rPr>
              <a:t>What is S3bucket?</a:t>
            </a:r>
            <a:endParaRPr lang="en-IN" sz="4400" b="1" i="1" u="sng" dirty="0">
              <a:solidFill>
                <a:srgbClr val="FF0066"/>
              </a:solidFill>
              <a:effectLst/>
              <a:latin typeface="Georgia Pro Cond Black" panose="02040A06050405020203" pitchFamily="18"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 xmlns:a16="http://schemas.microsoft.com/office/drawing/2014/main" id="{949EF0AF-964C-4D82-BF5B-311F6AF6801A}"/>
              </a:ext>
            </a:extLst>
          </p:cNvPr>
          <p:cNvSpPr txBox="1"/>
          <p:nvPr/>
        </p:nvSpPr>
        <p:spPr>
          <a:xfrm>
            <a:off x="838200" y="1632857"/>
            <a:ext cx="10515600" cy="4198650"/>
          </a:xfrm>
          <a:prstGeom prst="rect">
            <a:avLst/>
          </a:prstGeom>
          <a:noFill/>
        </p:spPr>
        <p:txBody>
          <a:bodyPr wrap="square">
            <a:spAutoFit/>
          </a:bodyPr>
          <a:lstStyle/>
          <a:p>
            <a:pPr>
              <a:lnSpc>
                <a:spcPct val="107000"/>
              </a:lnSpc>
              <a:spcAft>
                <a:spcPts val="800"/>
              </a:spcAft>
              <a:buFont typeface="Arial" pitchFamily="34" charset="0"/>
              <a:buChar char="•"/>
            </a:pPr>
            <a:r>
              <a:rPr lang="en-IN" sz="2400" dirty="0" smtClean="0"/>
              <a:t> S3 stands for Simple Storage Service</a:t>
            </a:r>
            <a:endParaRPr lang="en-US" sz="2400" dirty="0" smtClean="0"/>
          </a:p>
          <a:p>
            <a:pPr>
              <a:lnSpc>
                <a:spcPct val="107000"/>
              </a:lnSpc>
              <a:spcAft>
                <a:spcPts val="800"/>
              </a:spcAft>
              <a:buFont typeface="Arial" pitchFamily="34" charset="0"/>
              <a:buChar char="•"/>
            </a:pPr>
            <a:r>
              <a:rPr lang="en-US" sz="2400" dirty="0" smtClean="0"/>
              <a:t> It is</a:t>
            </a:r>
            <a:r>
              <a:rPr lang="en-US" sz="2400" dirty="0" smtClean="0"/>
              <a:t> </a:t>
            </a:r>
            <a:r>
              <a:rPr lang="en-US" sz="2400" dirty="0" smtClean="0"/>
              <a:t>object-based storage, where data is stored inside S3 buckets in distinct units called objects instead of files. </a:t>
            </a:r>
            <a:endParaRPr lang="en-US" sz="2400" dirty="0" smtClean="0"/>
          </a:p>
          <a:p>
            <a:pPr>
              <a:lnSpc>
                <a:spcPct val="107000"/>
              </a:lnSpc>
              <a:spcAft>
                <a:spcPts val="800"/>
              </a:spcAft>
              <a:buFont typeface="Arial" pitchFamily="34" charset="0"/>
              <a:buChar char="•"/>
            </a:pPr>
            <a:r>
              <a:rPr lang="en-US" sz="2400" dirty="0" smtClean="0"/>
              <a:t> The allows to upload files.</a:t>
            </a:r>
            <a:endParaRPr lang="en-US" sz="2400" dirty="0" smtClean="0"/>
          </a:p>
          <a:p>
            <a:pPr>
              <a:lnSpc>
                <a:spcPct val="107000"/>
              </a:lnSpc>
              <a:spcAft>
                <a:spcPts val="800"/>
              </a:spcAft>
              <a:buFont typeface="Arial" pitchFamily="34" charset="0"/>
              <a:buChar char="•"/>
            </a:pPr>
            <a:r>
              <a:rPr lang="en-IN" sz="2200" dirty="0" smtClean="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 </a:t>
            </a:r>
            <a:r>
              <a:rPr lang="en-IN" sz="2400" dirty="0" smtClean="0"/>
              <a:t>Files can be 0 bytes to 5TB</a:t>
            </a:r>
          </a:p>
          <a:p>
            <a:pPr>
              <a:lnSpc>
                <a:spcPct val="107000"/>
              </a:lnSpc>
              <a:spcAft>
                <a:spcPts val="800"/>
              </a:spcAft>
              <a:buFont typeface="Arial" pitchFamily="34" charset="0"/>
              <a:buChar char="•"/>
            </a:pPr>
            <a:r>
              <a:rPr lang="en-IN" sz="2400" dirty="0" smtClean="0"/>
              <a:t> There is unlimited storage</a:t>
            </a:r>
          </a:p>
          <a:p>
            <a:pPr>
              <a:lnSpc>
                <a:spcPct val="107000"/>
              </a:lnSpc>
              <a:spcAft>
                <a:spcPts val="800"/>
              </a:spcAft>
              <a:buFont typeface="Arial" pitchFamily="34" charset="0"/>
              <a:buChar char="•"/>
            </a:pPr>
            <a:r>
              <a:rPr lang="en-IN" sz="2400" dirty="0" smtClean="0"/>
              <a:t> Files are stored in </a:t>
            </a:r>
            <a:r>
              <a:rPr lang="en-IN" sz="2400" dirty="0" smtClean="0"/>
              <a:t>buckets</a:t>
            </a:r>
          </a:p>
          <a:p>
            <a:pPr>
              <a:lnSpc>
                <a:spcPct val="107000"/>
              </a:lnSpc>
              <a:spcAft>
                <a:spcPts val="800"/>
              </a:spcAft>
              <a:buFont typeface="Arial" pitchFamily="34" charset="0"/>
              <a:buChar char="•"/>
            </a:pPr>
            <a:r>
              <a:rPr lang="en-IN" sz="2400" dirty="0" smtClean="0"/>
              <a:t> Http 200 code on successful</a:t>
            </a:r>
            <a:r>
              <a:rPr lang="en-IN" sz="2200" dirty="0" smtClean="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
            </a:r>
            <a:br>
              <a:rPr lang="en-IN" sz="2200" dirty="0" smtClean="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br>
            <a:endParaRPr lang="en-IN" sz="2200"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endParaRPr>
          </a:p>
        </p:txBody>
      </p:sp>
    </p:spTree>
    <p:extLst>
      <p:ext uri="{BB962C8B-B14F-4D97-AF65-F5344CB8AC3E}">
        <p14:creationId xmlns="" xmlns:p14="http://schemas.microsoft.com/office/powerpoint/2010/main" val="446407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721"/>
          </a:xfrm>
        </p:spPr>
        <p:txBody>
          <a:bodyPr>
            <a:normAutofit fontScale="90000"/>
          </a:bodyPr>
          <a:lstStyle/>
          <a:p>
            <a:r>
              <a:rPr lang="en-IN" b="1" u="sng"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t>How does data consistency work for S3?</a:t>
            </a:r>
            <a:r>
              <a:rPr lang="en-IN" b="1" u="sng"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t/>
            </a:r>
            <a:br>
              <a:rPr lang="en-IN" b="1" u="sng" dirty="0" smtClean="0">
                <a:solidFill>
                  <a:schemeClr val="accent2"/>
                </a:solidFill>
                <a:latin typeface="Georgia Pro Cond Black" panose="02040A06050405020203" pitchFamily="18" charset="0"/>
                <a:ea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890451" y="1371599"/>
            <a:ext cx="10515600" cy="3056710"/>
          </a:xfrm>
        </p:spPr>
        <p:txBody>
          <a:bodyPr>
            <a:normAutofit/>
          </a:bodyPr>
          <a:lstStyle/>
          <a:p>
            <a:r>
              <a:rPr lang="en-IN" dirty="0" smtClean="0"/>
              <a:t>Read after </a:t>
            </a:r>
            <a:r>
              <a:rPr lang="en-IN" dirty="0" smtClean="0"/>
              <a:t>W</a:t>
            </a:r>
            <a:r>
              <a:rPr lang="en-IN" dirty="0" smtClean="0"/>
              <a:t>rite consistency for PUTS of new objects</a:t>
            </a:r>
          </a:p>
          <a:p>
            <a:endParaRPr lang="en-IN" dirty="0" smtClean="0"/>
          </a:p>
          <a:p>
            <a:endParaRPr lang="en-IN" dirty="0" smtClean="0"/>
          </a:p>
          <a:p>
            <a:r>
              <a:rPr lang="en-IN" dirty="0" smtClean="0"/>
              <a:t>Eventually consistency for overwrite PUTS and DELETES (can take some time to propagate)</a:t>
            </a:r>
            <a:r>
              <a:rPr lang="en-IN" dirty="0" smtClean="0"/>
              <a:t/>
            </a:r>
            <a:br>
              <a:rPr lang="en-IN" dirty="0" smtClean="0"/>
            </a:b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620</TotalTime>
  <Words>449</Words>
  <Application>Microsoft Office PowerPoint</Application>
  <PresentationFormat>Custom</PresentationFormat>
  <Paragraphs>67</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Slide 1</vt:lpstr>
      <vt:lpstr>Topics</vt:lpstr>
      <vt:lpstr>Slide 3</vt:lpstr>
      <vt:lpstr>What is IAM?</vt:lpstr>
      <vt:lpstr>Slide 5</vt:lpstr>
      <vt:lpstr>Slide 6</vt:lpstr>
      <vt:lpstr>Slide 7</vt:lpstr>
      <vt:lpstr>Slide 8</vt:lpstr>
      <vt:lpstr>How does data consistency work for S3? </vt:lpstr>
      <vt:lpstr>Slide 10</vt:lpstr>
      <vt:lpstr>S3 features: </vt:lpstr>
      <vt:lpstr>S3 Storage classes: </vt:lpstr>
      <vt:lpstr>Charged in S3 </vt:lpstr>
      <vt:lpstr>Cross Region Replication </vt:lpstr>
      <vt:lpstr>Transfer Acceleration </vt:lpstr>
      <vt:lpstr>S3 Pricing Tiers: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Sunkari Krishnaveni</dc:creator>
  <cp:lastModifiedBy>LENOWO</cp:lastModifiedBy>
  <cp:revision>100</cp:revision>
  <dcterms:created xsi:type="dcterms:W3CDTF">2020-11-20T09:52:05Z</dcterms:created>
  <dcterms:modified xsi:type="dcterms:W3CDTF">2024-01-27T18:27:12Z</dcterms:modified>
</cp:coreProperties>
</file>