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304" r:id="rId4"/>
    <p:sldId id="292" r:id="rId5"/>
    <p:sldId id="275" r:id="rId6"/>
    <p:sldId id="306" r:id="rId7"/>
    <p:sldId id="307" r:id="rId8"/>
    <p:sldId id="271" r:id="rId9"/>
    <p:sldId id="277" r:id="rId10"/>
    <p:sldId id="270" r:id="rId11"/>
    <p:sldId id="280" r:id="rId12"/>
    <p:sldId id="294" r:id="rId13"/>
    <p:sldId id="295" r:id="rId14"/>
    <p:sldId id="296" r:id="rId15"/>
    <p:sldId id="298" r:id="rId16"/>
    <p:sldId id="299" r:id="rId17"/>
    <p:sldId id="300" r:id="rId18"/>
    <p:sldId id="301" r:id="rId19"/>
    <p:sldId id="308" r:id="rId20"/>
    <p:sldId id="302" r:id="rId21"/>
    <p:sldId id="305" r:id="rId22"/>
    <p:sldId id="309" r:id="rId23"/>
    <p:sldId id="310" r:id="rId24"/>
    <p:sldId id="313" r:id="rId25"/>
    <p:sldId id="31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382716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60167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6559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5850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3568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5843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4964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9465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40944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8331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4580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F569-19F3-4A8F-BF89-6321182380A1}" type="datetimeFigureOut">
              <a:rPr lang="en-IN" smtClean="0"/>
              <a:pPr/>
              <a:t>04-02-2024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51738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ws.amazon.com/ec2/instance-typ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ws.amazon.com/free/?all-free-tier.sort-by=item.additionalFields.SortRank&amp;all-free-tier.sort-order=asc&amp;awsf.Free%20Tier%20Types=t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B5B8B457-573B-4365-B39A-69F24FEF44CB}"/>
              </a:ext>
            </a:extLst>
          </p:cNvPr>
          <p:cNvSpPr txBox="1"/>
          <p:nvPr/>
        </p:nvSpPr>
        <p:spPr>
          <a:xfrm>
            <a:off x="2808513" y="1623078"/>
            <a:ext cx="6936377" cy="923330"/>
          </a:xfrm>
          <a:prstGeom prst="rect">
            <a:avLst/>
          </a:prstGeom>
          <a:noFill/>
        </p:spPr>
        <p:txBody>
          <a:bodyPr wrap="square">
            <a:spAutoFit/>
          </a:bodyPr>
          <a:lstStyle/>
          <a:p>
            <a:pPr algn="ctr"/>
            <a:r>
              <a:rPr lang="en-IN" sz="5400" b="1" i="1" dirty="0" smtClean="0">
                <a:solidFill>
                  <a:schemeClr val="accent1">
                    <a:lumMod val="75000"/>
                  </a:schemeClr>
                </a:solidFill>
                <a:latin typeface="Algerian" panose="04020705040A02060702" pitchFamily="82" charset="0"/>
              </a:rPr>
              <a:t>AWS Session-3</a:t>
            </a:r>
          </a:p>
        </p:txBody>
      </p:sp>
    </p:spTree>
    <p:extLst>
      <p:ext uri="{BB962C8B-B14F-4D97-AF65-F5344CB8AC3E}">
        <p14:creationId xmlns:p14="http://schemas.microsoft.com/office/powerpoint/2010/main" xmlns="" val="412444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EBS (Elastic Block Storage)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890451" y="1371598"/>
            <a:ext cx="10515600" cy="5212081"/>
          </a:xfrm>
        </p:spPr>
        <p:txBody>
          <a:bodyPr>
            <a:normAutofit/>
          </a:bodyPr>
          <a:lstStyle/>
          <a:p>
            <a:r>
              <a:rPr lang="en-US" dirty="0" smtClean="0"/>
              <a:t>It is just like an hard dist or an SSD in our computer that stores operating system and other types of files</a:t>
            </a:r>
            <a:endParaRPr lang="en-US" dirty="0" smtClean="0"/>
          </a:p>
          <a:p>
            <a:r>
              <a:rPr lang="en-US" dirty="0" smtClean="0"/>
              <a:t>It offers storage volumes at block level for se with EC2 instances</a:t>
            </a:r>
          </a:p>
          <a:p>
            <a:r>
              <a:rPr lang="en-US" dirty="0" smtClean="0"/>
              <a:t>We can attach as many volumes as we need and detach them when not in use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10515600" cy="744584"/>
          </a:xfrm>
        </p:spPr>
        <p:txBody>
          <a:bodyPr>
            <a:normAutofit fontScale="90000"/>
          </a:bodyPr>
          <a:lstStyle/>
          <a:p>
            <a:pPr algn="ctr"/>
            <a: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r>
              <a:rPr lang="en-IN" b="1" dirty="0" err="1"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CloudFront</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7" name="Content Placeholder 2"/>
          <p:cNvSpPr>
            <a:spLocks noGrp="1"/>
          </p:cNvSpPr>
          <p:nvPr>
            <p:ph idx="1"/>
          </p:nvPr>
        </p:nvSpPr>
        <p:spPr>
          <a:xfrm>
            <a:off x="838200" y="1188720"/>
            <a:ext cx="10515600" cy="4988243"/>
          </a:xfrm>
        </p:spPr>
        <p:txBody>
          <a:bodyPr>
            <a:normAutofit lnSpcReduction="10000"/>
          </a:bodyPr>
          <a:lstStyle/>
          <a:p>
            <a:r>
              <a:rPr lang="en-US" dirty="0" smtClean="0"/>
              <a:t>Amazon </a:t>
            </a:r>
            <a:r>
              <a:rPr lang="en-US" dirty="0" err="1" smtClean="0"/>
              <a:t>CloudFront</a:t>
            </a:r>
            <a:r>
              <a:rPr lang="en-US" dirty="0" smtClean="0"/>
              <a:t> is a globally distributed network offered by AWS which securely delivers content to the end users with a high transfer speed and low latency</a:t>
            </a:r>
            <a:endParaRPr lang="en-IN" dirty="0" smtClean="0"/>
          </a:p>
          <a:p>
            <a:r>
              <a:rPr lang="en-US" dirty="0" err="1" smtClean="0"/>
              <a:t>CloudFront</a:t>
            </a:r>
            <a:r>
              <a:rPr lang="en-US" dirty="0" smtClean="0"/>
              <a:t> delivers your content through a worldwide network of data centers called edge locations.</a:t>
            </a:r>
            <a:endParaRPr lang="en-IN" dirty="0" smtClean="0"/>
          </a:p>
          <a:p>
            <a:r>
              <a:rPr lang="en-US" dirty="0" smtClean="0"/>
              <a:t>If the content is already in the edge location with the lowest latency, </a:t>
            </a:r>
            <a:r>
              <a:rPr lang="en-US" dirty="0" err="1" smtClean="0"/>
              <a:t>CloudFront</a:t>
            </a:r>
            <a:r>
              <a:rPr lang="en-US" dirty="0" smtClean="0"/>
              <a:t> delivers it immediately.</a:t>
            </a:r>
          </a:p>
          <a:p>
            <a:r>
              <a:rPr lang="en-US" dirty="0" smtClean="0"/>
              <a:t>If the content is not in that edge location, </a:t>
            </a:r>
            <a:r>
              <a:rPr lang="en-US" dirty="0" err="1" smtClean="0"/>
              <a:t>CloudFront</a:t>
            </a:r>
            <a:r>
              <a:rPr lang="en-US" dirty="0" smtClean="0"/>
              <a:t> retrieves it from an origin that you've defined—such as an Amazon S3 bucket, a </a:t>
            </a:r>
            <a:r>
              <a:rPr lang="en-US" dirty="0" err="1" smtClean="0"/>
              <a:t>MediaPackage</a:t>
            </a:r>
            <a:r>
              <a:rPr lang="en-US" dirty="0" smtClean="0"/>
              <a:t> channel, or an HTTP server (for example, a web server) that you have identified as the source for the definitive version of your content.</a:t>
            </a:r>
          </a:p>
          <a:p>
            <a:endParaRPr lang="en-IN"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90048" y="692331"/>
            <a:ext cx="9317710" cy="44624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885481" y="796834"/>
            <a:ext cx="9234141" cy="440272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29727" y="953588"/>
            <a:ext cx="9882188" cy="4191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10515600" cy="744584"/>
          </a:xfrm>
        </p:spPr>
        <p:txBody>
          <a:bodyPr>
            <a:normAutofit fontScale="90000"/>
          </a:bodyPr>
          <a:lstStyle/>
          <a:p>
            <a:pPr algn="ctr"/>
            <a: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r>
              <a:rPr lang="en-IN" b="1"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Benefits of </a:t>
            </a:r>
            <a:r>
              <a:rPr lang="en-IN" b="1" dirty="0" err="1"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CloudFront</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7775801" y="3878397"/>
            <a:ext cx="1343025" cy="1333500"/>
          </a:xfrm>
          <a:prstGeom prst="rect">
            <a:avLst/>
          </a:prstGeom>
          <a:noFill/>
          <a:ln w="9525">
            <a:noFill/>
            <a:miter lim="800000"/>
            <a:headEnd/>
            <a:tailEnd/>
          </a:ln>
        </p:spPr>
      </p:pic>
      <p:pic>
        <p:nvPicPr>
          <p:cNvPr id="5" name="Picture 4" descr="content-privacy.png"/>
          <p:cNvPicPr>
            <a:picLocks noChangeAspect="1"/>
          </p:cNvPicPr>
          <p:nvPr/>
        </p:nvPicPr>
        <p:blipFill>
          <a:blip r:embed="rId3" cstate="print"/>
          <a:stretch>
            <a:fillRect/>
          </a:stretch>
        </p:blipFill>
        <p:spPr>
          <a:xfrm>
            <a:off x="8684119" y="1332315"/>
            <a:ext cx="1381318" cy="1371792"/>
          </a:xfrm>
          <a:prstGeom prst="rect">
            <a:avLst/>
          </a:prstGeom>
        </p:spPr>
      </p:pic>
      <p:pic>
        <p:nvPicPr>
          <p:cNvPr id="6" name="Picture 5" descr="cost-effective.png"/>
          <p:cNvPicPr>
            <a:picLocks noChangeAspect="1"/>
          </p:cNvPicPr>
          <p:nvPr/>
        </p:nvPicPr>
        <p:blipFill>
          <a:blip r:embed="rId4" cstate="print"/>
          <a:stretch>
            <a:fillRect/>
          </a:stretch>
        </p:blipFill>
        <p:spPr>
          <a:xfrm>
            <a:off x="1100907" y="1339850"/>
            <a:ext cx="1381318" cy="1343213"/>
          </a:xfrm>
          <a:prstGeom prst="rect">
            <a:avLst/>
          </a:prstGeom>
        </p:spPr>
      </p:pic>
      <p:pic>
        <p:nvPicPr>
          <p:cNvPr id="8" name="Picture 7" descr="geo-targeting.png"/>
          <p:cNvPicPr>
            <a:picLocks noChangeAspect="1"/>
          </p:cNvPicPr>
          <p:nvPr/>
        </p:nvPicPr>
        <p:blipFill>
          <a:blip r:embed="rId5" cstate="print"/>
          <a:stretch>
            <a:fillRect/>
          </a:stretch>
        </p:blipFill>
        <p:spPr>
          <a:xfrm>
            <a:off x="4853946" y="3850691"/>
            <a:ext cx="1333686" cy="1324160"/>
          </a:xfrm>
          <a:prstGeom prst="rect">
            <a:avLst/>
          </a:prstGeom>
        </p:spPr>
      </p:pic>
      <p:pic>
        <p:nvPicPr>
          <p:cNvPr id="9" name="Picture 8" descr="highly-programmable.png"/>
          <p:cNvPicPr>
            <a:picLocks noChangeAspect="1"/>
          </p:cNvPicPr>
          <p:nvPr/>
        </p:nvPicPr>
        <p:blipFill>
          <a:blip r:embed="rId6" cstate="print"/>
          <a:stretch>
            <a:fillRect/>
          </a:stretch>
        </p:blipFill>
        <p:spPr>
          <a:xfrm>
            <a:off x="1664617" y="3949667"/>
            <a:ext cx="1324160" cy="1295581"/>
          </a:xfrm>
          <a:prstGeom prst="rect">
            <a:avLst/>
          </a:prstGeom>
        </p:spPr>
      </p:pic>
      <p:sp>
        <p:nvSpPr>
          <p:cNvPr id="10" name="Rectangle 9"/>
          <p:cNvSpPr/>
          <p:nvPr/>
        </p:nvSpPr>
        <p:spPr>
          <a:xfrm>
            <a:off x="1071154" y="2599509"/>
            <a:ext cx="1645920" cy="47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Cost-effective</a:t>
            </a:r>
            <a:endParaRPr lang="en-US" dirty="0">
              <a:solidFill>
                <a:schemeClr val="tx1"/>
              </a:solidFill>
            </a:endParaRPr>
          </a:p>
        </p:txBody>
      </p:sp>
      <p:sp>
        <p:nvSpPr>
          <p:cNvPr id="11" name="Rectangle 10"/>
          <p:cNvSpPr/>
          <p:nvPr/>
        </p:nvSpPr>
        <p:spPr>
          <a:xfrm>
            <a:off x="4402184" y="5246914"/>
            <a:ext cx="2377440"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Geo - targeting</a:t>
            </a:r>
            <a:endParaRPr lang="en-US" dirty="0">
              <a:solidFill>
                <a:schemeClr val="tx1"/>
              </a:solidFill>
            </a:endParaRPr>
          </a:p>
        </p:txBody>
      </p:sp>
      <p:sp>
        <p:nvSpPr>
          <p:cNvPr id="12" name="Rectangle 11"/>
          <p:cNvSpPr/>
          <p:nvPr/>
        </p:nvSpPr>
        <p:spPr>
          <a:xfrm>
            <a:off x="1463040" y="5286103"/>
            <a:ext cx="1828800" cy="6183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Highly Programmable </a:t>
            </a:r>
            <a:endParaRPr lang="en-US" dirty="0">
              <a:solidFill>
                <a:schemeClr val="tx1"/>
              </a:solidFill>
            </a:endParaRPr>
          </a:p>
        </p:txBody>
      </p:sp>
      <p:sp>
        <p:nvSpPr>
          <p:cNvPr id="13" name="Rectangle 12"/>
          <p:cNvSpPr/>
          <p:nvPr/>
        </p:nvSpPr>
        <p:spPr>
          <a:xfrm>
            <a:off x="7598227" y="5251268"/>
            <a:ext cx="1820091" cy="600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Quick content delivery</a:t>
            </a:r>
            <a:endParaRPr lang="en-US" dirty="0">
              <a:solidFill>
                <a:schemeClr val="tx1"/>
              </a:solidFill>
            </a:endParaRPr>
          </a:p>
        </p:txBody>
      </p:sp>
      <p:sp>
        <p:nvSpPr>
          <p:cNvPr id="14" name="Rectangle 13"/>
          <p:cNvSpPr/>
          <p:nvPr/>
        </p:nvSpPr>
        <p:spPr>
          <a:xfrm>
            <a:off x="8538753" y="2608216"/>
            <a:ext cx="1741716" cy="47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Content Privacy</a:t>
            </a:r>
            <a:endParaRPr lang="en-US" dirty="0">
              <a:solidFill>
                <a:schemeClr val="tx1"/>
              </a:solidFill>
            </a:endParaRPr>
          </a:p>
        </p:txBody>
      </p:sp>
      <p:pic>
        <p:nvPicPr>
          <p:cNvPr id="15" name="Picture 14" descr="time-saving.png"/>
          <p:cNvPicPr>
            <a:picLocks noChangeAspect="1"/>
          </p:cNvPicPr>
          <p:nvPr/>
        </p:nvPicPr>
        <p:blipFill>
          <a:blip r:embed="rId7" cstate="print"/>
          <a:stretch>
            <a:fillRect/>
          </a:stretch>
        </p:blipFill>
        <p:spPr>
          <a:xfrm>
            <a:off x="4765261" y="1270538"/>
            <a:ext cx="1381318" cy="1390844"/>
          </a:xfrm>
          <a:prstGeom prst="rect">
            <a:avLst/>
          </a:prstGeom>
        </p:spPr>
      </p:pic>
      <p:sp>
        <p:nvSpPr>
          <p:cNvPr id="16" name="Rectangle 15"/>
          <p:cNvSpPr/>
          <p:nvPr/>
        </p:nvSpPr>
        <p:spPr>
          <a:xfrm>
            <a:off x="4641666" y="2629989"/>
            <a:ext cx="1741716" cy="47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 Saving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56754"/>
            <a:ext cx="10515600" cy="744584"/>
          </a:xfrm>
        </p:spPr>
        <p:txBody>
          <a:bodyPr>
            <a:normAutofit fontScale="90000"/>
          </a:bodyPr>
          <a:lstStyle/>
          <a:p>
            <a:pPr algn="ct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How AWS </a:t>
            </a:r>
            <a:r>
              <a:rPr lang="en-IN" b="1" u="sng" dirty="0" err="1"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CloudFront</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delivers the content?</a:t>
            </a:r>
            <a:endParaRPr lang="en-US" u="sng" dirty="0"/>
          </a:p>
        </p:txBody>
      </p:sp>
      <p:pic>
        <p:nvPicPr>
          <p:cNvPr id="6147" name="Picture 3"/>
          <p:cNvPicPr>
            <a:picLocks noChangeAspect="1" noChangeArrowheads="1"/>
          </p:cNvPicPr>
          <p:nvPr/>
        </p:nvPicPr>
        <p:blipFill>
          <a:blip r:embed="rId2" cstate="print"/>
          <a:srcRect/>
          <a:stretch>
            <a:fillRect/>
          </a:stretch>
        </p:blipFill>
        <p:spPr bwMode="auto">
          <a:xfrm>
            <a:off x="977751" y="1528354"/>
            <a:ext cx="10514706" cy="286403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123407" y="1162594"/>
            <a:ext cx="9653588" cy="420002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Route53</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890451" y="1371599"/>
            <a:ext cx="10515600" cy="3944984"/>
          </a:xfrm>
        </p:spPr>
        <p:txBody>
          <a:bodyPr>
            <a:normAutofit/>
          </a:bodyPr>
          <a:lstStyle/>
          <a:p>
            <a:r>
              <a:rPr lang="en-US" dirty="0" smtClean="0"/>
              <a:t>Amazon Route 53 is a highly available and scalable Domain Name System (DNS) web service. </a:t>
            </a:r>
          </a:p>
          <a:p>
            <a:r>
              <a:rPr lang="en-US" dirty="0" smtClean="0"/>
              <a:t>Route 53 connects user requests to internet applications running on AWS or on-premises. </a:t>
            </a:r>
          </a:p>
          <a:p>
            <a:r>
              <a:rPr lang="en-US" dirty="0" smtClean="0"/>
              <a:t> Performs global server load balancing by routing each request to the AWS region closest to the requester's location.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29440" y="979715"/>
            <a:ext cx="11311246" cy="497694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9FA77-CA70-4DCD-8B7F-8DC4E9918FBF}"/>
              </a:ext>
            </a:extLst>
          </p:cNvPr>
          <p:cNvSpPr>
            <a:spLocks noGrp="1"/>
          </p:cNvSpPr>
          <p:nvPr>
            <p:ph type="title"/>
          </p:nvPr>
        </p:nvSpPr>
        <p:spPr/>
        <p:txBody>
          <a:bodyPr/>
          <a:lstStyle/>
          <a:p>
            <a:r>
              <a:rPr lang="en-IN" dirty="0" smtClean="0"/>
              <a:t>Topics</a:t>
            </a:r>
            <a:endParaRPr lang="en-IN" dirty="0"/>
          </a:p>
        </p:txBody>
      </p:sp>
      <p:sp>
        <p:nvSpPr>
          <p:cNvPr id="3" name="Content Placeholder 2">
            <a:extLst>
              <a:ext uri="{FF2B5EF4-FFF2-40B4-BE49-F238E27FC236}">
                <a16:creationId xmlns:a16="http://schemas.microsoft.com/office/drawing/2014/main" xmlns="" id="{9837E5CC-BF5A-4014-A960-027746B057F7}"/>
              </a:ext>
            </a:extLst>
          </p:cNvPr>
          <p:cNvSpPr>
            <a:spLocks noGrp="1"/>
          </p:cNvSpPr>
          <p:nvPr>
            <p:ph idx="1"/>
          </p:nvPr>
        </p:nvSpPr>
        <p:spPr/>
        <p:txBody>
          <a:bodyPr>
            <a:normAutofit/>
          </a:bodyPr>
          <a:lstStyle/>
          <a:p>
            <a:r>
              <a:rPr lang="en-US" dirty="0" smtClean="0"/>
              <a:t>Security Groups</a:t>
            </a:r>
          </a:p>
          <a:p>
            <a:r>
              <a:rPr lang="en-US" dirty="0" smtClean="0"/>
              <a:t>Security Groups – Demo</a:t>
            </a:r>
          </a:p>
          <a:p>
            <a:r>
              <a:rPr lang="en-US" dirty="0" smtClean="0"/>
              <a:t>What is EC2 instance?</a:t>
            </a:r>
          </a:p>
          <a:p>
            <a:r>
              <a:rPr lang="en-US" dirty="0" smtClean="0"/>
              <a:t>EC2 pricing</a:t>
            </a:r>
          </a:p>
          <a:p>
            <a:r>
              <a:rPr lang="en-US" dirty="0" smtClean="0"/>
              <a:t>Connect EC2 with S3 – Demo</a:t>
            </a:r>
          </a:p>
          <a:p>
            <a:r>
              <a:rPr lang="en-US" dirty="0" smtClean="0"/>
              <a:t>EBS</a:t>
            </a:r>
            <a:endParaRPr lang="en-US" dirty="0" smtClean="0"/>
          </a:p>
          <a:p>
            <a:r>
              <a:rPr lang="en-US" dirty="0" smtClean="0"/>
              <a:t>EBS </a:t>
            </a:r>
            <a:r>
              <a:rPr lang="en-US" dirty="0" smtClean="0"/>
              <a:t>Attach/detach to EC2 </a:t>
            </a:r>
            <a:r>
              <a:rPr lang="en-US" dirty="0" smtClean="0"/>
              <a:t>– </a:t>
            </a:r>
            <a:r>
              <a:rPr lang="en-US" dirty="0" smtClean="0"/>
              <a:t>Demo</a:t>
            </a:r>
          </a:p>
          <a:p>
            <a:r>
              <a:rPr lang="en-US" dirty="0" err="1" smtClean="0"/>
              <a:t>CloudFront</a:t>
            </a:r>
            <a:r>
              <a:rPr lang="en-US" dirty="0" smtClean="0"/>
              <a:t> - Demo</a:t>
            </a:r>
          </a:p>
          <a:p>
            <a:endParaRPr lang="en-US" dirty="0" smtClean="0"/>
          </a:p>
        </p:txBody>
      </p:sp>
    </p:spTree>
    <p:extLst>
      <p:ext uri="{BB962C8B-B14F-4D97-AF65-F5344CB8AC3E}">
        <p14:creationId xmlns:p14="http://schemas.microsoft.com/office/powerpoint/2010/main" xmlns="" val="585015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76238" y="1390650"/>
            <a:ext cx="11439525" cy="4076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Database Creation - Demo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890451" y="1371599"/>
            <a:ext cx="10515600" cy="653144"/>
          </a:xfrm>
        </p:spPr>
        <p:txBody>
          <a:bodyPr>
            <a:normAutofit/>
          </a:bodyPr>
          <a:lstStyle/>
          <a:p>
            <a:r>
              <a:rPr lang="en-US" dirty="0" smtClean="0"/>
              <a:t>Relational Database creation - Demo</a:t>
            </a:r>
          </a:p>
          <a:p>
            <a:endParaRPr lang="en-US" dirty="0"/>
          </a:p>
        </p:txBody>
      </p:sp>
      <p:pic>
        <p:nvPicPr>
          <p:cNvPr id="5" name="Picture 4" descr="RDS.JPG"/>
          <p:cNvPicPr>
            <a:picLocks noChangeAspect="1"/>
          </p:cNvPicPr>
          <p:nvPr/>
        </p:nvPicPr>
        <p:blipFill>
          <a:blip r:embed="rId2" cstate="print"/>
          <a:stretch>
            <a:fillRect/>
          </a:stretch>
        </p:blipFill>
        <p:spPr>
          <a:xfrm>
            <a:off x="1264376" y="2562225"/>
            <a:ext cx="9715500" cy="26479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Types of Backups </a:t>
            </a:r>
            <a:endParaRPr lang="en-US" sz="4000" dirty="0">
              <a:latin typeface="Times New Roman" pitchFamily="18" charset="0"/>
              <a:cs typeface="Times New Roman" pitchFamily="18" charset="0"/>
            </a:endParaRPr>
          </a:p>
        </p:txBody>
      </p:sp>
      <p:sp>
        <p:nvSpPr>
          <p:cNvPr id="5" name="Content Placeholder 2"/>
          <p:cNvSpPr>
            <a:spLocks noGrp="1"/>
          </p:cNvSpPr>
          <p:nvPr>
            <p:ph idx="1"/>
          </p:nvPr>
        </p:nvSpPr>
        <p:spPr>
          <a:xfrm>
            <a:off x="890451" y="1371599"/>
            <a:ext cx="10515600" cy="1319350"/>
          </a:xfrm>
        </p:spPr>
        <p:txBody>
          <a:bodyPr>
            <a:normAutofit/>
          </a:bodyPr>
          <a:lstStyle/>
          <a:p>
            <a:r>
              <a:rPr lang="en-US" dirty="0" smtClean="0"/>
              <a:t>Automated Backups</a:t>
            </a:r>
          </a:p>
          <a:p>
            <a:r>
              <a:rPr lang="en-US" dirty="0" smtClean="0"/>
              <a:t>Database Snapshots</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90451" y="483326"/>
            <a:ext cx="10515600" cy="3135085"/>
          </a:xfrm>
        </p:spPr>
        <p:txBody>
          <a:bodyPr>
            <a:normAutofit/>
          </a:bodyPr>
          <a:lstStyle/>
          <a:p>
            <a:r>
              <a:rPr lang="en-US" dirty="0" smtClean="0"/>
              <a:t>Read Replicas:</a:t>
            </a:r>
            <a:endParaRPr lang="en-US" dirty="0" smtClean="0"/>
          </a:p>
          <a:p>
            <a:pPr lvl="1"/>
            <a:r>
              <a:rPr lang="en-US" dirty="0" smtClean="0"/>
              <a:t>Can be Multi-AZ</a:t>
            </a:r>
          </a:p>
          <a:p>
            <a:pPr lvl="1"/>
            <a:r>
              <a:rPr lang="en-US" dirty="0" smtClean="0"/>
              <a:t>Used to increase performance</a:t>
            </a:r>
          </a:p>
          <a:p>
            <a:pPr lvl="1"/>
            <a:r>
              <a:rPr lang="en-US" dirty="0" smtClean="0"/>
              <a:t>Must have backups turned on</a:t>
            </a:r>
          </a:p>
          <a:p>
            <a:pPr lvl="1"/>
            <a:r>
              <a:rPr lang="en-US" dirty="0" smtClean="0"/>
              <a:t>Can be in different regions</a:t>
            </a:r>
          </a:p>
          <a:p>
            <a:pPr lvl="1"/>
            <a:r>
              <a:rPr lang="en-US" dirty="0" smtClean="0"/>
              <a:t>Can be Aurora or </a:t>
            </a:r>
            <a:r>
              <a:rPr lang="en-US" dirty="0" err="1" smtClean="0"/>
              <a:t>MySQL</a:t>
            </a:r>
            <a:endParaRPr lang="en-US" dirty="0" smtClean="0"/>
          </a:p>
          <a:p>
            <a:pPr lvl="1"/>
            <a:r>
              <a:rPr lang="en-US" dirty="0" smtClean="0"/>
              <a:t>Can be promoted to master, this will break the read replica</a:t>
            </a:r>
          </a:p>
          <a:p>
            <a:endParaRPr lang="en-US" dirty="0" smtClean="0"/>
          </a:p>
          <a:p>
            <a:endParaRPr lang="en-US" dirty="0" smtClean="0"/>
          </a:p>
          <a:p>
            <a:endParaRPr lang="en-US" dirty="0" smtClean="0"/>
          </a:p>
          <a:p>
            <a:endParaRPr lang="en-US" dirty="0"/>
          </a:p>
        </p:txBody>
      </p:sp>
      <p:sp>
        <p:nvSpPr>
          <p:cNvPr id="7" name="Content Placeholder 2"/>
          <p:cNvSpPr txBox="1">
            <a:spLocks/>
          </p:cNvSpPr>
          <p:nvPr/>
        </p:nvSpPr>
        <p:spPr>
          <a:xfrm>
            <a:off x="720633" y="3931921"/>
            <a:ext cx="10515600" cy="1619794"/>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Multi AZ:</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Used for DR(Disaster Recovery)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You can force a failover from one AZ to another by rebooting the RDS instance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799011" y="1750423"/>
            <a:ext cx="10515600" cy="2495005"/>
          </a:xfrm>
        </p:spPr>
        <p:txBody>
          <a:bodyPr>
            <a:normAutofit/>
          </a:bodyPr>
          <a:lstStyle/>
          <a:p>
            <a:r>
              <a:rPr lang="en-US" dirty="0" smtClean="0"/>
              <a:t>Encryption at rest is supported for </a:t>
            </a:r>
            <a:r>
              <a:rPr lang="en-US" dirty="0" err="1" smtClean="0"/>
              <a:t>MySQL</a:t>
            </a:r>
            <a:r>
              <a:rPr lang="en-US" dirty="0" smtClean="0"/>
              <a:t>, Oracle, SQL Server, </a:t>
            </a:r>
            <a:r>
              <a:rPr lang="en-US" dirty="0" err="1" smtClean="0"/>
              <a:t>PostgreSQL</a:t>
            </a:r>
            <a:r>
              <a:rPr lang="en-US" dirty="0" smtClean="0"/>
              <a:t>, </a:t>
            </a:r>
            <a:r>
              <a:rPr lang="en-US" dirty="0" err="1" smtClean="0"/>
              <a:t>MariaDB</a:t>
            </a:r>
            <a:r>
              <a:rPr lang="en-US" dirty="0" smtClean="0"/>
              <a:t> and Aurora. Encryption is done using the AWS Key Management Service (KMS) service. Once your RDS instance is encrypted, the data stored at rest in the underlying storage is encrypted, as are its automated backups, read replicas and snapshots.  </a:t>
            </a:r>
          </a:p>
          <a:p>
            <a:endParaRPr lang="en-US" dirty="0" smtClean="0"/>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err="1" smtClean="0">
                <a:solidFill>
                  <a:schemeClr val="accent2"/>
                </a:solidFill>
                <a:latin typeface="Times New Roman" pitchFamily="18" charset="0"/>
                <a:cs typeface="Times New Roman" pitchFamily="18" charset="0"/>
              </a:rPr>
              <a:t>DynamoDb</a:t>
            </a:r>
            <a:endParaRPr lang="en-US" sz="4000" dirty="0">
              <a:latin typeface="Times New Roman" pitchFamily="18" charset="0"/>
              <a:cs typeface="Times New Roman" pitchFamily="18" charset="0"/>
            </a:endParaRPr>
          </a:p>
        </p:txBody>
      </p:sp>
      <p:sp>
        <p:nvSpPr>
          <p:cNvPr id="5" name="Content Placeholder 2"/>
          <p:cNvSpPr>
            <a:spLocks noGrp="1"/>
          </p:cNvSpPr>
          <p:nvPr>
            <p:ph idx="1"/>
          </p:nvPr>
        </p:nvSpPr>
        <p:spPr>
          <a:xfrm>
            <a:off x="890451" y="1371598"/>
            <a:ext cx="10515600" cy="5029201"/>
          </a:xfrm>
        </p:spPr>
        <p:txBody>
          <a:bodyPr>
            <a:normAutofit/>
          </a:bodyPr>
          <a:lstStyle/>
          <a:p>
            <a:r>
              <a:rPr lang="en-US" dirty="0" smtClean="0"/>
              <a:t>Managed </a:t>
            </a:r>
            <a:r>
              <a:rPr lang="en-US" dirty="0" err="1" smtClean="0"/>
              <a:t>NoSQL</a:t>
            </a:r>
            <a:r>
              <a:rPr lang="en-US" dirty="0" smtClean="0"/>
              <a:t> Database optimized for performance at scale</a:t>
            </a:r>
          </a:p>
          <a:p>
            <a:r>
              <a:rPr lang="en-US" dirty="0" smtClean="0"/>
              <a:t>High Availability and Durability</a:t>
            </a:r>
          </a:p>
          <a:p>
            <a:r>
              <a:rPr lang="en-US" dirty="0" smtClean="0"/>
              <a:t>Access through API/ORMs and authorized through IAM</a:t>
            </a:r>
          </a:p>
          <a:p>
            <a:r>
              <a:rPr lang="en-US" dirty="0" smtClean="0"/>
              <a:t>Integrated well with other AWS Services </a:t>
            </a:r>
          </a:p>
          <a:p>
            <a:r>
              <a:rPr lang="en-US" dirty="0" smtClean="0"/>
              <a:t>Cost effective usage based payment model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837E5CC-BF5A-4014-A960-027746B057F7}"/>
              </a:ext>
            </a:extLst>
          </p:cNvPr>
          <p:cNvSpPr>
            <a:spLocks noGrp="1"/>
          </p:cNvSpPr>
          <p:nvPr>
            <p:ph idx="1"/>
          </p:nvPr>
        </p:nvSpPr>
        <p:spPr>
          <a:xfrm>
            <a:off x="838200" y="365760"/>
            <a:ext cx="10515600" cy="5811203"/>
          </a:xfrm>
        </p:spPr>
        <p:txBody>
          <a:bodyPr>
            <a:normAutofit/>
          </a:bodyPr>
          <a:lstStyle/>
          <a:p>
            <a:r>
              <a:rPr lang="en-US" dirty="0" smtClean="0"/>
              <a:t>Route53</a:t>
            </a:r>
            <a:endParaRPr lang="en-US" dirty="0" smtClean="0"/>
          </a:p>
          <a:p>
            <a:r>
              <a:rPr lang="en-US" dirty="0" smtClean="0"/>
              <a:t>Database Creation </a:t>
            </a:r>
            <a:r>
              <a:rPr lang="en-US" dirty="0" smtClean="0"/>
              <a:t>– Demo</a:t>
            </a:r>
          </a:p>
          <a:p>
            <a:r>
              <a:rPr lang="en-US" dirty="0" err="1" smtClean="0"/>
              <a:t>DynamoDb</a:t>
            </a:r>
            <a:endParaRPr lang="en-US" dirty="0" smtClean="0"/>
          </a:p>
        </p:txBody>
      </p:sp>
    </p:spTree>
    <p:extLst>
      <p:ext uri="{BB962C8B-B14F-4D97-AF65-F5344CB8AC3E}">
        <p14:creationId xmlns:p14="http://schemas.microsoft.com/office/powerpoint/2010/main" xmlns="" val="585015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Security Groups</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949EF0AF-964C-4D82-BF5B-311F6AF6801A}"/>
              </a:ext>
            </a:extLst>
          </p:cNvPr>
          <p:cNvSpPr txBox="1"/>
          <p:nvPr/>
        </p:nvSpPr>
        <p:spPr>
          <a:xfrm>
            <a:off x="838200" y="1632857"/>
            <a:ext cx="10515600" cy="2035301"/>
          </a:xfrm>
          <a:prstGeom prst="rect">
            <a:avLst/>
          </a:prstGeom>
          <a:noFill/>
        </p:spPr>
        <p:txBody>
          <a:bodyPr wrap="square">
            <a:spAutoFit/>
          </a:bodyPr>
          <a:lstStyle/>
          <a:p>
            <a:pPr>
              <a:lnSpc>
                <a:spcPct val="107000"/>
              </a:lnSpc>
              <a:spcAft>
                <a:spcPts val="800"/>
              </a:spcAft>
              <a:buFont typeface="Arial" pitchFamily="34" charset="0"/>
              <a:buChar char="•"/>
            </a:pPr>
            <a:r>
              <a:rPr lang="en-IN" sz="2400" dirty="0" smtClean="0"/>
              <a:t> </a:t>
            </a:r>
            <a:r>
              <a:rPr lang="en-US" sz="2400" dirty="0" smtClean="0"/>
              <a:t>A security group controls the traffic that is allowed to reach and leave the resources that it is associated with. For example, after you associate a security group with an EC2 instance, it controls the inbound and outbound traffic for the instance. </a:t>
            </a: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r>
            <a:b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br>
            <a:endParaRPr lang="en-IN" sz="2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descr="AWS_Security_Groups.png"/>
          <p:cNvPicPr>
            <a:picLocks noChangeAspect="1"/>
          </p:cNvPicPr>
          <p:nvPr/>
        </p:nvPicPr>
        <p:blipFill>
          <a:blip r:embed="rId2" cstate="print"/>
          <a:stretch>
            <a:fillRect/>
          </a:stretch>
        </p:blipFill>
        <p:spPr>
          <a:xfrm>
            <a:off x="3344091" y="3000973"/>
            <a:ext cx="6470468" cy="3558757"/>
          </a:xfrm>
          <a:prstGeom prst="rect">
            <a:avLst/>
          </a:prstGeom>
        </p:spPr>
      </p:pic>
    </p:spTree>
    <p:extLst>
      <p:ext uri="{BB962C8B-B14F-4D97-AF65-F5344CB8AC3E}">
        <p14:creationId xmlns:p14="http://schemas.microsoft.com/office/powerpoint/2010/main" xmlns=""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FE09D13-9B65-4D5F-AD52-4D391F0966F6}"/>
              </a:ext>
            </a:extLst>
          </p:cNvPr>
          <p:cNvSpPr txBox="1"/>
          <p:nvPr/>
        </p:nvSpPr>
        <p:spPr>
          <a:xfrm>
            <a:off x="877388" y="1681151"/>
            <a:ext cx="10515599" cy="3442161"/>
          </a:xfrm>
          <a:prstGeom prst="rect">
            <a:avLst/>
          </a:prstGeom>
          <a:noFill/>
        </p:spPr>
        <p:txBody>
          <a:bodyPr wrap="square">
            <a:spAutoFit/>
          </a:bodyPr>
          <a:lstStyle/>
          <a:p>
            <a:r>
              <a:rPr lang="en-US" sz="2400" dirty="0" smtClean="0"/>
              <a:t>✔ </a:t>
            </a:r>
            <a:r>
              <a:rPr lang="en-US" sz="2400" dirty="0" smtClean="0"/>
              <a:t>EC2</a:t>
            </a:r>
            <a:r>
              <a:rPr lang="en-US" sz="2400" dirty="0" smtClean="0"/>
              <a:t> </a:t>
            </a:r>
            <a:r>
              <a:rPr lang="en-US" sz="2400" dirty="0" smtClean="0"/>
              <a:t>stands for </a:t>
            </a:r>
            <a:r>
              <a:rPr lang="en-US" sz="2400" dirty="0" smtClean="0"/>
              <a:t>Elastic </a:t>
            </a:r>
            <a:r>
              <a:rPr lang="en-US" sz="2400" dirty="0" smtClean="0"/>
              <a:t>Compute </a:t>
            </a:r>
            <a:r>
              <a:rPr lang="en-US" sz="2400" dirty="0" smtClean="0"/>
              <a:t>Cloud</a:t>
            </a:r>
          </a:p>
          <a:p>
            <a:endParaRPr lang="en-US" sz="2400" dirty="0" smtClean="0"/>
          </a:p>
          <a:p>
            <a:r>
              <a:rPr lang="en-US" sz="2400" dirty="0" smtClean="0"/>
              <a:t>✔ </a:t>
            </a:r>
            <a:r>
              <a:rPr lang="en-US" sz="2400" dirty="0" smtClean="0"/>
              <a:t>EC2 is most widely used service in AWS cloud</a:t>
            </a:r>
            <a:r>
              <a:rPr lang="en-US" sz="2400" dirty="0" smtClean="0"/>
              <a:t/>
            </a:r>
            <a:br>
              <a:rPr lang="en-US" sz="2400" dirty="0" smtClean="0"/>
            </a:br>
            <a:endParaRPr lang="en-US" sz="2400" dirty="0" smtClean="0"/>
          </a:p>
          <a:p>
            <a:r>
              <a:rPr lang="en-US" sz="2400" dirty="0" smtClean="0"/>
              <a:t>✔ </a:t>
            </a:r>
            <a:r>
              <a:rPr lang="en-US" sz="2400" dirty="0" smtClean="0"/>
              <a:t>Using EC2 we can launch Virtual Machines in AWS Cloud</a:t>
            </a:r>
            <a:r>
              <a:rPr lang="en-US" sz="2400" dirty="0" smtClean="0"/>
              <a:t/>
            </a:r>
            <a:br>
              <a:rPr lang="en-US" sz="2400" dirty="0" smtClean="0"/>
            </a:br>
            <a:endParaRPr lang="en-US" sz="2400" dirty="0" smtClean="0"/>
          </a:p>
          <a:p>
            <a:r>
              <a:rPr lang="en-US" sz="2400" dirty="0" smtClean="0"/>
              <a:t>✔ </a:t>
            </a:r>
            <a:r>
              <a:rPr lang="en-US" sz="2400" dirty="0" smtClean="0"/>
              <a:t>We can use EC2 instances under Free Tier</a:t>
            </a:r>
          </a:p>
          <a:p>
            <a:r>
              <a:rPr lang="en-US" sz="2400" dirty="0" smtClean="0"/>
              <a:t>      (1 year free, monthly 750 hours)</a:t>
            </a:r>
            <a:endParaRPr lang="en-US" sz="2400" dirty="0" smtClean="0"/>
          </a:p>
          <a:p>
            <a:pPr algn="just">
              <a:lnSpc>
                <a:spcPct val="107000"/>
              </a:lnSpc>
              <a:spcAft>
                <a:spcPts val="800"/>
              </a:spcAft>
            </a:pP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xmlns="" id="{5156AE7B-2879-4D3E-84F4-FE2E8D0D8B05}"/>
              </a:ext>
            </a:extLst>
          </p:cNvPr>
          <p:cNvSpPr txBox="1">
            <a:spLocks noGrp="1"/>
          </p:cNvSpPr>
          <p:nvPr>
            <p:ph type="title"/>
          </p:nvPr>
        </p:nvSpPr>
        <p:spPr>
          <a:xfrm>
            <a:off x="838200" y="537163"/>
            <a:ext cx="10515600" cy="98148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EC2?</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13314" name="Picture 2" descr="Deploy your first website on the EC2 Instance | by Rahul Patel | Medium"/>
          <p:cNvPicPr>
            <a:picLocks noChangeAspect="1" noChangeArrowheads="1"/>
          </p:cNvPicPr>
          <p:nvPr/>
        </p:nvPicPr>
        <p:blipFill>
          <a:blip r:embed="rId2" cstate="print"/>
          <a:srcRect/>
          <a:stretch>
            <a:fillRect/>
          </a:stretch>
        </p:blipFill>
        <p:spPr bwMode="auto">
          <a:xfrm>
            <a:off x="9234261" y="4213407"/>
            <a:ext cx="3429000" cy="2190750"/>
          </a:xfrm>
          <a:prstGeom prst="rect">
            <a:avLst/>
          </a:prstGeom>
          <a:noFill/>
        </p:spPr>
      </p:pic>
    </p:spTree>
    <p:extLst>
      <p:ext uri="{BB962C8B-B14F-4D97-AF65-F5344CB8AC3E}">
        <p14:creationId xmlns:p14="http://schemas.microsoft.com/office/powerpoint/2010/main" xmlns=""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EC2 </a:t>
            </a: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Instance Creation</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087074" y="1781992"/>
            <a:ext cx="9945869" cy="4187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FE09D13-9B65-4D5F-AD52-4D391F0966F6}"/>
              </a:ext>
            </a:extLst>
          </p:cNvPr>
          <p:cNvSpPr txBox="1"/>
          <p:nvPr/>
        </p:nvSpPr>
        <p:spPr>
          <a:xfrm>
            <a:off x="877388" y="1681152"/>
            <a:ext cx="10515599" cy="2703497"/>
          </a:xfrm>
          <a:prstGeom prst="rect">
            <a:avLst/>
          </a:prstGeom>
          <a:noFill/>
        </p:spPr>
        <p:txBody>
          <a:bodyPr wrap="square">
            <a:spAutoFit/>
          </a:bodyPr>
          <a:lstStyle/>
          <a:p>
            <a:r>
              <a:rPr lang="en-US" sz="2400" dirty="0" smtClean="0"/>
              <a:t>✔ </a:t>
            </a:r>
            <a:r>
              <a:rPr lang="en-US" sz="2400" dirty="0" smtClean="0"/>
              <a:t>PEM (Privacy Enhanced Mail) is a base64 container format for encoding keys and certificates</a:t>
            </a:r>
            <a:endParaRPr lang="en-US" sz="2400" dirty="0" smtClean="0"/>
          </a:p>
          <a:p>
            <a:endParaRPr lang="en-US" sz="2400" dirty="0" smtClean="0"/>
          </a:p>
          <a:p>
            <a:r>
              <a:rPr lang="en-US" sz="2400" dirty="0" smtClean="0"/>
              <a:t>✔ </a:t>
            </a:r>
            <a:r>
              <a:rPr lang="en-US" sz="2400" dirty="0" smtClean="0"/>
              <a:t>PPK(Putty Private Key) is a Windows </a:t>
            </a:r>
            <a:r>
              <a:rPr lang="en-US" sz="2400" dirty="0" err="1" smtClean="0"/>
              <a:t>ssh</a:t>
            </a:r>
            <a:r>
              <a:rPr lang="en-US" sz="2400" dirty="0" smtClean="0"/>
              <a:t> client. We have to convert .</a:t>
            </a:r>
            <a:r>
              <a:rPr lang="en-US" sz="2400" dirty="0" err="1" smtClean="0"/>
              <a:t>pem</a:t>
            </a:r>
            <a:r>
              <a:rPr lang="en-US" sz="2400" dirty="0" smtClean="0"/>
              <a:t> to .</a:t>
            </a:r>
            <a:r>
              <a:rPr lang="en-US" sz="2400" dirty="0" err="1" smtClean="0"/>
              <a:t>ppk</a:t>
            </a:r>
            <a:r>
              <a:rPr lang="en-US" sz="2400" dirty="0" smtClean="0"/>
              <a:t> format using </a:t>
            </a:r>
            <a:r>
              <a:rPr lang="en-US" sz="2400" dirty="0" err="1" smtClean="0"/>
              <a:t>puTTy</a:t>
            </a:r>
            <a:r>
              <a:rPr lang="en-US" sz="2400" dirty="0" smtClean="0"/>
              <a:t> Gen.</a:t>
            </a:r>
            <a:r>
              <a:rPr lang="en-US" sz="2400" dirty="0" smtClean="0"/>
              <a:t/>
            </a:r>
            <a:br>
              <a:rPr lang="en-US" sz="2400" dirty="0" smtClean="0"/>
            </a:br>
            <a:endParaRPr lang="en-US" sz="2400" dirty="0" smtClean="0"/>
          </a:p>
          <a:p>
            <a:pPr algn="just">
              <a:lnSpc>
                <a:spcPct val="107000"/>
              </a:lnSpc>
              <a:spcAft>
                <a:spcPts val="800"/>
              </a:spcAft>
            </a:pP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Convert .</a:t>
            </a:r>
            <a:r>
              <a:rPr lang="en-IN" sz="4400" b="1" i="1" u="sng" dirty="0" err="1"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pem</a:t>
            </a: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 file to .</a:t>
            </a:r>
            <a:r>
              <a:rPr lang="en-IN" sz="4400" b="1" i="1" u="sng" dirty="0" err="1"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ppk</a:t>
            </a: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 file</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311027" y="4158886"/>
            <a:ext cx="6031144" cy="16018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EC2 Types</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949EF0AF-964C-4D82-BF5B-311F6AF6801A}"/>
              </a:ext>
            </a:extLst>
          </p:cNvPr>
          <p:cNvSpPr txBox="1"/>
          <p:nvPr/>
        </p:nvSpPr>
        <p:spPr>
          <a:xfrm>
            <a:off x="838200" y="1632857"/>
            <a:ext cx="10515600" cy="4638449"/>
          </a:xfrm>
          <a:prstGeom prst="rect">
            <a:avLst/>
          </a:prstGeom>
          <a:noFill/>
        </p:spPr>
        <p:txBody>
          <a:bodyPr wrap="square">
            <a:spAutoFit/>
          </a:bodyPr>
          <a:lstStyle/>
          <a:p>
            <a:pPr>
              <a:lnSpc>
                <a:spcPct val="107000"/>
              </a:lnSpc>
              <a:spcAft>
                <a:spcPts val="800"/>
              </a:spcAft>
              <a:buFont typeface="Arial" pitchFamily="34" charset="0"/>
              <a:buChar char="•"/>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General Purpose</a:t>
            </a:r>
          </a:p>
          <a:p>
            <a:pPr>
              <a:lnSpc>
                <a:spcPct val="107000"/>
              </a:lnSpc>
              <a:spcAft>
                <a:spcPts val="800"/>
              </a:spcAft>
              <a:buFont typeface="Arial" pitchFamily="34" charset="0"/>
              <a:buChar char="•"/>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Compute Optimized</a:t>
            </a:r>
          </a:p>
          <a:p>
            <a:pPr>
              <a:lnSpc>
                <a:spcPct val="107000"/>
              </a:lnSpc>
              <a:spcAft>
                <a:spcPts val="800"/>
              </a:spcAft>
              <a:buFont typeface="Arial" pitchFamily="34" charset="0"/>
              <a:buChar char="•"/>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Memory Optimized</a:t>
            </a:r>
          </a:p>
          <a:p>
            <a:pPr>
              <a:lnSpc>
                <a:spcPct val="107000"/>
              </a:lnSpc>
              <a:spcAft>
                <a:spcPts val="800"/>
              </a:spcAft>
              <a:buFont typeface="Arial" pitchFamily="34" charset="0"/>
              <a:buChar char="•"/>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Accelerated Computing</a:t>
            </a:r>
          </a:p>
          <a:p>
            <a:pPr>
              <a:lnSpc>
                <a:spcPct val="107000"/>
              </a:lnSpc>
              <a:spcAft>
                <a:spcPts val="800"/>
              </a:spcAft>
              <a:buFont typeface="Arial" pitchFamily="34" charset="0"/>
              <a:buChar char="•"/>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Storage Optimized</a:t>
            </a:r>
          </a:p>
          <a:p>
            <a:pPr>
              <a:lnSpc>
                <a:spcPct val="107000"/>
              </a:lnSpc>
              <a:spcAft>
                <a:spcPts val="800"/>
              </a:spcAft>
              <a:buFont typeface="Arial" pitchFamily="34" charset="0"/>
              <a:buChar char="•"/>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HPC Optimized</a:t>
            </a:r>
          </a:p>
          <a:p>
            <a:pPr>
              <a:lnSpc>
                <a:spcPct val="107000"/>
              </a:lnSpc>
              <a:spcAft>
                <a:spcPts val="800"/>
              </a:spcAft>
              <a:buFont typeface="Arial" pitchFamily="34" charset="0"/>
              <a:buChar char="•"/>
            </a:pPr>
            <a:endPar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hlinkClick r:id="rId2"/>
              </a:rPr>
              <a:t>https://aws.amazon.com/ec2/instance-types/</a:t>
            </a:r>
            <a:endPar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Font typeface="Arial" pitchFamily="34" charset="0"/>
              <a:buChar char="•"/>
            </a:pPr>
            <a:endPar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endParaRPr lang="en-IN" sz="2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EC2 Pricing?</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949EF0AF-964C-4D82-BF5B-311F6AF6801A}"/>
              </a:ext>
            </a:extLst>
          </p:cNvPr>
          <p:cNvSpPr txBox="1"/>
          <p:nvPr/>
        </p:nvSpPr>
        <p:spPr>
          <a:xfrm>
            <a:off x="838200" y="1632857"/>
            <a:ext cx="10515600" cy="2006318"/>
          </a:xfrm>
          <a:prstGeom prst="rect">
            <a:avLst/>
          </a:prstGeom>
          <a:noFill/>
        </p:spPr>
        <p:txBody>
          <a:bodyPr wrap="square">
            <a:spAutoFit/>
          </a:bodyPr>
          <a:lstStyle/>
          <a:p>
            <a:pPr>
              <a:lnSpc>
                <a:spcPct val="107000"/>
              </a:lnSpc>
              <a:spcAft>
                <a:spcPts val="800"/>
              </a:spcAft>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hlinkClick r:id="rId2"/>
              </a:rPr>
              <a:t>https://aws.amazon.com/free/?all-free-tier.sort-by=item.additionalFields.SortRank&amp;all-free-tier.sort-order=asc&amp;awsf.Free%20Tier%20Types=tier%2312monthsfree&amp;awsf.Free%20Tier%20Categories=*all</a:t>
            </a:r>
            <a:endPar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pPr>
            <a:endParaRPr lang="en-IN" sz="2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2908</TotalTime>
  <Words>534</Words>
  <Application>Microsoft Office PowerPoint</Application>
  <PresentationFormat>Custom</PresentationFormat>
  <Paragraphs>88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Topics</vt:lpstr>
      <vt:lpstr>Slide 3</vt:lpstr>
      <vt:lpstr>Slide 4</vt:lpstr>
      <vt:lpstr>What is EC2?</vt:lpstr>
      <vt:lpstr>Slide 6</vt:lpstr>
      <vt:lpstr>Slide 7</vt:lpstr>
      <vt:lpstr>Slide 8</vt:lpstr>
      <vt:lpstr>Slide 9</vt:lpstr>
      <vt:lpstr>EBS (Elastic Block Storage)</vt:lpstr>
      <vt:lpstr> CloudFront </vt:lpstr>
      <vt:lpstr>Slide 12</vt:lpstr>
      <vt:lpstr>Slide 13</vt:lpstr>
      <vt:lpstr>Slide 14</vt:lpstr>
      <vt:lpstr> Benefits of CloudFront </vt:lpstr>
      <vt:lpstr>How AWS CloudFront delivers the content?</vt:lpstr>
      <vt:lpstr>Slide 17</vt:lpstr>
      <vt:lpstr>Route53</vt:lpstr>
      <vt:lpstr>Slide 19</vt:lpstr>
      <vt:lpstr>Slide 20</vt:lpstr>
      <vt:lpstr>Database Creation - Demo </vt:lpstr>
      <vt:lpstr>Types of Backups </vt:lpstr>
      <vt:lpstr>Slide 23</vt:lpstr>
      <vt:lpstr>Slide 24</vt:lpstr>
      <vt:lpstr>DynamoDb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LENOWO</cp:lastModifiedBy>
  <cp:revision>206</cp:revision>
  <dcterms:created xsi:type="dcterms:W3CDTF">2020-11-20T09:52:05Z</dcterms:created>
  <dcterms:modified xsi:type="dcterms:W3CDTF">2024-02-04T10:28:17Z</dcterms:modified>
</cp:coreProperties>
</file>