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7" r:id="rId2"/>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805" userDrawn="1">
          <p15:clr>
            <a:srgbClr val="A4A3A4"/>
          </p15:clr>
        </p15:guide>
        <p15:guide id="2" orient="horz" pos="204" userDrawn="1">
          <p15:clr>
            <a:srgbClr val="A4A3A4"/>
          </p15:clr>
        </p15:guide>
        <p15:guide id="3" orient="horz" pos="3116" userDrawn="1">
          <p15:clr>
            <a:srgbClr val="A4A3A4"/>
          </p15:clr>
        </p15:guide>
        <p15:guide id="4" pos="302" userDrawn="1">
          <p15:clr>
            <a:srgbClr val="A4A3A4"/>
          </p15:clr>
        </p15:guide>
        <p15:guide id="5" pos="5478" userDrawn="1">
          <p15:clr>
            <a:srgbClr val="A4A3A4"/>
          </p15:clr>
        </p15:guide>
        <p15:guide id="6" pos="400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ily Hyman" initials="EH" lastIdx="1" clrIdx="0">
    <p:extLst>
      <p:ext uri="{19B8F6BF-5375-455C-9EA6-DF929625EA0E}">
        <p15:presenceInfo xmlns:p15="http://schemas.microsoft.com/office/powerpoint/2012/main" userId="S::emily.hyman@aexp.com::a20404b9-11ca-4dfb-9eb6-a87ec5614d9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frameSlides="1"/>
  <p:clrMru>
    <a:srgbClr val="002663"/>
    <a:srgbClr val="00A3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605" autoAdjust="0"/>
    <p:restoredTop sz="96327" autoAdjust="0"/>
  </p:normalViewPr>
  <p:slideViewPr>
    <p:cSldViewPr snapToGrid="0" showGuides="1">
      <p:cViewPr varScale="1">
        <p:scale>
          <a:sx n="171" d="100"/>
          <a:sy n="171" d="100"/>
        </p:scale>
        <p:origin x="1456" y="176"/>
      </p:cViewPr>
      <p:guideLst>
        <p:guide orient="horz" pos="805"/>
        <p:guide orient="horz" pos="204"/>
        <p:guide orient="horz" pos="3116"/>
        <p:guide pos="302"/>
        <p:guide pos="5478"/>
        <p:guide pos="4002"/>
      </p:guideLst>
    </p:cSldViewPr>
  </p:slid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10" Type="http://schemas.microsoft.com/office/2016/11/relationships/changesInfo" Target="changesInfos/changesInfo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ok Sambuddha" userId="d88f7542-2bc4-4ac8-b320-9b35e471aa7d" providerId="ADAL" clId="{4813879B-8E89-EB4D-B603-10757E6DA7E7}"/>
    <pc:docChg chg="modSld">
      <pc:chgData name="Alok Sambuddha" userId="d88f7542-2bc4-4ac8-b320-9b35e471aa7d" providerId="ADAL" clId="{4813879B-8E89-EB4D-B603-10757E6DA7E7}" dt="2024-10-09T08:18:51.231" v="16" actId="20577"/>
      <pc:docMkLst>
        <pc:docMk/>
      </pc:docMkLst>
      <pc:sldChg chg="modSp mod">
        <pc:chgData name="Alok Sambuddha" userId="d88f7542-2bc4-4ac8-b320-9b35e471aa7d" providerId="ADAL" clId="{4813879B-8E89-EB4D-B603-10757E6DA7E7}" dt="2024-10-09T08:18:51.231" v="16" actId="20577"/>
        <pc:sldMkLst>
          <pc:docMk/>
          <pc:sldMk cId="0" sldId="257"/>
        </pc:sldMkLst>
        <pc:graphicFrameChg chg="modGraphic">
          <ac:chgData name="Alok Sambuddha" userId="d88f7542-2bc4-4ac8-b320-9b35e471aa7d" providerId="ADAL" clId="{4813879B-8E89-EB4D-B603-10757E6DA7E7}" dt="2024-10-09T08:18:51.231" v="16" actId="20577"/>
          <ac:graphicFrameMkLst>
            <pc:docMk/>
            <pc:sldMk cId="0" sldId="257"/>
            <ac:graphicFrameMk id="3" creationId="{77ED3EF9-450F-A60B-4954-67C2908916EA}"/>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5B5A1699-07DC-6341-A542-EDE38A062D5D}" type="datetime1">
              <a:rPr lang="en-US"/>
              <a:pPr>
                <a:defRPr/>
              </a:pPr>
              <a:t>10/9/24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AB584260-858E-7D42-9572-289239DD66D7}"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E7882F77-E135-8344-9837-CD6552BB96D3}" type="datetime1">
              <a:rPr lang="en-US"/>
              <a:pPr>
                <a:defRPr/>
              </a:pPr>
              <a:t>10/9/24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95172E71-CA9A-5B48-9FDB-7CE7372289BC}" type="slidenum">
              <a:rPr lang="en-US"/>
              <a:pPr>
                <a:defRPr/>
              </a:pPr>
              <a:t>‹#›</a:t>
            </a:fld>
            <a:endParaRPr lang="en-US" dirty="0"/>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ea typeface="+mn-ea"/>
              <a:cs typeface="+mn-cs"/>
            </a:endParaRPr>
          </a:p>
        </p:txBody>
      </p:sp>
      <p:sp>
        <p:nvSpPr>
          <p:cNvPr id="11268" name="Slide Number Placeholder 3"/>
          <p:cNvSpPr>
            <a:spLocks noGrp="1"/>
          </p:cNvSpPr>
          <p:nvPr>
            <p:ph type="sldNum" sz="quarter" idx="5"/>
          </p:nvPr>
        </p:nvSpPr>
        <p:spPr bwMode="auto">
          <a:noFill/>
          <a:ln>
            <a:miter lim="800000"/>
            <a:headEnd/>
            <a:tailEnd/>
          </a:ln>
        </p:spPr>
        <p:txBody>
          <a:bodyPr/>
          <a:lstStyle/>
          <a:p>
            <a:fld id="{FFCF4217-BED4-6C4D-91F9-FB468DF30686}" type="slidenum">
              <a:rPr lang="en-US"/>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a:defRPr/>
            </a:pPr>
            <a:fld id="{920384AA-0A71-E644-AEED-65CD2253F2C8}" type="slidenum">
              <a:rPr lang="en-US" smtClean="0"/>
              <a:pPr>
                <a:defRPr/>
              </a:pPr>
              <a:t>‹#›</a:t>
            </a:fld>
            <a:endParaRPr lang="en-US" dirty="0"/>
          </a:p>
        </p:txBody>
      </p:sp>
      <p:sp>
        <p:nvSpPr>
          <p:cNvPr id="5" name="Text Placeholder 4"/>
          <p:cNvSpPr>
            <a:spLocks noGrp="1"/>
          </p:cNvSpPr>
          <p:nvPr>
            <p:ph type="body" sz="quarter" idx="11" hasCustomPrompt="1"/>
          </p:nvPr>
        </p:nvSpPr>
        <p:spPr>
          <a:xfrm>
            <a:off x="387350" y="1145010"/>
            <a:ext cx="6508750" cy="2487216"/>
          </a:xfrm>
        </p:spPr>
        <p:txBody>
          <a:bodyPr lIns="0" tIns="0" rIns="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7399730"/>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429000" y="3011642"/>
            <a:ext cx="6662057" cy="2131858"/>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a:defRPr/>
            </a:pPr>
            <a:fld id="{920384AA-0A71-E644-AEED-65CD2253F2C8}" type="slidenum">
              <a:rPr lang="en-US" smtClean="0"/>
              <a:pPr>
                <a:defRPr/>
              </a:pPr>
              <a:t>‹#›</a:t>
            </a:fld>
            <a:endParaRPr lang="en-US" dirty="0"/>
          </a:p>
        </p:txBody>
      </p:sp>
      <p:sp>
        <p:nvSpPr>
          <p:cNvPr id="5" name="Text Placeholder 4"/>
          <p:cNvSpPr>
            <a:spLocks noGrp="1"/>
          </p:cNvSpPr>
          <p:nvPr>
            <p:ph type="body" sz="quarter" idx="11" hasCustomPrompt="1"/>
          </p:nvPr>
        </p:nvSpPr>
        <p:spPr>
          <a:xfrm>
            <a:off x="387350" y="1145010"/>
            <a:ext cx="6508750" cy="2487216"/>
          </a:xfrm>
        </p:spPr>
        <p:txBody>
          <a:bodyPr lIns="0" tIns="0" rIns="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a:defRPr/>
            </a:pPr>
            <a:fld id="{920384AA-0A71-E644-AEED-65CD2253F2C8}" type="slidenum">
              <a:rPr lang="en-US" smtClean="0"/>
              <a:pPr>
                <a:defRPr/>
              </a:pPr>
              <a:t>‹#›</a:t>
            </a:fld>
            <a:endParaRPr lang="en-US" dirty="0"/>
          </a:p>
        </p:txBody>
      </p:sp>
      <p:sp>
        <p:nvSpPr>
          <p:cNvPr id="5"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429000" y="3011642"/>
            <a:ext cx="6662057" cy="2131858"/>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a:defRPr/>
            </a:pPr>
            <a:fld id="{920384AA-0A71-E644-AEED-65CD2253F2C8}" type="slidenum">
              <a:rPr lang="en-US" smtClean="0"/>
              <a:pPr>
                <a:defRPr/>
              </a:pPr>
              <a:t>‹#›</a:t>
            </a:fld>
            <a:endParaRPr lang="en-US" dirty="0"/>
          </a:p>
        </p:txBody>
      </p:sp>
      <p:sp>
        <p:nvSpPr>
          <p:cNvPr id="5"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Rectangle 3"/>
          <p:cNvSpPr/>
          <p:nvPr userDrawn="1"/>
        </p:nvSpPr>
        <p:spPr>
          <a:xfrm>
            <a:off x="387350" y="283110"/>
            <a:ext cx="8756650" cy="451140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1217" y="573982"/>
            <a:ext cx="8229600" cy="747596"/>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a:defRPr/>
            </a:pPr>
            <a:fld id="{920384AA-0A71-E644-AEED-65CD2253F2C8}" type="slidenum">
              <a:rPr lang="en-US" smtClean="0"/>
              <a:pPr>
                <a:defRPr/>
              </a:pPr>
              <a:t>‹#›</a:t>
            </a:fld>
            <a:endParaRPr lang="en-US" dirty="0"/>
          </a:p>
        </p:txBody>
      </p:sp>
      <p:sp>
        <p:nvSpPr>
          <p:cNvPr id="5" name="Text Placeholder 4"/>
          <p:cNvSpPr>
            <a:spLocks noGrp="1"/>
          </p:cNvSpPr>
          <p:nvPr>
            <p:ph type="body" sz="quarter" idx="11"/>
          </p:nvPr>
        </p:nvSpPr>
        <p:spPr>
          <a:xfrm>
            <a:off x="650821" y="1321578"/>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1C73967-5796-0D4D-8C45-389BB2555976}"/>
              </a:ext>
            </a:extLst>
          </p:cNvPr>
          <p:cNvSpPr/>
          <p:nvPr userDrawn="1"/>
        </p:nvSpPr>
        <p:spPr>
          <a:xfrm>
            <a:off x="442893" y="335578"/>
            <a:ext cx="8701107" cy="443013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845848" y="2894309"/>
            <a:ext cx="7949296" cy="1034490"/>
          </a:xfrm>
        </p:spPr>
        <p:txBody>
          <a:bodyPr anchor="b">
            <a:noAutofit/>
          </a:bodyPr>
          <a:lstStyle>
            <a:lvl1pPr algn="r">
              <a:defRPr sz="2900" b="1" i="0" cap="none">
                <a:solidFill>
                  <a:schemeClr val="bg1"/>
                </a:solidFill>
                <a:effectLst>
                  <a:outerShdw blurRad="342900" sx="102000" sy="102000" algn="ctr" rotWithShape="0">
                    <a:prstClr val="black">
                      <a:alpha val="40000"/>
                    </a:prstClr>
                  </a:outerShdw>
                </a:effectLst>
                <a:latin typeface="BentonSans Black" panose="02000503000000020004" pitchFamily="2" charset="0"/>
                <a:ea typeface="BentonSans Black" panose="02000503000000020004" pitchFamily="2" charset="0"/>
                <a:cs typeface="BentonSans Black" panose="02000503000000020004" pitchFamily="2" charset="0"/>
              </a:defRPr>
            </a:lvl1pPr>
          </a:lstStyle>
          <a:p>
            <a:r>
              <a:rPr lang="en-US" dirty="0"/>
              <a:t>Click to edit Master title style</a:t>
            </a:r>
          </a:p>
        </p:txBody>
      </p:sp>
      <p:sp>
        <p:nvSpPr>
          <p:cNvPr id="3" name="Subtitle 2"/>
          <p:cNvSpPr>
            <a:spLocks noGrp="1"/>
          </p:cNvSpPr>
          <p:nvPr>
            <p:ph type="subTitle" idx="1" hasCustomPrompt="1"/>
          </p:nvPr>
        </p:nvSpPr>
        <p:spPr bwMode="white">
          <a:xfrm>
            <a:off x="442893" y="4838420"/>
            <a:ext cx="8352251" cy="451379"/>
          </a:xfrm>
        </p:spPr>
        <p:txBody>
          <a:bodyPr>
            <a:normAutofit/>
          </a:bodyPr>
          <a:lstStyle>
            <a:lvl1pPr marL="0" indent="0" algn="r">
              <a:spcBef>
                <a:spcPts val="0"/>
              </a:spcBef>
              <a:spcAft>
                <a:spcPts val="0"/>
              </a:spcAft>
              <a:buNone/>
              <a:defRPr sz="1000" b="0" i="0" spc="100" baseline="0">
                <a:solidFill>
                  <a:schemeClr val="tx1"/>
                </a:solidFill>
                <a:latin typeface="BentonSans Medium" charset="0"/>
                <a:ea typeface="BentonSans Medium" charset="0"/>
                <a:cs typeface="BentonSans Medium" charset="0"/>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DATE HERE  |  PESENTED BY HERE</a:t>
            </a:r>
          </a:p>
        </p:txBody>
      </p:sp>
      <p:sp>
        <p:nvSpPr>
          <p:cNvPr id="19" name="Text Placeholder 18"/>
          <p:cNvSpPr>
            <a:spLocks noGrp="1"/>
          </p:cNvSpPr>
          <p:nvPr>
            <p:ph type="body" sz="quarter" idx="11"/>
          </p:nvPr>
        </p:nvSpPr>
        <p:spPr>
          <a:xfrm>
            <a:off x="3270250" y="4068145"/>
            <a:ext cx="5524500" cy="221012"/>
          </a:xfrm>
          <a:effectLst>
            <a:outerShdw blurRad="444500" sx="102000" sy="102000" algn="ctr" rotWithShape="0">
              <a:prstClr val="black">
                <a:alpha val="40000"/>
              </a:prstClr>
            </a:outerShdw>
          </a:effectLst>
        </p:spPr>
        <p:txBody>
          <a:bodyPr/>
          <a:lstStyle>
            <a:lvl1pPr algn="r">
              <a:defRPr b="0" i="0">
                <a:solidFill>
                  <a:schemeClr val="bg1"/>
                </a:solidFill>
                <a:latin typeface="BentonSans Book" panose="02000503000000020004" pitchFamily="2" charset="0"/>
                <a:ea typeface="BentonSans Book" panose="02000503000000020004" pitchFamily="2" charset="0"/>
                <a:cs typeface="BentonSans Book" panose="02000503000000020004" pitchFamily="2" charset="0"/>
              </a:defRPr>
            </a:lvl1pPr>
            <a:lvl2pPr algn="r">
              <a:defRPr b="1">
                <a:solidFill>
                  <a:schemeClr val="bg1"/>
                </a:solidFill>
                <a:latin typeface="BentonSans Bold" charset="0"/>
                <a:ea typeface="BentonSans Bold" charset="0"/>
                <a:cs typeface="BentonSans Bold" charset="0"/>
              </a:defRPr>
            </a:lvl2pPr>
            <a:lvl3pPr algn="r">
              <a:defRPr b="1">
                <a:solidFill>
                  <a:schemeClr val="bg1"/>
                </a:solidFill>
                <a:latin typeface="BentonSans Bold" charset="0"/>
                <a:ea typeface="BentonSans Bold" charset="0"/>
                <a:cs typeface="BentonSans Bold" charset="0"/>
              </a:defRPr>
            </a:lvl3pPr>
            <a:lvl4pPr algn="r">
              <a:defRPr b="1">
                <a:solidFill>
                  <a:schemeClr val="bg1"/>
                </a:solidFill>
                <a:latin typeface="BentonSans Bold" charset="0"/>
                <a:ea typeface="BentonSans Bold" charset="0"/>
                <a:cs typeface="BentonSans Bold" charset="0"/>
              </a:defRPr>
            </a:lvl4pPr>
            <a:lvl5pPr algn="r">
              <a:defRPr b="1">
                <a:solidFill>
                  <a:schemeClr val="bg1"/>
                </a:solidFill>
                <a:latin typeface="BentonSans Bold" charset="0"/>
                <a:ea typeface="BentonSans Bold" charset="0"/>
                <a:cs typeface="BentonSans Bold" charset="0"/>
              </a:defRPr>
            </a:lvl5pPr>
          </a:lstStyle>
          <a:p>
            <a:pPr lvl="0"/>
            <a:r>
              <a:rPr lang="en-US" dirty="0"/>
              <a:t>Click to edit Master text styles</a:t>
            </a:r>
          </a:p>
        </p:txBody>
      </p:sp>
      <p:pic>
        <p:nvPicPr>
          <p:cNvPr id="6" name="Picture 5">
            <a:extLst>
              <a:ext uri="{FF2B5EF4-FFF2-40B4-BE49-F238E27FC236}">
                <a16:creationId xmlns:a16="http://schemas.microsoft.com/office/drawing/2014/main" id="{43DD011C-5EFC-1145-A75B-787F8AEB1107}"/>
              </a:ext>
            </a:extLst>
          </p:cNvPr>
          <p:cNvPicPr>
            <a:picLocks noChangeAspect="1"/>
          </p:cNvPicPr>
          <p:nvPr userDrawn="1"/>
        </p:nvPicPr>
        <p:blipFill>
          <a:blip r:embed="rId2"/>
          <a:stretch>
            <a:fillRect/>
          </a:stretch>
        </p:blipFill>
        <p:spPr>
          <a:xfrm>
            <a:off x="0" y="689378"/>
            <a:ext cx="1220107" cy="1220107"/>
          </a:xfrm>
          <a:prstGeom prst="rect">
            <a:avLst/>
          </a:prstGeom>
        </p:spPr>
      </p:pic>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Cover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B610D02-22BE-9741-ADE9-9A3BB4F9B3E4}"/>
              </a:ext>
            </a:extLst>
          </p:cNvPr>
          <p:cNvSpPr/>
          <p:nvPr userDrawn="1"/>
        </p:nvSpPr>
        <p:spPr>
          <a:xfrm>
            <a:off x="442893" y="335579"/>
            <a:ext cx="8701107" cy="395357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845848" y="2685082"/>
            <a:ext cx="7949296" cy="1034490"/>
          </a:xfrm>
        </p:spPr>
        <p:txBody>
          <a:bodyPr anchor="b">
            <a:noAutofit/>
          </a:bodyPr>
          <a:lstStyle>
            <a:lvl1pPr algn="r">
              <a:defRPr sz="2900" b="1" i="0" cap="none">
                <a:solidFill>
                  <a:schemeClr val="bg1"/>
                </a:solidFill>
                <a:effectLst>
                  <a:outerShdw blurRad="342900" sx="102000" sy="102000" algn="ctr" rotWithShape="0">
                    <a:prstClr val="black">
                      <a:alpha val="40000"/>
                    </a:prstClr>
                  </a:outerShdw>
                </a:effectLst>
                <a:latin typeface="BentonSans Black" panose="02000503000000020004" pitchFamily="2" charset="0"/>
                <a:ea typeface="BentonSans Black" panose="02000503000000020004" pitchFamily="2" charset="0"/>
                <a:cs typeface="BentonSans Black" panose="02000503000000020004" pitchFamily="2" charset="0"/>
              </a:defRPr>
            </a:lvl1pPr>
          </a:lstStyle>
          <a:p>
            <a:r>
              <a:rPr lang="en-US" dirty="0"/>
              <a:t>Click to edit Master title style</a:t>
            </a:r>
          </a:p>
        </p:txBody>
      </p:sp>
      <p:sp>
        <p:nvSpPr>
          <p:cNvPr id="3" name="Subtitle 2"/>
          <p:cNvSpPr>
            <a:spLocks noGrp="1"/>
          </p:cNvSpPr>
          <p:nvPr>
            <p:ph type="subTitle" idx="1" hasCustomPrompt="1"/>
          </p:nvPr>
        </p:nvSpPr>
        <p:spPr bwMode="white">
          <a:xfrm>
            <a:off x="442893" y="4428502"/>
            <a:ext cx="8352251" cy="451379"/>
          </a:xfrm>
        </p:spPr>
        <p:txBody>
          <a:bodyPr>
            <a:normAutofit/>
          </a:bodyPr>
          <a:lstStyle>
            <a:lvl1pPr marL="0" indent="0" algn="r">
              <a:spcBef>
                <a:spcPts val="0"/>
              </a:spcBef>
              <a:spcAft>
                <a:spcPts val="0"/>
              </a:spcAft>
              <a:buNone/>
              <a:defRPr sz="1000" b="0" i="0" spc="100" baseline="0">
                <a:solidFill>
                  <a:schemeClr val="tx1"/>
                </a:solidFill>
                <a:latin typeface="BentonSans Medium" charset="0"/>
                <a:ea typeface="BentonSans Medium" charset="0"/>
                <a:cs typeface="BentonSans Medium" charset="0"/>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DATE HERE  |  PESENTED BY HERE</a:t>
            </a:r>
          </a:p>
        </p:txBody>
      </p:sp>
      <p:sp>
        <p:nvSpPr>
          <p:cNvPr id="19" name="Text Placeholder 18"/>
          <p:cNvSpPr>
            <a:spLocks noGrp="1"/>
          </p:cNvSpPr>
          <p:nvPr>
            <p:ph type="body" sz="quarter" idx="11"/>
          </p:nvPr>
        </p:nvSpPr>
        <p:spPr>
          <a:xfrm>
            <a:off x="3270250" y="3858918"/>
            <a:ext cx="5524500" cy="221012"/>
          </a:xfrm>
          <a:effectLst>
            <a:outerShdw blurRad="444500" sx="102000" sy="102000" algn="ctr" rotWithShape="0">
              <a:prstClr val="black">
                <a:alpha val="40000"/>
              </a:prstClr>
            </a:outerShdw>
          </a:effectLst>
        </p:spPr>
        <p:txBody>
          <a:bodyPr/>
          <a:lstStyle>
            <a:lvl1pPr algn="r">
              <a:defRPr b="0" i="0">
                <a:solidFill>
                  <a:schemeClr val="bg1"/>
                </a:solidFill>
                <a:latin typeface="BentonSans Book" panose="02000503000000020004" pitchFamily="2" charset="0"/>
                <a:ea typeface="BentonSans Book" panose="02000503000000020004" pitchFamily="2" charset="0"/>
                <a:cs typeface="BentonSans Book" panose="02000503000000020004" pitchFamily="2" charset="0"/>
              </a:defRPr>
            </a:lvl1pPr>
            <a:lvl2pPr algn="r">
              <a:defRPr b="1">
                <a:solidFill>
                  <a:schemeClr val="bg1"/>
                </a:solidFill>
                <a:latin typeface="BentonSans Bold" charset="0"/>
                <a:ea typeface="BentonSans Bold" charset="0"/>
                <a:cs typeface="BentonSans Bold" charset="0"/>
              </a:defRPr>
            </a:lvl2pPr>
            <a:lvl3pPr algn="r">
              <a:defRPr b="1">
                <a:solidFill>
                  <a:schemeClr val="bg1"/>
                </a:solidFill>
                <a:latin typeface="BentonSans Bold" charset="0"/>
                <a:ea typeface="BentonSans Bold" charset="0"/>
                <a:cs typeface="BentonSans Bold" charset="0"/>
              </a:defRPr>
            </a:lvl3pPr>
            <a:lvl4pPr algn="r">
              <a:defRPr b="1">
                <a:solidFill>
                  <a:schemeClr val="bg1"/>
                </a:solidFill>
                <a:latin typeface="BentonSans Bold" charset="0"/>
                <a:ea typeface="BentonSans Bold" charset="0"/>
                <a:cs typeface="BentonSans Bold" charset="0"/>
              </a:defRPr>
            </a:lvl4pPr>
            <a:lvl5pPr algn="r">
              <a:defRPr b="1">
                <a:solidFill>
                  <a:schemeClr val="bg1"/>
                </a:solidFill>
                <a:latin typeface="BentonSans Bold" charset="0"/>
                <a:ea typeface="BentonSans Bold" charset="0"/>
                <a:cs typeface="BentonSans Bold" charset="0"/>
              </a:defRPr>
            </a:lvl5pPr>
          </a:lstStyle>
          <a:p>
            <a:pPr lvl="0"/>
            <a:r>
              <a:rPr lang="en-US" dirty="0"/>
              <a:t>Click to edit Master text styles</a:t>
            </a:r>
          </a:p>
        </p:txBody>
      </p:sp>
      <p:pic>
        <p:nvPicPr>
          <p:cNvPr id="6" name="Picture 5">
            <a:extLst>
              <a:ext uri="{FF2B5EF4-FFF2-40B4-BE49-F238E27FC236}">
                <a16:creationId xmlns:a16="http://schemas.microsoft.com/office/drawing/2014/main" id="{DA7C34AF-C1E5-CC4A-85CA-0AF82D3AC582}"/>
              </a:ext>
            </a:extLst>
          </p:cNvPr>
          <p:cNvPicPr>
            <a:picLocks noChangeAspect="1"/>
          </p:cNvPicPr>
          <p:nvPr userDrawn="1"/>
        </p:nvPicPr>
        <p:blipFill>
          <a:blip r:embed="rId2"/>
          <a:stretch>
            <a:fillRect/>
          </a:stretch>
        </p:blipFill>
        <p:spPr>
          <a:xfrm>
            <a:off x="0" y="689378"/>
            <a:ext cx="1220107" cy="1220107"/>
          </a:xfrm>
          <a:prstGeom prst="rect">
            <a:avLst/>
          </a:prstGeom>
        </p:spPr>
      </p:pic>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ider Slide">
    <p:bg>
      <p:bgPr>
        <a:solidFill>
          <a:schemeClr val="bg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alphaModFix amt="89000"/>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2" name="Title 1"/>
          <p:cNvSpPr>
            <a:spLocks noGrp="1"/>
          </p:cNvSpPr>
          <p:nvPr>
            <p:ph type="title"/>
          </p:nvPr>
        </p:nvSpPr>
        <p:spPr bwMode="black">
          <a:xfrm>
            <a:off x="412749" y="0"/>
            <a:ext cx="8318501" cy="5143499"/>
          </a:xfrm>
        </p:spPr>
        <p:txBody>
          <a:bodyPr anchor="ctr">
            <a:noAutofit/>
          </a:bodyPr>
          <a:lstStyle>
            <a:lvl1pPr algn="ctr">
              <a:defRPr sz="38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alphaModFix amt="89000"/>
            <a:duotone>
              <a:schemeClr val="accent6">
                <a:shade val="45000"/>
                <a:satMod val="135000"/>
              </a:schemeClr>
              <a:prstClr val="white"/>
            </a:duotone>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2" name="Title 1"/>
          <p:cNvSpPr>
            <a:spLocks noGrp="1"/>
          </p:cNvSpPr>
          <p:nvPr>
            <p:ph type="title"/>
          </p:nvPr>
        </p:nvSpPr>
        <p:spPr bwMode="black">
          <a:xfrm>
            <a:off x="412749" y="1"/>
            <a:ext cx="8318501" cy="5143500"/>
          </a:xfrm>
        </p:spPr>
        <p:txBody>
          <a:bodyPr anchor="ctr">
            <a:noAutofit/>
          </a:bodyPr>
          <a:lstStyle>
            <a:lvl1pPr algn="ctr">
              <a:defRPr sz="38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387746" y="397414"/>
            <a:ext cx="8229600" cy="747596"/>
          </a:xfrm>
          <a:prstGeom prst="rect">
            <a:avLst/>
          </a:prstGeom>
        </p:spPr>
        <p:txBody>
          <a:bodyPr vert="horz" lIns="0" tIns="0" rIns="0" bIns="0" rtlCol="0" anchor="t">
            <a:noAutofit/>
          </a:bodyPr>
          <a:lstStyle/>
          <a:p>
            <a:r>
              <a:rPr lang="en-US" dirty="0"/>
              <a:t>Click to edit Master title style</a:t>
            </a:r>
          </a:p>
        </p:txBody>
      </p:sp>
      <p:sp>
        <p:nvSpPr>
          <p:cNvPr id="1027"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bwMode="gray">
          <a:xfrm>
            <a:off x="8006740" y="4794515"/>
            <a:ext cx="789202" cy="22595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2"/>
                </a:solidFill>
                <a:latin typeface="Guardian Egyp Regular" charset="0"/>
                <a:ea typeface="Guardian Egyp Regular" charset="0"/>
                <a:cs typeface="Guardian Egyp Regular" charset="0"/>
              </a:defRPr>
            </a:lvl1pPr>
          </a:lstStyle>
          <a:p>
            <a:pPr>
              <a:defRPr/>
            </a:pPr>
            <a:fld id="{920384AA-0A71-E644-AEED-65CD2253F2C8}"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63" r:id="rId2"/>
    <p:sldLayoutId id="2147483762" r:id="rId3"/>
    <p:sldLayoutId id="2147483761" r:id="rId4"/>
    <p:sldLayoutId id="2147483759" r:id="rId5"/>
    <p:sldLayoutId id="2147483754" r:id="rId6"/>
    <p:sldLayoutId id="2147483758" r:id="rId7"/>
    <p:sldLayoutId id="2147483752" r:id="rId8"/>
    <p:sldLayoutId id="2147483760" r:id="rId9"/>
  </p:sldLayoutIdLst>
  <p:transition spd="slow"/>
  <p:hf hdr="0"/>
  <p:txStyles>
    <p:titleStyle>
      <a:lvl1pPr algn="l" defTabSz="457189" rtl="0" eaLnBrk="1" fontAlgn="base" hangingPunct="1">
        <a:lnSpc>
          <a:spcPct val="82000"/>
        </a:lnSpc>
        <a:spcBef>
          <a:spcPct val="0"/>
        </a:spcBef>
        <a:spcAft>
          <a:spcPct val="0"/>
        </a:spcAft>
        <a:defRPr sz="2900" b="0" i="0" kern="1200" cap="none" baseline="0">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bg2"/>
          </a:solidFill>
          <a:latin typeface="BentonSans Medium" charset="0"/>
          <a:ea typeface="BentonSans Medium" charset="0"/>
          <a:cs typeface="BentonSans Medium" charset="0"/>
        </a:defRPr>
      </a:lvl1pPr>
      <a:lvl2pPr marL="0" indent="0" algn="l" defTabSz="457189" rtl="0" eaLnBrk="1" fontAlgn="base" hangingPunct="1">
        <a:lnSpc>
          <a:spcPct val="100000"/>
        </a:lnSpc>
        <a:spcBef>
          <a:spcPts val="0"/>
        </a:spcBef>
        <a:spcAft>
          <a:spcPts val="0"/>
        </a:spcAft>
        <a:buFont typeface="Arial" charset="0"/>
        <a:buNone/>
        <a:tabLst/>
        <a:defRPr sz="1800" b="0" i="0" kern="1200">
          <a:solidFill>
            <a:schemeClr val="accent2"/>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b="0" i="0" kern="1200">
          <a:solidFill>
            <a:schemeClr val="accent2"/>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fld id="{6FB7F177-0641-CE47-9E89-DDCB96BCC92C}" type="slidenum">
              <a:rPr lang="en-US" smtClean="0"/>
              <a:pPr/>
              <a:t>1</a:t>
            </a:fld>
            <a:endParaRPr lang="en-US" dirty="0"/>
          </a:p>
        </p:txBody>
      </p:sp>
      <p:sp>
        <p:nvSpPr>
          <p:cNvPr id="4" name="Rectangle 3">
            <a:extLst>
              <a:ext uri="{FF2B5EF4-FFF2-40B4-BE49-F238E27FC236}">
                <a16:creationId xmlns:a16="http://schemas.microsoft.com/office/drawing/2014/main" id="{46F081E9-BC19-4BD3-BDA3-317BC1FBF905}"/>
              </a:ext>
            </a:extLst>
          </p:cNvPr>
          <p:cNvSpPr/>
          <p:nvPr/>
        </p:nvSpPr>
        <p:spPr>
          <a:xfrm>
            <a:off x="0" y="-27963"/>
            <a:ext cx="9144000" cy="96272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a:latin typeface="BentonSansCond LightItalic" panose="02000606030000020004" pitchFamily="2" charset="0"/>
              </a:rPr>
              <a:t> </a:t>
            </a:r>
            <a:endParaRPr lang="en-US" dirty="0"/>
          </a:p>
        </p:txBody>
      </p:sp>
      <p:graphicFrame>
        <p:nvGraphicFramePr>
          <p:cNvPr id="11" name="Table 10">
            <a:extLst>
              <a:ext uri="{FF2B5EF4-FFF2-40B4-BE49-F238E27FC236}">
                <a16:creationId xmlns:a16="http://schemas.microsoft.com/office/drawing/2014/main" id="{FDC872F6-8D24-4EC9-8E25-8EA7DA959394}"/>
              </a:ext>
            </a:extLst>
          </p:cNvPr>
          <p:cNvGraphicFramePr>
            <a:graphicFrameLocks noGrp="1"/>
          </p:cNvGraphicFramePr>
          <p:nvPr>
            <p:extLst>
              <p:ext uri="{D42A27DB-BD31-4B8C-83A1-F6EECF244321}">
                <p14:modId xmlns:p14="http://schemas.microsoft.com/office/powerpoint/2010/main" val="4103554201"/>
              </p:ext>
            </p:extLst>
          </p:nvPr>
        </p:nvGraphicFramePr>
        <p:xfrm>
          <a:off x="0" y="961141"/>
          <a:ext cx="4684243" cy="4167674"/>
        </p:xfrm>
        <a:graphic>
          <a:graphicData uri="http://schemas.openxmlformats.org/drawingml/2006/table">
            <a:tbl>
              <a:tblPr firstRow="1" bandRow="1">
                <a:tableStyleId>{F5AB1C69-6EDB-4FF4-983F-18BD219EF322}</a:tableStyleId>
              </a:tblPr>
              <a:tblGrid>
                <a:gridCol w="4684243">
                  <a:extLst>
                    <a:ext uri="{9D8B030D-6E8A-4147-A177-3AD203B41FA5}">
                      <a16:colId xmlns:a16="http://schemas.microsoft.com/office/drawing/2014/main" val="1860404668"/>
                    </a:ext>
                  </a:extLst>
                </a:gridCol>
              </a:tblGrid>
              <a:tr h="224504">
                <a:tc>
                  <a:txBody>
                    <a:bodyPr/>
                    <a:lstStyle/>
                    <a:p>
                      <a:pPr marL="0" marR="0" indent="0" algn="ctr" defTabSz="914206" rtl="0" eaLnBrk="1" fontAlgn="auto" latinLnBrk="0" hangingPunct="1">
                        <a:lnSpc>
                          <a:spcPct val="100000"/>
                        </a:lnSpc>
                        <a:spcBef>
                          <a:spcPts val="0"/>
                        </a:spcBef>
                        <a:spcAft>
                          <a:spcPts val="0"/>
                        </a:spcAft>
                        <a:buClrTx/>
                        <a:buSzTx/>
                        <a:buFontTx/>
                        <a:buNone/>
                        <a:tabLst/>
                        <a:defRPr/>
                      </a:pPr>
                      <a:r>
                        <a:rPr lang="en-US" sz="800" b="1" kern="1200" baseline="0" dirty="0">
                          <a:solidFill>
                            <a:schemeClr val="bg1"/>
                          </a:solidFill>
                          <a:latin typeface="BentonSansCond LightItalic" panose="02000606030000020004" pitchFamily="2" charset="0"/>
                          <a:ea typeface="+mn-ea"/>
                          <a:cs typeface="+mn-cs"/>
                        </a:rPr>
                        <a:t>GOALS: Most significant contributions to the organization’s goals </a:t>
                      </a:r>
                    </a:p>
                  </a:txBody>
                  <a:tcPr/>
                </a:tc>
                <a:extLst>
                  <a:ext uri="{0D108BD9-81ED-4DB2-BD59-A6C34878D82A}">
                    <a16:rowId xmlns:a16="http://schemas.microsoft.com/office/drawing/2014/main" val="2865431422"/>
                  </a:ext>
                </a:extLst>
              </a:tr>
              <a:tr h="1425242">
                <a:tc>
                  <a:txBody>
                    <a:bodyPr/>
                    <a:lstStyle/>
                    <a:p>
                      <a:pPr marL="0" marR="0" indent="0" algn="l" defTabSz="914206" rtl="0" eaLnBrk="1" fontAlgn="auto" latinLnBrk="0" hangingPunct="1">
                        <a:lnSpc>
                          <a:spcPct val="100000"/>
                        </a:lnSpc>
                        <a:spcBef>
                          <a:spcPts val="0"/>
                        </a:spcBef>
                        <a:spcAft>
                          <a:spcPts val="0"/>
                        </a:spcAft>
                        <a:buClrTx/>
                        <a:buSzTx/>
                        <a:buFontTx/>
                        <a:buNone/>
                        <a:tabLst/>
                        <a:defRPr/>
                      </a:pPr>
                      <a:r>
                        <a:rPr lang="en-US" sz="700" b="1" kern="1200" baseline="0" dirty="0">
                          <a:solidFill>
                            <a:schemeClr val="tx1"/>
                          </a:solidFill>
                          <a:latin typeface="BentonSans LightItalic" panose="02000503000000020004" pitchFamily="2" charset="0"/>
                        </a:rPr>
                        <a:t>Describe </a:t>
                      </a:r>
                      <a:r>
                        <a:rPr lang="en-US" sz="700" b="1" u="sng" kern="1200" baseline="0" dirty="0">
                          <a:solidFill>
                            <a:schemeClr val="tx1"/>
                          </a:solidFill>
                          <a:latin typeface="BentonSans LightItalic" panose="02000503000000020004" pitchFamily="2" charset="0"/>
                        </a:rPr>
                        <a:t>WHAT YOU DID </a:t>
                      </a:r>
                      <a:r>
                        <a:rPr lang="en-US" sz="700" b="1" kern="1200" baseline="0" dirty="0">
                          <a:solidFill>
                            <a:schemeClr val="tx1"/>
                          </a:solidFill>
                          <a:latin typeface="BentonSans LightItalic" panose="02000503000000020004" pitchFamily="2" charset="0"/>
                        </a:rPr>
                        <a:t>to deliver your GOALS and describe the business impact:</a:t>
                      </a:r>
                    </a:p>
                    <a:p>
                      <a:pPr marL="0" marR="0" indent="0" algn="l" defTabSz="914206" rtl="0" eaLnBrk="1" fontAlgn="auto" latinLnBrk="0" hangingPunct="1">
                        <a:lnSpc>
                          <a:spcPct val="100000"/>
                        </a:lnSpc>
                        <a:spcBef>
                          <a:spcPts val="0"/>
                        </a:spcBef>
                        <a:spcAft>
                          <a:spcPts val="0"/>
                        </a:spcAft>
                        <a:buClrTx/>
                        <a:buSzTx/>
                        <a:buFontTx/>
                        <a:buNone/>
                        <a:tabLst/>
                        <a:defRPr/>
                      </a:pPr>
                      <a:endParaRPr lang="en-US" sz="700" b="1" kern="1200" baseline="0" dirty="0">
                        <a:solidFill>
                          <a:schemeClr val="tx1"/>
                        </a:solidFill>
                        <a:latin typeface="BentonSans LightItalic" panose="02000503000000020004" pitchFamily="2" charset="0"/>
                        <a:ea typeface="+mn-ea"/>
                        <a:cs typeface="+mn-cs"/>
                      </a:endParaRPr>
                    </a:p>
                    <a:p>
                      <a:pPr lvl="0"/>
                      <a:r>
                        <a:rPr lang="en-GB" sz="700" b="1" i="0" u="none" kern="1200" baseline="0" dirty="0">
                          <a:solidFill>
                            <a:schemeClr val="tx1"/>
                          </a:solidFill>
                          <a:latin typeface="BentonSans LightItalic" panose="02000503000000020004" pitchFamily="2" charset="0"/>
                          <a:ea typeface="+mn-ea"/>
                          <a:cs typeface="+mn-cs"/>
                        </a:rPr>
                        <a:t>MTEP</a:t>
                      </a:r>
                      <a:r>
                        <a:rPr lang="en-GB" sz="700" b="0" i="0" u="none" kern="1200" baseline="0" dirty="0">
                          <a:solidFill>
                            <a:schemeClr val="tx1"/>
                          </a:solidFill>
                          <a:latin typeface="BentonSans Light" panose="02000503000000020004" pitchFamily="2" charset="0"/>
                          <a:ea typeface="+mn-ea"/>
                          <a:cs typeface="+mn-cs"/>
                        </a:rPr>
                        <a:t>: The external team communication &amp; alignment with GMS, non-GMS &amp; 3rd party teams was a fair-sized undertaking that I took ownership of, to ensure there are no business or negative technical impacts during the Java uplift of MTMD and TSAM applications.</a:t>
                      </a:r>
                      <a:endParaRPr lang="en-IN" sz="700" b="0" i="0" u="none" kern="1200" baseline="0" dirty="0">
                        <a:solidFill>
                          <a:schemeClr val="tx1"/>
                        </a:solidFill>
                        <a:latin typeface="BentonSans Light" panose="02000503000000020004" pitchFamily="2" charset="0"/>
                        <a:ea typeface="+mn-ea"/>
                        <a:cs typeface="+mn-cs"/>
                      </a:endParaRPr>
                    </a:p>
                    <a:p>
                      <a:r>
                        <a:rPr lang="en-GB" sz="700" b="0" i="0" u="none" kern="1200" baseline="0" dirty="0">
                          <a:solidFill>
                            <a:schemeClr val="tx1"/>
                          </a:solidFill>
                          <a:latin typeface="BentonSans Light" panose="02000503000000020004" pitchFamily="2" charset="0"/>
                          <a:ea typeface="+mn-ea"/>
                          <a:cs typeface="+mn-cs"/>
                        </a:rPr>
                        <a:t>In addition to coordination, I also tracked and managed the technical understanding, changes, handshake, testing &amp; needed validations with a number of Amex internal &amp; external teams.</a:t>
                      </a:r>
                    </a:p>
                    <a:p>
                      <a:endParaRPr lang="en-GB" sz="700" b="0" i="0" u="none" kern="1200" baseline="0" dirty="0">
                        <a:solidFill>
                          <a:schemeClr val="tx1"/>
                        </a:solidFill>
                        <a:latin typeface="BentonSans Light" panose="02000503000000020004" pitchFamily="2" charset="0"/>
                        <a:ea typeface="+mn-ea"/>
                        <a:cs typeface="+mn-cs"/>
                      </a:endParaRPr>
                    </a:p>
                    <a:p>
                      <a:pPr lvl="0"/>
                      <a:r>
                        <a:rPr lang="en-GB" sz="700" b="1" i="0" u="none" kern="1200" baseline="0" dirty="0">
                          <a:solidFill>
                            <a:schemeClr val="tx1"/>
                          </a:solidFill>
                          <a:latin typeface="BentonSans LightItalic" panose="02000503000000020004" pitchFamily="2" charset="0"/>
                          <a:ea typeface="+mn-ea"/>
                          <a:cs typeface="+mn-cs"/>
                        </a:rPr>
                        <a:t>Project Fusion</a:t>
                      </a:r>
                      <a:r>
                        <a:rPr lang="en-GB" sz="700" b="0" i="0" u="none" kern="1200" baseline="0" dirty="0">
                          <a:solidFill>
                            <a:schemeClr val="tx1"/>
                          </a:solidFill>
                          <a:latin typeface="BentonSans Light" panose="02000503000000020004" pitchFamily="2" charset="0"/>
                          <a:ea typeface="+mn-ea"/>
                          <a:cs typeface="+mn-cs"/>
                        </a:rPr>
                        <a:t>: I am technically leading the solutioning of the new technical platform required for the landmark changes in the acquisition landscape of a particular country (</a:t>
                      </a:r>
                      <a:r>
                        <a:rPr lang="en-GB" sz="700" b="0" i="0" u="none" kern="1200" baseline="0" dirty="0" err="1">
                          <a:solidFill>
                            <a:schemeClr val="tx1"/>
                          </a:solidFill>
                          <a:latin typeface="BentonSans Light" panose="02000503000000020004" pitchFamily="2" charset="0"/>
                          <a:ea typeface="+mn-ea"/>
                          <a:cs typeface="+mn-cs"/>
                        </a:rPr>
                        <a:t>NDAed</a:t>
                      </a:r>
                      <a:r>
                        <a:rPr lang="en-GB" sz="700" b="0" i="0" u="none" kern="1200" baseline="0" dirty="0">
                          <a:solidFill>
                            <a:schemeClr val="tx1"/>
                          </a:solidFill>
                          <a:latin typeface="BentonSans Light" panose="02000503000000020004" pitchFamily="2" charset="0"/>
                          <a:ea typeface="+mn-ea"/>
                          <a:cs typeface="+mn-cs"/>
                        </a:rPr>
                        <a:t>) and its multi-market extension. My role included creation and updates of SEMIS L2 &amp; ADR process flows, architectural design &amp; estimation with GMS architect team, estimation of expanding the solution to international markets </a:t>
                      </a:r>
                      <a:r>
                        <a:rPr lang="en-IN" sz="700" b="0" i="0" u="none" kern="1200" baseline="0" dirty="0">
                          <a:solidFill>
                            <a:schemeClr val="tx1"/>
                          </a:solidFill>
                          <a:latin typeface="BentonSans Light" panose="02000503000000020004" pitchFamily="2" charset="0"/>
                          <a:ea typeface="+mn-ea"/>
                          <a:cs typeface="+mn-cs"/>
                        </a:rPr>
                        <a:t>&amp; o</a:t>
                      </a:r>
                      <a:r>
                        <a:rPr lang="en-GB" sz="700" b="0" i="0" u="none" kern="1200" baseline="0" dirty="0" err="1">
                          <a:solidFill>
                            <a:schemeClr val="tx1"/>
                          </a:solidFill>
                          <a:latin typeface="BentonSans Light" panose="02000503000000020004" pitchFamily="2" charset="0"/>
                          <a:ea typeface="+mn-ea"/>
                          <a:cs typeface="+mn-cs"/>
                        </a:rPr>
                        <a:t>verall</a:t>
                      </a:r>
                      <a:r>
                        <a:rPr lang="en-GB" sz="700" b="0" i="0" u="none" kern="1200" baseline="0" dirty="0">
                          <a:solidFill>
                            <a:schemeClr val="tx1"/>
                          </a:solidFill>
                          <a:latin typeface="BentonSans Light" panose="02000503000000020004" pitchFamily="2" charset="0"/>
                          <a:ea typeface="+mn-ea"/>
                          <a:cs typeface="+mn-cs"/>
                        </a:rPr>
                        <a:t> project planning </a:t>
                      </a:r>
                      <a:endParaRPr lang="en-IN" sz="700" b="0" i="0" u="none" kern="1200" baseline="0" dirty="0">
                        <a:solidFill>
                          <a:schemeClr val="tx1"/>
                        </a:solidFill>
                        <a:latin typeface="BentonSans Light" panose="02000503000000020004" pitchFamily="2" charset="0"/>
                        <a:ea typeface="+mn-ea"/>
                        <a:cs typeface="+mn-cs"/>
                      </a:endParaRPr>
                    </a:p>
                  </a:txBody>
                  <a:tcPr/>
                </a:tc>
                <a:extLst>
                  <a:ext uri="{0D108BD9-81ED-4DB2-BD59-A6C34878D82A}">
                    <a16:rowId xmlns:a16="http://schemas.microsoft.com/office/drawing/2014/main" val="2421761864"/>
                  </a:ext>
                </a:extLst>
              </a:tr>
              <a:tr h="1979503">
                <a:tc>
                  <a:txBody>
                    <a:bodyPr/>
                    <a:lstStyle/>
                    <a:p>
                      <a:r>
                        <a:rPr lang="en-US" sz="700" b="1" dirty="0">
                          <a:solidFill>
                            <a:schemeClr val="tx1"/>
                          </a:solidFill>
                          <a:latin typeface="BentonSans LightItalic" panose="02000503000000020004" pitchFamily="2" charset="0"/>
                        </a:rPr>
                        <a:t>Ex</a:t>
                      </a:r>
                      <a:r>
                        <a:rPr lang="en-US" sz="700" b="1" baseline="0" dirty="0">
                          <a:solidFill>
                            <a:schemeClr val="tx1"/>
                          </a:solidFill>
                          <a:latin typeface="BentonSans LightItalic" panose="02000503000000020004" pitchFamily="2" charset="0"/>
                        </a:rPr>
                        <a:t>ample(s) of </a:t>
                      </a:r>
                      <a:r>
                        <a:rPr lang="en-US" sz="700" b="1" u="sng" baseline="0" dirty="0">
                          <a:solidFill>
                            <a:schemeClr val="tx1"/>
                          </a:solidFill>
                          <a:latin typeface="BentonSans LightItalic" panose="02000503000000020004" pitchFamily="2" charset="0"/>
                        </a:rPr>
                        <a:t>WHAT YOU DID </a:t>
                      </a:r>
                      <a:r>
                        <a:rPr lang="en-US" sz="700" b="1" baseline="0" dirty="0">
                          <a:solidFill>
                            <a:schemeClr val="tx1"/>
                          </a:solidFill>
                          <a:latin typeface="BentonSans LightItalic" panose="02000503000000020004" pitchFamily="2" charset="0"/>
                        </a:rPr>
                        <a:t>to innovate and how something has changed as a result of your contributions:  </a:t>
                      </a:r>
                    </a:p>
                    <a:p>
                      <a:endParaRPr lang="en-US" sz="700" b="1" baseline="0" dirty="0">
                        <a:solidFill>
                          <a:schemeClr val="tx1"/>
                        </a:solidFill>
                        <a:latin typeface="BentonSans LightItalic" panose="02000503000000020004" pitchFamily="2" charset="0"/>
                      </a:endParaRPr>
                    </a:p>
                    <a:p>
                      <a:pPr lvl="0"/>
                      <a:r>
                        <a:rPr lang="en-GB" sz="700" b="1" i="0" u="none" kern="1200" baseline="0" dirty="0">
                          <a:solidFill>
                            <a:schemeClr val="tx1"/>
                          </a:solidFill>
                          <a:latin typeface="BentonSans LightItalic" panose="02000503000000020004" pitchFamily="2" charset="0"/>
                          <a:ea typeface="+mn-ea"/>
                          <a:cs typeface="+mn-cs"/>
                        </a:rPr>
                        <a:t>SEMIS data reprocessing ORE</a:t>
                      </a:r>
                      <a:r>
                        <a:rPr lang="en-GB" sz="700" b="0" i="0" u="none" kern="1200" baseline="0" dirty="0">
                          <a:solidFill>
                            <a:schemeClr val="tx1"/>
                          </a:solidFill>
                          <a:latin typeface="BentonSans LightItalic" panose="02000503000000020004" pitchFamily="2" charset="0"/>
                          <a:ea typeface="+mn-ea"/>
                          <a:cs typeface="+mn-cs"/>
                        </a:rPr>
                        <a:t>: </a:t>
                      </a:r>
                      <a:r>
                        <a:rPr lang="en-GB" sz="700" b="0" i="0" u="none" kern="1200" baseline="0" dirty="0">
                          <a:solidFill>
                            <a:schemeClr val="tx1"/>
                          </a:solidFill>
                          <a:latin typeface="BentonSans Light" panose="02000503000000020004" pitchFamily="2" charset="0"/>
                          <a:ea typeface="+mn-ea"/>
                          <a:cs typeface="+mn-cs"/>
                        </a:rPr>
                        <a:t>Early in 2024, our team came across a production issue driven my mass file submission by one network acquirer, which led to non-processing of close to 6000 SE Demo files for over 100 network partners over a period of 4 months.</a:t>
                      </a:r>
                      <a:endParaRPr lang="en-IN" sz="700" b="0" i="0" u="none" kern="1200" baseline="0" dirty="0">
                        <a:solidFill>
                          <a:schemeClr val="tx1"/>
                        </a:solidFill>
                        <a:latin typeface="BentonSans Light" panose="02000503000000020004" pitchFamily="2" charset="0"/>
                        <a:ea typeface="+mn-ea"/>
                        <a:cs typeface="+mn-cs"/>
                      </a:endParaRPr>
                    </a:p>
                    <a:p>
                      <a:pPr marL="0" lvl="0" algn="l" defTabSz="457189" rtl="0" eaLnBrk="1" latinLnBrk="0" hangingPunct="1"/>
                      <a:r>
                        <a:rPr lang="en-GB" sz="700" b="0" i="0" u="none" kern="1200" baseline="0" dirty="0">
                          <a:solidFill>
                            <a:schemeClr val="tx1"/>
                          </a:solidFill>
                          <a:latin typeface="BentonSans Light" panose="02000503000000020004" pitchFamily="2" charset="0"/>
                          <a:ea typeface="+mn-ea"/>
                          <a:cs typeface="+mn-cs"/>
                        </a:rPr>
                        <a:t>I carried out the technical RCA with our and SRE team to identify an extensive remediation plan to acquire the missing data internally with Amex and reprocess it Also, I coordinated with business &amp; regional teams for complete remediation planning &amp; risk mitigation for critical business functions, along with carrying out external partner communications for systematic controls to be applied withing triggering partner’s internal platform and other regional acquiring partners requesting expedited remediation</a:t>
                      </a:r>
                      <a:endParaRPr lang="en-IN" sz="700" b="0" i="0" u="none" kern="1200" baseline="0" dirty="0">
                        <a:solidFill>
                          <a:schemeClr val="tx1"/>
                        </a:solidFill>
                        <a:latin typeface="BentonSans Light" panose="02000503000000020004" pitchFamily="2" charset="0"/>
                        <a:ea typeface="+mn-ea"/>
                        <a:cs typeface="+mn-cs"/>
                      </a:endParaRPr>
                    </a:p>
                    <a:p>
                      <a:pPr lvl="0"/>
                      <a:r>
                        <a:rPr lang="en-GB" sz="700" b="0" i="0" u="none" kern="1200" baseline="0" dirty="0">
                          <a:solidFill>
                            <a:schemeClr val="tx1"/>
                          </a:solidFill>
                          <a:latin typeface="BentonSans Light" panose="02000503000000020004" pitchFamily="2" charset="0"/>
                          <a:ea typeface="+mn-ea"/>
                          <a:cs typeface="+mn-cs"/>
                        </a:rPr>
                        <a:t>I coordinated with DBA team to create ad-hoc supplementary processes to urgently carry out data comparisons to ensure data integrity &amp; avoid data overwriting in database</a:t>
                      </a:r>
                    </a:p>
                    <a:p>
                      <a:pPr lvl="0"/>
                      <a:endParaRPr lang="en-IN" sz="700" b="0" i="0" u="none" kern="1200" baseline="0" dirty="0">
                        <a:solidFill>
                          <a:schemeClr val="tx1"/>
                        </a:solidFill>
                        <a:latin typeface="BentonSans Light" panose="02000503000000020004" pitchFamily="2" charset="0"/>
                        <a:ea typeface="+mn-ea"/>
                        <a:cs typeface="+mn-cs"/>
                      </a:endParaRPr>
                    </a:p>
                    <a:p>
                      <a:pPr lvl="0"/>
                      <a:r>
                        <a:rPr lang="en-GB" sz="700" b="1" i="0" u="none" kern="1200" baseline="0" dirty="0">
                          <a:solidFill>
                            <a:schemeClr val="tx1"/>
                          </a:solidFill>
                          <a:latin typeface="BentonSans LightItalic" panose="02000503000000020004" pitchFamily="2" charset="0"/>
                          <a:ea typeface="+mn-ea"/>
                          <a:cs typeface="+mn-cs"/>
                        </a:rPr>
                        <a:t>SE Alias: </a:t>
                      </a:r>
                      <a:r>
                        <a:rPr lang="en-GB" sz="700" b="0" i="0" u="none" kern="1200" baseline="0" dirty="0">
                          <a:solidFill>
                            <a:schemeClr val="tx1"/>
                          </a:solidFill>
                          <a:latin typeface="BentonSans Light" panose="02000503000000020004" pitchFamily="2" charset="0"/>
                          <a:ea typeface="+mn-ea"/>
                          <a:cs typeface="+mn-cs"/>
                        </a:rPr>
                        <a:t>I was able to identify an automation opportunity to fully automate the certification exercise for both SE Alias &amp; general network acquirer certification. Due to SE Alias scope being limited to only one partner at the time of proposal of this approach, it wasn’t included in the scope. However we will be implementing this approach in the Fusion program</a:t>
                      </a:r>
                      <a:endParaRPr lang="en-IN" sz="700" b="0" i="0" u="none" kern="1200" baseline="0" dirty="0">
                        <a:solidFill>
                          <a:schemeClr val="tx1"/>
                        </a:solidFill>
                        <a:latin typeface="BentonSans Light" panose="02000503000000020004" pitchFamily="2" charset="0"/>
                        <a:ea typeface="+mn-ea"/>
                        <a:cs typeface="+mn-cs"/>
                      </a:endParaRPr>
                    </a:p>
                  </a:txBody>
                  <a:tcPr/>
                </a:tc>
                <a:extLst>
                  <a:ext uri="{0D108BD9-81ED-4DB2-BD59-A6C34878D82A}">
                    <a16:rowId xmlns:a16="http://schemas.microsoft.com/office/drawing/2014/main" val="281938487"/>
                  </a:ext>
                </a:extLst>
              </a:tr>
              <a:tr h="538425">
                <a:tc>
                  <a:txBody>
                    <a:bodyPr/>
                    <a:lstStyle/>
                    <a:p>
                      <a:r>
                        <a:rPr lang="en-US" sz="700" b="1" u="none" dirty="0">
                          <a:solidFill>
                            <a:schemeClr val="tx1"/>
                          </a:solidFill>
                          <a:latin typeface="BentonSans LightItalic" panose="02000503000000020004" pitchFamily="2" charset="0"/>
                        </a:rPr>
                        <a:t>Top 3 </a:t>
                      </a:r>
                      <a:r>
                        <a:rPr lang="en-US" sz="700" b="1" dirty="0">
                          <a:solidFill>
                            <a:schemeClr val="tx1"/>
                          </a:solidFill>
                          <a:latin typeface="BentonSans LightItalic" panose="02000503000000020004" pitchFamily="2" charset="0"/>
                        </a:rPr>
                        <a:t>examples of how </a:t>
                      </a:r>
                      <a:r>
                        <a:rPr lang="en-US" sz="700" b="1" u="sng" dirty="0">
                          <a:solidFill>
                            <a:schemeClr val="tx1"/>
                          </a:solidFill>
                          <a:latin typeface="BentonSans LightItalic" panose="02000503000000020004" pitchFamily="2" charset="0"/>
                        </a:rPr>
                        <a:t>WHAT</a:t>
                      </a:r>
                      <a:r>
                        <a:rPr lang="en-US" sz="700" b="1" u="sng" baseline="0" dirty="0">
                          <a:solidFill>
                            <a:schemeClr val="tx1"/>
                          </a:solidFill>
                          <a:latin typeface="BentonSans LightItalic" panose="02000503000000020004" pitchFamily="2" charset="0"/>
                        </a:rPr>
                        <a:t> YOU DID </a:t>
                      </a:r>
                      <a:r>
                        <a:rPr lang="en-US" sz="700" b="1" baseline="0" dirty="0">
                          <a:solidFill>
                            <a:schemeClr val="tx1"/>
                          </a:solidFill>
                          <a:latin typeface="BentonSans LightItalic" panose="02000503000000020004" pitchFamily="2" charset="0"/>
                        </a:rPr>
                        <a:t>to deliver your </a:t>
                      </a:r>
                      <a:r>
                        <a:rPr lang="en-US" sz="700" b="1" dirty="0">
                          <a:solidFill>
                            <a:schemeClr val="tx1"/>
                          </a:solidFill>
                          <a:latin typeface="BentonSans LightItalic" panose="02000503000000020004" pitchFamily="2" charset="0"/>
                        </a:rPr>
                        <a:t>goals could have been better</a:t>
                      </a:r>
                      <a:r>
                        <a:rPr lang="en-US" sz="700" b="1" baseline="0" dirty="0">
                          <a:solidFill>
                            <a:schemeClr val="tx1"/>
                          </a:solidFill>
                          <a:latin typeface="BentonSans LightItalic" panose="02000503000000020004" pitchFamily="2" charset="0"/>
                        </a:rPr>
                        <a:t>:</a:t>
                      </a:r>
                    </a:p>
                    <a:p>
                      <a:endParaRPr lang="en-US" sz="700" baseline="0" dirty="0">
                        <a:solidFill>
                          <a:schemeClr val="tx1"/>
                        </a:solidFill>
                        <a:latin typeface="BentonSans Light" panose="02000503000000020004" pitchFamily="2" charset="0"/>
                      </a:endParaRPr>
                    </a:p>
                    <a:p>
                      <a:pPr marL="171450" indent="-171450">
                        <a:buFont typeface="Arial" panose="020B0604020202020204" pitchFamily="34" charset="0"/>
                        <a:buChar char="•"/>
                      </a:pPr>
                      <a:r>
                        <a:rPr lang="en-US" sz="700" baseline="0" dirty="0">
                          <a:solidFill>
                            <a:schemeClr val="tx1"/>
                          </a:solidFill>
                          <a:latin typeface="BentonSans Light" panose="02000503000000020004" pitchFamily="2" charset="0"/>
                        </a:rPr>
                        <a:t>My availability in Q1 of the year was compromised due to personal challenges, something I have been able to remediate &amp; earnestly support MTEP &amp; Fusion programs in Q2.</a:t>
                      </a:r>
                    </a:p>
                  </a:txBody>
                  <a:tcPr/>
                </a:tc>
                <a:extLst>
                  <a:ext uri="{0D108BD9-81ED-4DB2-BD59-A6C34878D82A}">
                    <a16:rowId xmlns:a16="http://schemas.microsoft.com/office/drawing/2014/main" val="2924206376"/>
                  </a:ext>
                </a:extLst>
              </a:tr>
            </a:tbl>
          </a:graphicData>
        </a:graphic>
      </p:graphicFrame>
      <p:graphicFrame>
        <p:nvGraphicFramePr>
          <p:cNvPr id="13" name="Table 12">
            <a:extLst>
              <a:ext uri="{FF2B5EF4-FFF2-40B4-BE49-F238E27FC236}">
                <a16:creationId xmlns:a16="http://schemas.microsoft.com/office/drawing/2014/main" id="{35A29E63-5D02-4C7B-A13B-8788D1C9AFF3}"/>
              </a:ext>
            </a:extLst>
          </p:cNvPr>
          <p:cNvGraphicFramePr>
            <a:graphicFrameLocks noGrp="1"/>
          </p:cNvGraphicFramePr>
          <p:nvPr>
            <p:extLst>
              <p:ext uri="{D42A27DB-BD31-4B8C-83A1-F6EECF244321}">
                <p14:modId xmlns:p14="http://schemas.microsoft.com/office/powerpoint/2010/main" val="3295196499"/>
              </p:ext>
            </p:extLst>
          </p:nvPr>
        </p:nvGraphicFramePr>
        <p:xfrm>
          <a:off x="4684242" y="961143"/>
          <a:ext cx="4459757" cy="4179855"/>
        </p:xfrm>
        <a:graphic>
          <a:graphicData uri="http://schemas.openxmlformats.org/drawingml/2006/table">
            <a:tbl>
              <a:tblPr firstRow="1" bandRow="1">
                <a:tableStyleId>{F5AB1C69-6EDB-4FF4-983F-18BD219EF322}</a:tableStyleId>
              </a:tblPr>
              <a:tblGrid>
                <a:gridCol w="4459757">
                  <a:extLst>
                    <a:ext uri="{9D8B030D-6E8A-4147-A177-3AD203B41FA5}">
                      <a16:colId xmlns:a16="http://schemas.microsoft.com/office/drawing/2014/main" val="1175749542"/>
                    </a:ext>
                  </a:extLst>
                </a:gridCol>
              </a:tblGrid>
              <a:tr h="2143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baseline="0" dirty="0">
                          <a:solidFill>
                            <a:schemeClr val="bg1"/>
                          </a:solidFill>
                          <a:latin typeface="BentonSansCond LightItalic" panose="02000606030000020004" pitchFamily="2" charset="0"/>
                          <a:ea typeface="+mn-ea"/>
                          <a:cs typeface="+mn-cs"/>
                        </a:rPr>
                        <a:t>LEADERSHIP: Most significant leadership contributions as it relates to each category and behavior</a:t>
                      </a:r>
                    </a:p>
                  </a:txBody>
                  <a:tcPr marL="45720" marR="45720">
                    <a:solidFill>
                      <a:schemeClr val="tx2"/>
                    </a:solidFill>
                  </a:tcPr>
                </a:tc>
                <a:extLst>
                  <a:ext uri="{0D108BD9-81ED-4DB2-BD59-A6C34878D82A}">
                    <a16:rowId xmlns:a16="http://schemas.microsoft.com/office/drawing/2014/main" val="1735067786"/>
                  </a:ext>
                </a:extLst>
              </a:tr>
              <a:tr h="7625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b="1" i="0" u="sng" kern="1200" baseline="0" dirty="0">
                          <a:solidFill>
                            <a:schemeClr val="tx1"/>
                          </a:solidFill>
                          <a:latin typeface="BentonSans LightItalic" panose="02000503000000020004" pitchFamily="2" charset="0"/>
                          <a:ea typeface="+mn-ea"/>
                          <a:cs typeface="+mn-cs"/>
                        </a:rPr>
                        <a:t>SET THE AGENDA </a:t>
                      </a:r>
                      <a:r>
                        <a:rPr lang="en-US" sz="600" b="1" i="0" kern="1200" baseline="0" dirty="0">
                          <a:solidFill>
                            <a:schemeClr val="tx1"/>
                          </a:solidFill>
                          <a:latin typeface="BentonSans LightItalic" panose="02000503000000020004" pitchFamily="2" charset="0"/>
                          <a:ea typeface="+mn-ea"/>
                          <a:cs typeface="+mn-cs"/>
                        </a:rPr>
                        <a:t>(Define What Winning Looks Like, Put Enterprise Thinking First, Lead with an External Perspective):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700" b="1" i="0" u="none" kern="1200" baseline="0" dirty="0">
                          <a:solidFill>
                            <a:schemeClr val="tx1"/>
                          </a:solidFill>
                          <a:latin typeface="BentonSans LightItalic" panose="02000503000000020004" pitchFamily="2" charset="0"/>
                          <a:ea typeface="+mn-ea"/>
                          <a:cs typeface="+mn-cs"/>
                        </a:rPr>
                        <a:t>MTEP</a:t>
                      </a:r>
                      <a:r>
                        <a:rPr lang="en-GB" sz="700" b="0" i="0" u="none" kern="1200" baseline="0" dirty="0">
                          <a:solidFill>
                            <a:schemeClr val="tx1"/>
                          </a:solidFill>
                          <a:latin typeface="BentonSans Light" panose="02000503000000020004" pitchFamily="2" charset="0"/>
                          <a:ea typeface="+mn-ea"/>
                          <a:cs typeface="+mn-cs"/>
                        </a:rPr>
                        <a:t>: I was able to exercise the best practices &amp; standard POA architectural solution models while enabling the external interfaces of overall MTEP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700" b="1" i="0" u="none" kern="1200" baseline="0" dirty="0">
                          <a:solidFill>
                            <a:schemeClr val="tx1"/>
                          </a:solidFill>
                          <a:latin typeface="BentonSans LightItalic" panose="02000503000000020004" pitchFamily="2" charset="0"/>
                          <a:ea typeface="+mn-ea"/>
                          <a:cs typeface="+mn-cs"/>
                        </a:rPr>
                        <a:t>Russian merchant cancellations </a:t>
                      </a:r>
                      <a:r>
                        <a:rPr lang="en-GB" sz="700" b="0" i="0" u="none" kern="1200" baseline="0" dirty="0">
                          <a:solidFill>
                            <a:schemeClr val="tx1"/>
                          </a:solidFill>
                          <a:latin typeface="BentonSans Light" panose="02000503000000020004" pitchFamily="2" charset="0"/>
                          <a:ea typeface="+mn-ea"/>
                          <a:cs typeface="+mn-cs"/>
                        </a:rPr>
                        <a:t>: I was able to lead the cancellation exercises for 12 partners in 2024, ensuring all Amex internal &amp; external ramifications are covered well to help business close the ORE and also ensure there no future onboarding of merchants in sanctioned regions</a:t>
                      </a:r>
                    </a:p>
                  </a:txBody>
                  <a:tcPr marL="45720" marR="45720"/>
                </a:tc>
                <a:extLst>
                  <a:ext uri="{0D108BD9-81ED-4DB2-BD59-A6C34878D82A}">
                    <a16:rowId xmlns:a16="http://schemas.microsoft.com/office/drawing/2014/main" val="1845254131"/>
                  </a:ext>
                </a:extLst>
              </a:tr>
              <a:tr h="11150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b="1" i="0" u="sng" kern="1200" baseline="0" dirty="0">
                          <a:solidFill>
                            <a:schemeClr val="tx1"/>
                          </a:solidFill>
                          <a:latin typeface="BentonSans LightItalic" panose="02000503000000020004" pitchFamily="2" charset="0"/>
                          <a:ea typeface="+mn-ea"/>
                          <a:cs typeface="+mn-cs"/>
                        </a:rPr>
                        <a:t>BRING OTHERS WITH YOU </a:t>
                      </a:r>
                      <a:r>
                        <a:rPr lang="en-US" sz="600" b="1" i="0" kern="1200" baseline="0" dirty="0">
                          <a:solidFill>
                            <a:schemeClr val="tx1"/>
                          </a:solidFill>
                          <a:latin typeface="BentonSans LightItalic" panose="02000503000000020004" pitchFamily="2" charset="0"/>
                          <a:ea typeface="+mn-ea"/>
                          <a:cs typeface="+mn-cs"/>
                        </a:rPr>
                        <a:t>(Build a Diverse &amp; Inclusive Team, Seek and Provide Coaching and Feedback, Make Collaboration Essential):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700" b="1" i="0" u="none" kern="1200" baseline="0" dirty="0">
                          <a:solidFill>
                            <a:schemeClr val="tx1"/>
                          </a:solidFill>
                          <a:latin typeface="BentonSans LightItalic" panose="02000503000000020004" pitchFamily="2" charset="0"/>
                          <a:ea typeface="+mn-ea"/>
                          <a:cs typeface="+mn-cs"/>
                        </a:rPr>
                        <a:t>FPP new submitter Adyen</a:t>
                      </a:r>
                      <a:r>
                        <a:rPr lang="en-GB" sz="700" b="0" i="0" u="none" kern="1200" baseline="0" dirty="0">
                          <a:solidFill>
                            <a:schemeClr val="tx1"/>
                          </a:solidFill>
                          <a:latin typeface="BentonSans Light" panose="02000503000000020004" pitchFamily="2" charset="0"/>
                          <a:ea typeface="+mn-ea"/>
                          <a:cs typeface="+mn-cs"/>
                        </a:rPr>
                        <a:t>: I provided business &amp; tech consultation to document the key steps of integration with the prospective timelines and provided knowledge handover to other team members to support the project.</a:t>
                      </a:r>
                      <a:r>
                        <a:rPr lang="en-IN" sz="700" b="0" i="0" u="none" kern="1200" baseline="0" dirty="0">
                          <a:solidFill>
                            <a:schemeClr val="tx1"/>
                          </a:solidFill>
                          <a:latin typeface="BentonSans Light" panose="02000503000000020004" pitchFamily="2" charset="0"/>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700" b="1" i="0" u="none" kern="1200" baseline="0" dirty="0">
                          <a:solidFill>
                            <a:schemeClr val="tx1"/>
                          </a:solidFill>
                          <a:latin typeface="BentonSans LightItalic" panose="02000503000000020004" pitchFamily="2" charset="0"/>
                          <a:ea typeface="+mn-ea"/>
                          <a:cs typeface="+mn-cs"/>
                        </a:rPr>
                        <a:t>Norway new tax report development</a:t>
                      </a:r>
                      <a:r>
                        <a:rPr lang="en-GB" sz="700" b="0" i="0" u="none" kern="1200" baseline="0" dirty="0">
                          <a:solidFill>
                            <a:schemeClr val="tx1"/>
                          </a:solidFill>
                          <a:latin typeface="BentonSans Light" panose="02000503000000020004" pitchFamily="2" charset="0"/>
                          <a:ea typeface="+mn-ea"/>
                          <a:cs typeface="+mn-cs"/>
                        </a:rPr>
                        <a:t>: I am providing technical consultancy &amp; integration support to CRR team, to be able to develop the new platform to deliver the new report to Norwegian government via our existing NTRS API. Additionally, I am also providing consultation to them to assist migrating SSB report generation &amp; ownership from our team to CRR, with aim to complete in 2024.</a:t>
                      </a:r>
                      <a:r>
                        <a:rPr lang="en-IN" sz="700" b="0" i="0" u="none" kern="1200" baseline="0" dirty="0">
                          <a:solidFill>
                            <a:schemeClr val="tx1"/>
                          </a:solidFill>
                          <a:latin typeface="BentonSans Light" panose="02000503000000020004" pitchFamily="2" charset="0"/>
                          <a:ea typeface="+mn-ea"/>
                          <a:cs typeface="+mn-cs"/>
                        </a:rPr>
                        <a:t> </a:t>
                      </a:r>
                      <a:endParaRPr lang="en-GB" sz="700" b="0" i="0" u="none" kern="1200" baseline="0" dirty="0">
                        <a:solidFill>
                          <a:schemeClr val="tx1"/>
                        </a:solidFill>
                        <a:latin typeface="BentonSans Light" panose="02000503000000020004" pitchFamily="2" charset="0"/>
                        <a:ea typeface="+mn-ea"/>
                        <a:cs typeface="+mn-cs"/>
                      </a:endParaRPr>
                    </a:p>
                  </a:txBody>
                  <a:tcPr marL="45720" marR="45720"/>
                </a:tc>
                <a:extLst>
                  <a:ext uri="{0D108BD9-81ED-4DB2-BD59-A6C34878D82A}">
                    <a16:rowId xmlns:a16="http://schemas.microsoft.com/office/drawing/2014/main" val="3627940623"/>
                  </a:ext>
                </a:extLst>
              </a:tr>
              <a:tr h="10314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b="1" i="0" u="sng" kern="1200" baseline="0" dirty="0">
                          <a:solidFill>
                            <a:schemeClr val="tx1"/>
                          </a:solidFill>
                          <a:latin typeface="BentonSans LightItalic" panose="02000503000000020004" pitchFamily="2" charset="0"/>
                          <a:ea typeface="+mn-ea"/>
                          <a:cs typeface="+mn-cs"/>
                        </a:rPr>
                        <a:t>DO IT THE RIGHT WAY </a:t>
                      </a:r>
                      <a:r>
                        <a:rPr lang="en-US" sz="600" b="1" i="0" kern="1200" baseline="0" dirty="0">
                          <a:solidFill>
                            <a:schemeClr val="tx1"/>
                          </a:solidFill>
                          <a:latin typeface="BentonSans LightItalic" panose="02000503000000020004" pitchFamily="2" charset="0"/>
                          <a:ea typeface="+mn-ea"/>
                          <a:cs typeface="+mn-cs"/>
                        </a:rPr>
                        <a:t>(Communicate  Frequently, Candidly and Clearly, Make Decisions Quickly and Effectively, Live the Blue Box Values, Demonstrate the Courage Great Leadership Demands): </a:t>
                      </a:r>
                    </a:p>
                    <a:p>
                      <a:pPr marL="171450" indent="-171450">
                        <a:buFont typeface="Arial" panose="020B0604020202020204" pitchFamily="34" charset="0"/>
                        <a:buChar char="•"/>
                      </a:pPr>
                      <a:r>
                        <a:rPr lang="en-GB" sz="700" b="1" i="0" u="none" kern="1200" baseline="0" dirty="0">
                          <a:solidFill>
                            <a:schemeClr val="tx1"/>
                          </a:solidFill>
                          <a:latin typeface="BentonSans LightItalic" panose="02000503000000020004" pitchFamily="2" charset="0"/>
                          <a:ea typeface="+mn-ea"/>
                          <a:cs typeface="+mn-cs"/>
                        </a:rPr>
                        <a:t>SRE support</a:t>
                      </a:r>
                      <a:r>
                        <a:rPr lang="en-IN" sz="700" b="1" i="0" u="none" kern="1200" baseline="0" dirty="0">
                          <a:solidFill>
                            <a:schemeClr val="tx1"/>
                          </a:solidFill>
                          <a:latin typeface="BentonSans LightItalic" panose="02000503000000020004" pitchFamily="2" charset="0"/>
                          <a:ea typeface="+mn-ea"/>
                          <a:cs typeface="+mn-cs"/>
                        </a:rPr>
                        <a:t> </a:t>
                      </a:r>
                      <a:r>
                        <a:rPr lang="en-IN" sz="700" b="0" i="0" u="none" kern="1200" baseline="0" dirty="0">
                          <a:solidFill>
                            <a:schemeClr val="tx1"/>
                          </a:solidFill>
                          <a:latin typeface="BentonSans Light" panose="02000503000000020004" pitchFamily="2" charset="0"/>
                          <a:ea typeface="+mn-ea"/>
                          <a:cs typeface="+mn-cs"/>
                        </a:rPr>
                        <a:t>: </a:t>
                      </a:r>
                      <a:r>
                        <a:rPr lang="en-GB" sz="700" b="0" i="0" u="none" kern="1200" baseline="0" dirty="0">
                          <a:solidFill>
                            <a:schemeClr val="tx1"/>
                          </a:solidFill>
                          <a:latin typeface="BentonSans Light" panose="02000503000000020004" pitchFamily="2" charset="0"/>
                          <a:ea typeface="+mn-ea"/>
                          <a:cs typeface="+mn-cs"/>
                        </a:rPr>
                        <a:t>As time and again we have come across certain improvement areas in the issue handling by our SRE team, I have been able to coordinate with them to ensure they always have the right guidance and technical direction to ensure the remediation is optimally planned with no business impacts. As experienced in the various production issues handled in 2024, I was able to react favourably &amp; swiftly to all production issues needing our team’s involvement, take swift remediation decision, create &amp; drive the remediation plan by involving all needed teams.</a:t>
                      </a:r>
                      <a:r>
                        <a:rPr lang="en-IN" sz="700" b="0" i="0" u="none" kern="1200" baseline="0" dirty="0">
                          <a:solidFill>
                            <a:schemeClr val="tx1"/>
                          </a:solidFill>
                          <a:latin typeface="BentonSans Light" panose="02000503000000020004" pitchFamily="2" charset="0"/>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700" b="1" i="0" u="none" kern="1200" baseline="0" dirty="0">
                          <a:solidFill>
                            <a:schemeClr val="tx1"/>
                          </a:solidFill>
                          <a:latin typeface="BentonSans LightItalic" panose="02000503000000020004" pitchFamily="2" charset="0"/>
                          <a:ea typeface="+mn-ea"/>
                          <a:cs typeface="+mn-cs"/>
                        </a:rPr>
                        <a:t>Network Test Simulator (NTS) optimization</a:t>
                      </a:r>
                      <a:r>
                        <a:rPr lang="en-IN" sz="700" b="1" i="0" u="none" kern="1200" baseline="0" dirty="0">
                          <a:solidFill>
                            <a:schemeClr val="tx1"/>
                          </a:solidFill>
                          <a:latin typeface="BentonSans LightItalic" panose="02000503000000020004" pitchFamily="2" charset="0"/>
                          <a:ea typeface="+mn-ea"/>
                          <a:cs typeface="+mn-cs"/>
                        </a:rPr>
                        <a:t> </a:t>
                      </a:r>
                      <a:r>
                        <a:rPr lang="en-IN" sz="700" b="0" i="0" u="none" kern="1200" baseline="0" dirty="0">
                          <a:solidFill>
                            <a:schemeClr val="tx1"/>
                          </a:solidFill>
                          <a:latin typeface="BentonSans Light" panose="02000503000000020004" pitchFamily="2" charset="0"/>
                          <a:ea typeface="+mn-ea"/>
                          <a:cs typeface="+mn-cs"/>
                        </a:rPr>
                        <a:t>: I have been able to work with network business team to highlight the need of optimizing to develop as </a:t>
                      </a:r>
                      <a:r>
                        <a:rPr lang="en-GB" sz="700" b="0" i="0" u="none" kern="1200" baseline="0" dirty="0">
                          <a:solidFill>
                            <a:schemeClr val="tx1"/>
                          </a:solidFill>
                          <a:latin typeface="BentonSans Light" panose="02000503000000020004" pitchFamily="2" charset="0"/>
                          <a:ea typeface="+mn-ea"/>
                          <a:cs typeface="+mn-cs"/>
                        </a:rPr>
                        <a:t>self-testing tool for network acquirers, without needing SEMIS tech support</a:t>
                      </a:r>
                      <a:r>
                        <a:rPr lang="en-IN" sz="700" b="0" i="0" u="none" kern="1200" baseline="0" dirty="0">
                          <a:solidFill>
                            <a:schemeClr val="tx1"/>
                          </a:solidFill>
                          <a:latin typeface="BentonSans Light" panose="02000503000000020004" pitchFamily="2" charset="0"/>
                          <a:ea typeface="+mn-ea"/>
                          <a:cs typeface="+mn-cs"/>
                        </a:rPr>
                        <a:t> &amp; thus eliminating phase-3 testing.</a:t>
                      </a:r>
                      <a:endParaRPr lang="en-GB" sz="700" b="0" i="0" u="none" kern="1200" baseline="0" dirty="0">
                        <a:solidFill>
                          <a:schemeClr val="tx1"/>
                        </a:solidFill>
                        <a:latin typeface="BentonSans Light" panose="02000503000000020004" pitchFamily="2" charset="0"/>
                        <a:ea typeface="+mn-ea"/>
                        <a:cs typeface="+mn-cs"/>
                      </a:endParaRPr>
                    </a:p>
                  </a:txBody>
                  <a:tcPr marL="45720" marR="45720"/>
                </a:tc>
                <a:extLst>
                  <a:ext uri="{0D108BD9-81ED-4DB2-BD59-A6C34878D82A}">
                    <a16:rowId xmlns:a16="http://schemas.microsoft.com/office/drawing/2014/main" val="267608617"/>
                  </a:ext>
                </a:extLst>
              </a:tr>
              <a:tr h="672617">
                <a:tc>
                  <a:txBody>
                    <a:bodyPr/>
                    <a:lstStyle/>
                    <a:p>
                      <a:r>
                        <a:rPr lang="en-US" sz="700" b="1" i="0" u="sng" baseline="0" dirty="0">
                          <a:solidFill>
                            <a:schemeClr val="tx1"/>
                          </a:solidFill>
                          <a:latin typeface="BentonSans LightItalic" panose="02000503000000020004" pitchFamily="2" charset="0"/>
                        </a:rPr>
                        <a:t>Name and describe how </a:t>
                      </a:r>
                      <a:r>
                        <a:rPr lang="en-US" sz="700" b="1" i="0" baseline="0" dirty="0">
                          <a:solidFill>
                            <a:schemeClr val="tx1"/>
                          </a:solidFill>
                          <a:latin typeface="BentonSans LightItalic" panose="02000503000000020004" pitchFamily="2" charset="0"/>
                        </a:rPr>
                        <a:t>you are pro-actively working on and improving in a leadership category and any specific associated behaviors: </a:t>
                      </a:r>
                    </a:p>
                    <a:p>
                      <a:pPr marL="171450" indent="-171450">
                        <a:buFont typeface="Arial" panose="020B0604020202020204" pitchFamily="34" charset="0"/>
                        <a:buChar char="•"/>
                      </a:pPr>
                      <a:r>
                        <a:rPr lang="en-US" sz="700" b="1" i="0" baseline="0" dirty="0">
                          <a:solidFill>
                            <a:schemeClr val="tx1"/>
                          </a:solidFill>
                          <a:latin typeface="BentonSans LightItalic" panose="02000503000000020004" pitchFamily="2" charset="0"/>
                        </a:rPr>
                        <a:t>Project Fusion</a:t>
                      </a:r>
                      <a:r>
                        <a:rPr lang="en-US" sz="700" b="0" i="0" baseline="0" dirty="0">
                          <a:solidFill>
                            <a:schemeClr val="tx1"/>
                          </a:solidFill>
                          <a:latin typeface="BentonSans Light" panose="02000503000000020004" pitchFamily="2" charset="0"/>
                        </a:rPr>
                        <a:t>: To be able to drive the team forward to meet the project goals whilst uplifting team’s distributed development skillset, I am working to create a culture of high learnability and networking abilities, so that we create pockets of leadership that will allow us to develop next layer of leaders. Along with providing product &amp; technical knowledge, I am working to ensure a long-term sustainable process is also established, so that anyone in the team can drive a distributed project forward for any product.</a:t>
                      </a:r>
                    </a:p>
                  </a:txBody>
                  <a:tcPr/>
                </a:tc>
                <a:extLst>
                  <a:ext uri="{0D108BD9-81ED-4DB2-BD59-A6C34878D82A}">
                    <a16:rowId xmlns:a16="http://schemas.microsoft.com/office/drawing/2014/main" val="3027468591"/>
                  </a:ext>
                </a:extLst>
              </a:tr>
            </a:tbl>
          </a:graphicData>
        </a:graphic>
      </p:graphicFrame>
      <p:graphicFrame>
        <p:nvGraphicFramePr>
          <p:cNvPr id="3" name="Table 2">
            <a:extLst>
              <a:ext uri="{FF2B5EF4-FFF2-40B4-BE49-F238E27FC236}">
                <a16:creationId xmlns:a16="http://schemas.microsoft.com/office/drawing/2014/main" id="{77ED3EF9-450F-A60B-4954-67C2908916EA}"/>
              </a:ext>
            </a:extLst>
          </p:cNvPr>
          <p:cNvGraphicFramePr>
            <a:graphicFrameLocks noGrp="1"/>
          </p:cNvGraphicFramePr>
          <p:nvPr>
            <p:extLst>
              <p:ext uri="{D42A27DB-BD31-4B8C-83A1-F6EECF244321}">
                <p14:modId xmlns:p14="http://schemas.microsoft.com/office/powerpoint/2010/main" val="784587148"/>
              </p:ext>
            </p:extLst>
          </p:nvPr>
        </p:nvGraphicFramePr>
        <p:xfrm>
          <a:off x="947531" y="14685"/>
          <a:ext cx="4680119" cy="861939"/>
        </p:xfrm>
        <a:graphic>
          <a:graphicData uri="http://schemas.openxmlformats.org/drawingml/2006/table">
            <a:tbl>
              <a:tblPr firstRow="1" bandRow="1">
                <a:tableStyleId>{F5AB1C69-6EDB-4FF4-983F-18BD219EF322}</a:tableStyleId>
              </a:tblPr>
              <a:tblGrid>
                <a:gridCol w="2293758">
                  <a:extLst>
                    <a:ext uri="{9D8B030D-6E8A-4147-A177-3AD203B41FA5}">
                      <a16:colId xmlns:a16="http://schemas.microsoft.com/office/drawing/2014/main" val="20000"/>
                    </a:ext>
                  </a:extLst>
                </a:gridCol>
                <a:gridCol w="2386361">
                  <a:extLst>
                    <a:ext uri="{9D8B030D-6E8A-4147-A177-3AD203B41FA5}">
                      <a16:colId xmlns:a16="http://schemas.microsoft.com/office/drawing/2014/main" val="20001"/>
                    </a:ext>
                  </a:extLst>
                </a:gridCol>
              </a:tblGrid>
              <a:tr h="216193">
                <a:tc gridSpan="2">
                  <a:txBody>
                    <a:bodyPr/>
                    <a:lstStyle/>
                    <a:p>
                      <a:r>
                        <a:rPr lang="en-US" sz="800" dirty="0">
                          <a:latin typeface="BentonSansCond Light" panose="02000606030000020004" pitchFamily="2" charset="0"/>
                        </a:rPr>
                        <a:t>COLLEAGUE NAME : Alok Sambuddha</a:t>
                      </a:r>
                    </a:p>
                  </a:txBody>
                  <a:tcPr/>
                </a:tc>
                <a:tc hMerge="1">
                  <a:txBody>
                    <a:bodyPr/>
                    <a:lstStyle/>
                    <a:p>
                      <a:endParaRPr lang="en-US" dirty="0"/>
                    </a:p>
                  </a:txBody>
                  <a:tcPr/>
                </a:tc>
                <a:extLst>
                  <a:ext uri="{0D108BD9-81ED-4DB2-BD59-A6C34878D82A}">
                    <a16:rowId xmlns:a16="http://schemas.microsoft.com/office/drawing/2014/main" val="10000"/>
                  </a:ext>
                </a:extLst>
              </a:tr>
              <a:tr h="216193">
                <a:tc>
                  <a:txBody>
                    <a:bodyPr/>
                    <a:lstStyle/>
                    <a:p>
                      <a:r>
                        <a:rPr lang="en-US" sz="800" b="1" baseline="0" dirty="0">
                          <a:latin typeface="BentonSansCond LightItalic" panose="02000606030000020004" pitchFamily="2" charset="0"/>
                        </a:rPr>
                        <a:t>Title</a:t>
                      </a:r>
                      <a:r>
                        <a:rPr lang="en-US" sz="800" baseline="0" dirty="0">
                          <a:latin typeface="BentonSansCond Light" panose="02000606030000020004" pitchFamily="2" charset="0"/>
                        </a:rPr>
                        <a:t>:</a:t>
                      </a:r>
                      <a:endParaRPr lang="en-US" sz="800" dirty="0">
                        <a:latin typeface="BentonSansCond Light" panose="02000606030000020004" pitchFamily="2" charset="0"/>
                      </a:endParaRPr>
                    </a:p>
                  </a:txBody>
                  <a:tcPr/>
                </a:tc>
                <a:tc>
                  <a:txBody>
                    <a:bodyPr/>
                    <a:lstStyle/>
                    <a:p>
                      <a:r>
                        <a:rPr lang="en-US" sz="800" baseline="0" dirty="0">
                          <a:latin typeface="BentonSansCond Light" panose="02000606030000020004" pitchFamily="2" charset="0"/>
                        </a:rPr>
                        <a:t>Senior Engineer 1</a:t>
                      </a:r>
                      <a:endParaRPr lang="en-US" sz="800" dirty="0">
                        <a:latin typeface="BentonSansCond Light" panose="02000606030000020004" pitchFamily="2" charset="0"/>
                      </a:endParaRPr>
                    </a:p>
                  </a:txBody>
                  <a:tcPr/>
                </a:tc>
                <a:extLst>
                  <a:ext uri="{0D108BD9-81ED-4DB2-BD59-A6C34878D82A}">
                    <a16:rowId xmlns:a16="http://schemas.microsoft.com/office/drawing/2014/main" val="10001"/>
                  </a:ext>
                </a:extLst>
              </a:tr>
              <a:tr h="216193">
                <a:tc>
                  <a:txBody>
                    <a:bodyPr/>
                    <a:lstStyle/>
                    <a:p>
                      <a:r>
                        <a:rPr lang="en-US" sz="800" b="1" dirty="0">
                          <a:latin typeface="BentonSansCond LightItalic" panose="02000606030000020004" pitchFamily="2" charset="0"/>
                        </a:rPr>
                        <a:t>Leader</a:t>
                      </a:r>
                      <a:r>
                        <a:rPr lang="en-US" sz="800" dirty="0">
                          <a:latin typeface="BentonSansCond Light" panose="02000606030000020004" pitchFamily="2" charset="0"/>
                        </a:rPr>
                        <a:t>:</a:t>
                      </a:r>
                    </a:p>
                  </a:txBody>
                  <a:tcPr/>
                </a:tc>
                <a:tc>
                  <a:txBody>
                    <a:bodyPr/>
                    <a:lstStyle/>
                    <a:p>
                      <a:r>
                        <a:rPr lang="en-US" sz="800" dirty="0">
                          <a:latin typeface="BentonSansCond Light" panose="02000606030000020004" pitchFamily="2" charset="0"/>
                        </a:rPr>
                        <a:t>Gaurav Joshi</a:t>
                      </a:r>
                    </a:p>
                  </a:txBody>
                  <a:tcPr/>
                </a:tc>
                <a:extLst>
                  <a:ext uri="{0D108BD9-81ED-4DB2-BD59-A6C34878D82A}">
                    <a16:rowId xmlns:a16="http://schemas.microsoft.com/office/drawing/2014/main" val="10002"/>
                  </a:ext>
                </a:extLst>
              </a:tr>
              <a:tr h="154984">
                <a:tc>
                  <a:txBody>
                    <a:bodyPr/>
                    <a:lstStyle/>
                    <a:p>
                      <a:pPr marL="0" marR="0" lvl="0" indent="0" algn="l" defTabSz="670527" rtl="0" eaLnBrk="1" fontAlgn="auto" latinLnBrk="0" hangingPunct="1">
                        <a:lnSpc>
                          <a:spcPct val="100000"/>
                        </a:lnSpc>
                        <a:spcBef>
                          <a:spcPts val="0"/>
                        </a:spcBef>
                        <a:spcAft>
                          <a:spcPts val="0"/>
                        </a:spcAft>
                        <a:buClrTx/>
                        <a:buSzTx/>
                        <a:buFontTx/>
                        <a:buNone/>
                        <a:tabLst/>
                        <a:defRPr/>
                      </a:pPr>
                      <a:r>
                        <a:rPr lang="en-US" sz="800" b="1" baseline="0" dirty="0">
                          <a:latin typeface="BentonSansCond LightItalic" panose="02000606030000020004" pitchFamily="2" charset="0"/>
                        </a:rPr>
                        <a:t>Tenure Amex </a:t>
                      </a:r>
                      <a:r>
                        <a:rPr lang="en-US" sz="800" baseline="0" dirty="0">
                          <a:latin typeface="BentonSansCond Light" panose="02000606030000020004" pitchFamily="2" charset="0"/>
                        </a:rPr>
                        <a:t>: 6Yr | </a:t>
                      </a:r>
                      <a:r>
                        <a:rPr lang="en-US" sz="800" b="1" baseline="0" dirty="0">
                          <a:latin typeface="BentonSansCond LightItalic" panose="02000606030000020004" pitchFamily="2" charset="0"/>
                        </a:rPr>
                        <a:t>Band </a:t>
                      </a:r>
                      <a:r>
                        <a:rPr lang="en-US" sz="800" baseline="0" dirty="0">
                          <a:latin typeface="BentonSansCond Light" panose="02000606030000020004" pitchFamily="2" charset="0"/>
                        </a:rPr>
                        <a:t>: 6  </a:t>
                      </a:r>
                      <a:r>
                        <a:rPr lang="en-US" sz="800" baseline="0" dirty="0" err="1">
                          <a:latin typeface="BentonSansCond Light" panose="02000606030000020004" pitchFamily="2" charset="0"/>
                        </a:rPr>
                        <a:t>Yr</a:t>
                      </a:r>
                      <a:r>
                        <a:rPr lang="en-US" sz="800" baseline="0" dirty="0">
                          <a:latin typeface="BentonSansCond Light" panose="02000606030000020004" pitchFamily="2" charset="0"/>
                        </a:rPr>
                        <a:t> | </a:t>
                      </a:r>
                      <a:r>
                        <a:rPr lang="en-US" sz="800" b="1" baseline="0" dirty="0">
                          <a:latin typeface="BentonSansCond LightItalic" panose="02000606030000020004" pitchFamily="2" charset="0"/>
                        </a:rPr>
                        <a:t>Role </a:t>
                      </a:r>
                      <a:r>
                        <a:rPr lang="en-US" sz="800" baseline="0" dirty="0">
                          <a:latin typeface="BentonSansCond Light" panose="02000606030000020004" pitchFamily="2" charset="0"/>
                        </a:rPr>
                        <a:t>: 5.5 </a:t>
                      </a:r>
                      <a:r>
                        <a:rPr lang="en-US" sz="800" baseline="0" dirty="0" err="1">
                          <a:latin typeface="BentonSansCond Light" panose="02000606030000020004" pitchFamily="2" charset="0"/>
                        </a:rPr>
                        <a:t>Yr</a:t>
                      </a:r>
                      <a:endParaRPr lang="en-US" sz="800" dirty="0">
                        <a:latin typeface="BentonSansCond Light" panose="02000606030000020004" pitchFamily="2" charset="0"/>
                      </a:endParaRPr>
                    </a:p>
                  </a:txBody>
                  <a:tcPr/>
                </a:tc>
                <a:tc>
                  <a:txBody>
                    <a:bodyPr/>
                    <a:lstStyle/>
                    <a:p>
                      <a:pPr marL="0" marR="0" lvl="0" indent="0" algn="l" defTabSz="670527" rtl="0" eaLnBrk="1" fontAlgn="auto" latinLnBrk="0" hangingPunct="1">
                        <a:lnSpc>
                          <a:spcPct val="100000"/>
                        </a:lnSpc>
                        <a:spcBef>
                          <a:spcPts val="0"/>
                        </a:spcBef>
                        <a:spcAft>
                          <a:spcPts val="0"/>
                        </a:spcAft>
                        <a:buClrTx/>
                        <a:buSzTx/>
                        <a:buFontTx/>
                        <a:buNone/>
                        <a:tabLst/>
                        <a:defRPr/>
                      </a:pPr>
                      <a:r>
                        <a:rPr lang="en-US" sz="800" kern="1200" dirty="0">
                          <a:solidFill>
                            <a:schemeClr val="dk1"/>
                          </a:solidFill>
                          <a:latin typeface="BentonSansCond Light" panose="02000606030000020004" pitchFamily="2" charset="0"/>
                          <a:ea typeface="+mn-ea"/>
                          <a:cs typeface="+mn-cs"/>
                        </a:rPr>
                        <a:t>Band 35</a:t>
                      </a:r>
                    </a:p>
                  </a:txBody>
                  <a:tcPr/>
                </a:tc>
                <a:extLst>
                  <a:ext uri="{0D108BD9-81ED-4DB2-BD59-A6C34878D82A}">
                    <a16:rowId xmlns:a16="http://schemas.microsoft.com/office/drawing/2014/main" val="10003"/>
                  </a:ext>
                </a:extLst>
              </a:tr>
            </a:tbl>
          </a:graphicData>
        </a:graphic>
      </p:graphicFrame>
      <p:pic>
        <p:nvPicPr>
          <p:cNvPr id="2" name="Picture 1">
            <a:extLst>
              <a:ext uri="{FF2B5EF4-FFF2-40B4-BE49-F238E27FC236}">
                <a16:creationId xmlns:a16="http://schemas.microsoft.com/office/drawing/2014/main" id="{044A2E14-CDF4-AA37-16F0-C9BD4FF70F84}"/>
              </a:ext>
            </a:extLst>
          </p:cNvPr>
          <p:cNvPicPr>
            <a:picLocks noChangeAspect="1"/>
          </p:cNvPicPr>
          <p:nvPr/>
        </p:nvPicPr>
        <p:blipFill>
          <a:blip r:embed="rId3"/>
          <a:stretch>
            <a:fillRect/>
          </a:stretch>
        </p:blipFill>
        <p:spPr>
          <a:xfrm>
            <a:off x="0" y="-26384"/>
            <a:ext cx="777149" cy="961142"/>
          </a:xfrm>
          <a:prstGeom prst="rect">
            <a:avLst/>
          </a:prstGeom>
        </p:spPr>
      </p:pic>
    </p:spTree>
  </p:cSld>
  <p:clrMapOvr>
    <a:masterClrMapping/>
  </p:clrMapOvr>
  <p:transition spd="slow"/>
</p:sld>
</file>

<file path=ppt/theme/theme1.xml><?xml version="1.0" encoding="utf-8"?>
<a:theme xmlns:a="http://schemas.openxmlformats.org/drawingml/2006/main" name="Enterprise CorpID version 2">
  <a:themeElements>
    <a:clrScheme name="Custom 120">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accent2"/>
            </a:solidFill>
            <a:latin typeface="BentonSans Light" panose="02000503000000020004" pitchFamily="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EnterpriseCorpID_PPT_PRINTtemplate_v1</Template>
  <TotalTime>2891</TotalTime>
  <Words>1012</Words>
  <Application>Microsoft Macintosh PowerPoint</Application>
  <PresentationFormat>On-screen Show (16:9)</PresentationFormat>
  <Paragraphs>39</Paragraphs>
  <Slides>1</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vt:i4>
      </vt:variant>
    </vt:vector>
  </HeadingPairs>
  <TitlesOfParts>
    <vt:vector size="13" baseType="lpstr">
      <vt:lpstr>Arial</vt:lpstr>
      <vt:lpstr>BentonSans Black</vt:lpstr>
      <vt:lpstr>BentonSans Bold</vt:lpstr>
      <vt:lpstr>BentonSans Book</vt:lpstr>
      <vt:lpstr>BentonSans Light</vt:lpstr>
      <vt:lpstr>BentonSans LightItalic</vt:lpstr>
      <vt:lpstr>BentonSans Medium</vt:lpstr>
      <vt:lpstr>BentonSansCond Light</vt:lpstr>
      <vt:lpstr>BentonSansCond LightItalic</vt:lpstr>
      <vt:lpstr>Calibri</vt:lpstr>
      <vt:lpstr>Guardian Egyp Regular</vt:lpstr>
      <vt:lpstr>Enterprise CorpID version 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Title—Do not alter this design template</dc:title>
  <dc:creator>Jared Weinberger</dc:creator>
  <cp:lastModifiedBy>Alok Sambuddha</cp:lastModifiedBy>
  <cp:revision>46</cp:revision>
  <cp:lastPrinted>2017-11-27T21:02:38Z</cp:lastPrinted>
  <dcterms:created xsi:type="dcterms:W3CDTF">2017-11-20T16:47:07Z</dcterms:created>
  <dcterms:modified xsi:type="dcterms:W3CDTF">2024-10-09T08:18:55Z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XPAuthor">
    <vt:lpwstr>Emily Hyman</vt:lpwstr>
  </property>
  <property fmtid="{D5CDD505-2E9C-101B-9397-08002B2CF9AE}" pid="3" name="AXPDataClassification">
    <vt:lpwstr>AXP Internal</vt:lpwstr>
  </property>
  <property fmtid="{D5CDD505-2E9C-101B-9397-08002B2CF9AE}" pid="4" name="AXPDataClassificationForSearch">
    <vt:lpwstr>AXPInternal_UniqueSearchString</vt:lpwstr>
  </property>
</Properties>
</file>