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81" r:id="rId2"/>
    <p:sldId id="282" r:id="rId3"/>
    <p:sldId id="290" r:id="rId4"/>
    <p:sldId id="283" r:id="rId5"/>
    <p:sldId id="291" r:id="rId6"/>
    <p:sldId id="284" r:id="rId7"/>
    <p:sldId id="292" r:id="rId8"/>
    <p:sldId id="285" r:id="rId9"/>
    <p:sldId id="293" r:id="rId10"/>
    <p:sldId id="286" r:id="rId11"/>
    <p:sldId id="294" r:id="rId12"/>
    <p:sldId id="287" r:id="rId13"/>
    <p:sldId id="295" r:id="rId14"/>
    <p:sldId id="288" r:id="rId15"/>
    <p:sldId id="296"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C52D19-1496-4E07-89FD-FAF2D14ADB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7A8954-58D2-4C25-9A72-C956A6A47D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F9AC35-5572-4000-A869-5148FA261924}" type="datetime5">
              <a:rPr lang="en-US" smtClean="0"/>
              <a:t>6-Jan-21</a:t>
            </a:fld>
            <a:endParaRPr lang="en-US"/>
          </a:p>
        </p:txBody>
      </p:sp>
      <p:sp>
        <p:nvSpPr>
          <p:cNvPr id="4" name="Footer Placeholder 3">
            <a:extLst>
              <a:ext uri="{FF2B5EF4-FFF2-40B4-BE49-F238E27FC236}">
                <a16:creationId xmlns:a16="http://schemas.microsoft.com/office/drawing/2014/main" id="{024A4CA0-9C2F-4B60-A8C0-25D4E0B6E0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5" name="Slide Number Placeholder 4">
            <a:extLst>
              <a:ext uri="{FF2B5EF4-FFF2-40B4-BE49-F238E27FC236}">
                <a16:creationId xmlns:a16="http://schemas.microsoft.com/office/drawing/2014/main" id="{0EEE5D74-ECE0-48F0-BF25-2EABAF7184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FE6D3-7F61-4084-8E45-D05D0F573CD2}" type="slidenum">
              <a:rPr lang="en-US" smtClean="0"/>
              <a:t>‹#›</a:t>
            </a:fld>
            <a:endParaRPr lang="en-US"/>
          </a:p>
        </p:txBody>
      </p:sp>
    </p:spTree>
    <p:extLst>
      <p:ext uri="{BB962C8B-B14F-4D97-AF65-F5344CB8AC3E}">
        <p14:creationId xmlns:p14="http://schemas.microsoft.com/office/powerpoint/2010/main" val="303597594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F73D1-2F6E-4C8E-A0D9-A9E06D9B05D2}" type="datetime5">
              <a:rPr lang="en-US" smtClean="0"/>
              <a:t>6-Jan-21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A585B-B685-4422-A0F1-ED9D62A2ABF2}" type="slidenum">
              <a:rPr lang="en-US" smtClean="0"/>
              <a:t>‹#›</a:t>
            </a:fld>
            <a:endParaRPr lang="en-US"/>
          </a:p>
        </p:txBody>
      </p:sp>
    </p:spTree>
    <p:extLst>
      <p:ext uri="{BB962C8B-B14F-4D97-AF65-F5344CB8AC3E}">
        <p14:creationId xmlns:p14="http://schemas.microsoft.com/office/powerpoint/2010/main" val="263748585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259DCD6-5EC5-4BAB-BA58-C89EAF38CD15}" type="datetime5">
              <a:rPr lang="en-US" smtClean="0"/>
              <a:t>6-Jan-21</a:t>
            </a:fld>
            <a:endParaRPr lang="en-US"/>
          </a:p>
        </p:txBody>
      </p:sp>
      <p:sp>
        <p:nvSpPr>
          <p:cNvPr id="5" name="Footer Placeholder 4"/>
          <p:cNvSpPr>
            <a:spLocks noGrp="1"/>
          </p:cNvSpPr>
          <p:nvPr>
            <p:ph type="ftr" sz="quarter" idx="11"/>
          </p:nvPr>
        </p:nvSpPr>
        <p:spPr/>
        <p:txBody>
          <a:bodyPr/>
          <a:lstStyle/>
          <a:p>
            <a:r>
              <a:rPr lang="en-US"/>
              <a:t>AXP Internal</a:t>
            </a:r>
          </a:p>
        </p:txBody>
      </p:sp>
      <p:sp>
        <p:nvSpPr>
          <p:cNvPr id="6" name="Slide Number Placeholder 5"/>
          <p:cNvSpPr>
            <a:spLocks noGrp="1"/>
          </p:cNvSpPr>
          <p:nvPr>
            <p:ph type="sldNum" sz="quarter" idx="12"/>
          </p:nvPr>
        </p:nvSpPr>
        <p:spPr/>
        <p:txBody>
          <a:bodyPr/>
          <a:lstStyle/>
          <a:p>
            <a:fld id="{514A585B-B685-4422-A0F1-ED9D62A2ABF2}" type="slidenum">
              <a:rPr lang="en-US" smtClean="0"/>
              <a:t>1</a:t>
            </a:fld>
            <a:endParaRPr lang="en-US"/>
          </a:p>
        </p:txBody>
      </p:sp>
    </p:spTree>
    <p:extLst>
      <p:ext uri="{BB962C8B-B14F-4D97-AF65-F5344CB8AC3E}">
        <p14:creationId xmlns:p14="http://schemas.microsoft.com/office/powerpoint/2010/main" val="176689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2">
                    <a:lumMod val="5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lgn="l" eaLnBrk="1" latinLnBrk="0" hangingPunct="1"/>
            <a:fld id="{7DD56E17-2E39-4AFF-B736-6F185F5B0E35}" type="datetime5">
              <a:rPr lang="en-US" smtClean="0"/>
              <a:t>6-Jan-21</a:t>
            </a:fld>
            <a:endParaRPr lang="en-US" dirty="0"/>
          </a:p>
        </p:txBody>
      </p:sp>
      <p:sp>
        <p:nvSpPr>
          <p:cNvPr id="19" name="Footer Placeholder 18"/>
          <p:cNvSpPr>
            <a:spLocks noGrp="1"/>
          </p:cNvSpPr>
          <p:nvPr>
            <p:ph type="ftr" sz="quarter" idx="11"/>
          </p:nvPr>
        </p:nvSpPr>
        <p:spPr/>
        <p:txBody>
          <a:bodyPr/>
          <a:lstStyle/>
          <a:p>
            <a:pPr algn="ctr"/>
            <a:r>
              <a:rPr lang="en-US"/>
              <a:t>Copyrighted by Truevibez Pvt. Ltd. </a:t>
            </a:r>
            <a:endParaRPr lang="en-US" dirty="0"/>
          </a:p>
        </p:txBody>
      </p:sp>
      <p:sp>
        <p:nvSpPr>
          <p:cNvPr id="27" name="Slide Number Placeholder 2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extLst>
      <p:ext uri="{BB962C8B-B14F-4D97-AF65-F5344CB8AC3E}">
        <p14:creationId xmlns:p14="http://schemas.microsoft.com/office/powerpoint/2010/main" val="19807680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kumimoji="0" lang="en-US" dirty="0"/>
              <a:t>Click to edit Master title style</a:t>
            </a:r>
          </a:p>
        </p:txBody>
      </p:sp>
      <p:sp>
        <p:nvSpPr>
          <p:cNvPr id="3" name="Vertical Text Placeholder 2"/>
          <p:cNvSpPr>
            <a:spLocks noGrp="1"/>
          </p:cNvSpPr>
          <p:nvPr>
            <p:ph type="body" orient="vert" idx="1"/>
          </p:nvPr>
        </p:nvSpPr>
        <p:spPr>
          <a:xfrm>
            <a:off x="609600" y="1447800"/>
            <a:ext cx="10972800" cy="43891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AA472B-B6DD-4176-949B-EE02ED1D37A6}" type="datetime5">
              <a:rPr lang="en-US" smtClean="0"/>
              <a:t>6-Jan-21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273802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6CFA30A5-52C1-439F-89F3-B519FD468093}" type="datetime5">
              <a:rPr lang="en-US" smtClean="0"/>
              <a:t>6-Jan-21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31535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kumimoji="0" lang="en-US" dirty="0"/>
              <a:t>Click to edit Master title style</a:t>
            </a:r>
          </a:p>
        </p:txBody>
      </p:sp>
      <p:sp>
        <p:nvSpPr>
          <p:cNvPr id="3" name="Content Placeholder 2"/>
          <p:cNvSpPr>
            <a:spLocks noGrp="1"/>
          </p:cNvSpPr>
          <p:nvPr>
            <p:ph idx="1"/>
          </p:nvPr>
        </p:nvSpPr>
        <p:spPr>
          <a:xfrm>
            <a:off x="609600" y="1447800"/>
            <a:ext cx="10972800" cy="438912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FA9DE0FB-250B-49BA-B2F8-D1BED724B339}" type="datetime5">
              <a:rPr lang="en-US" smtClean="0"/>
              <a:t>6-Jan-21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282288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466344"/>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707136" y="2147888"/>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lgn="l" eaLnBrk="1" latinLnBrk="0" hangingPunct="1"/>
            <a:fld id="{BFBFE627-360F-477E-8359-FDB4EDDD5211}" type="datetime5">
              <a:rPr lang="en-US" smtClean="0"/>
              <a:t>6-Jan-21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extLst>
      <p:ext uri="{BB962C8B-B14F-4D97-AF65-F5344CB8AC3E}">
        <p14:creationId xmlns:p14="http://schemas.microsoft.com/office/powerpoint/2010/main" val="32684463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61160"/>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661160"/>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D07BAA-6889-4195-9E1A-B528451FCC7C}" type="datetime5">
              <a:rPr lang="en-US" smtClean="0"/>
              <a:t>6-Jan-21</a:t>
            </a:fld>
            <a:endParaRPr lang="en-US" dirty="0"/>
          </a:p>
        </p:txBody>
      </p:sp>
      <p:sp>
        <p:nvSpPr>
          <p:cNvPr id="6" name="Footer Placeholder 5"/>
          <p:cNvSpPr>
            <a:spLocks noGrp="1"/>
          </p:cNvSpPr>
          <p:nvPr>
            <p:ph type="ftr" sz="quarter" idx="11"/>
          </p:nvPr>
        </p:nvSpPr>
        <p:spPr/>
        <p:txBody>
          <a:bodyPr/>
          <a:lstStyle/>
          <a:p>
            <a:pPr algn="ctr"/>
            <a:r>
              <a:rPr lang="en-US"/>
              <a:t>Copyrighted by Truevibez Pvt. Ltd. </a:t>
            </a:r>
            <a:endParaRPr lang="en-US" dirty="0"/>
          </a:p>
        </p:txBody>
      </p:sp>
      <p:sp>
        <p:nvSpPr>
          <p:cNvPr id="7" name="Slide Number Placeholder 6"/>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217832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43852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6193368" y="1443037"/>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09788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09788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7023F74-CC08-4B19-92A7-77A708AD1C39}" type="datetime5">
              <a:rPr lang="en-US" smtClean="0"/>
              <a:t>6-Jan-21</a:t>
            </a:fld>
            <a:endParaRPr lang="en-US" dirty="0"/>
          </a:p>
        </p:txBody>
      </p:sp>
      <p:sp>
        <p:nvSpPr>
          <p:cNvPr id="8" name="Footer Placeholder 7"/>
          <p:cNvSpPr>
            <a:spLocks noGrp="1"/>
          </p:cNvSpPr>
          <p:nvPr>
            <p:ph type="ftr" sz="quarter" idx="11"/>
          </p:nvPr>
        </p:nvSpPr>
        <p:spPr/>
        <p:txBody>
          <a:bodyPr/>
          <a:lstStyle/>
          <a:p>
            <a:pPr algn="ctr"/>
            <a:r>
              <a:rPr lang="en-US"/>
              <a:t>Copyrighted by Truevibez Pvt. Ltd. </a:t>
            </a:r>
            <a:endParaRPr lang="en-US" dirty="0"/>
          </a:p>
        </p:txBody>
      </p:sp>
      <p:sp>
        <p:nvSpPr>
          <p:cNvPr id="9" name="Slide Number Placeholder 8"/>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161206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E424CF7-3DCD-4F22-AF4A-A6BE7507C130}" type="datetime5">
              <a:rPr lang="en-US" smtClean="0"/>
              <a:t>6-Jan-21</a:t>
            </a:fld>
            <a:endParaRPr lang="en-US" dirty="0"/>
          </a:p>
        </p:txBody>
      </p:sp>
      <p:sp>
        <p:nvSpPr>
          <p:cNvPr id="4" name="Footer Placeholder 3"/>
          <p:cNvSpPr>
            <a:spLocks noGrp="1"/>
          </p:cNvSpPr>
          <p:nvPr>
            <p:ph type="ftr" sz="quarter" idx="11"/>
          </p:nvPr>
        </p:nvSpPr>
        <p:spPr/>
        <p:txBody>
          <a:bodyPr/>
          <a:lstStyle/>
          <a:p>
            <a:pPr algn="ctr"/>
            <a:r>
              <a:rPr lang="en-US"/>
              <a:t>Copyrighted by Truevibez Pvt. Ltd. </a:t>
            </a:r>
            <a:endParaRPr lang="en-US" dirty="0"/>
          </a:p>
        </p:txBody>
      </p:sp>
      <p:sp>
        <p:nvSpPr>
          <p:cNvPr id="5" name="Slide Number Placeholder 4"/>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413639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4F2D1-4C86-4B3C-BB6A-4BDAEF4369B9}" type="datetime5">
              <a:rPr lang="en-US" smtClean="0"/>
              <a:t>6-Jan-21</a:t>
            </a:fld>
            <a:endParaRPr lang="en-US" dirty="0"/>
          </a:p>
        </p:txBody>
      </p:sp>
      <p:sp>
        <p:nvSpPr>
          <p:cNvPr id="3" name="Footer Placeholder 2"/>
          <p:cNvSpPr>
            <a:spLocks noGrp="1"/>
          </p:cNvSpPr>
          <p:nvPr>
            <p:ph type="ftr" sz="quarter" idx="11"/>
          </p:nvPr>
        </p:nvSpPr>
        <p:spPr/>
        <p:txBody>
          <a:bodyPr/>
          <a:lstStyle>
            <a:lvl1pPr algn="ctr">
              <a:defRPr/>
            </a:lvl1pPr>
          </a:lstStyle>
          <a:p>
            <a:r>
              <a:rPr lang="en-US"/>
              <a:t>Copyrighted by Truevibez Pvt. Ltd. </a:t>
            </a:r>
            <a:endParaRPr lang="en-US"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4015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2"/>
          </p:nvPr>
        </p:nvSpPr>
        <p:spPr>
          <a:xfrm>
            <a:off x="914400" y="15240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5240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eaLnBrk="1" latinLnBrk="0" hangingPunct="1"/>
            <a:fld id="{5517CB49-4ED9-44E6-A377-1F3E939B98BE}" type="datetime5">
              <a:rPr lang="en-US" smtClean="0"/>
              <a:t>6-Jan-21</a:t>
            </a:fld>
            <a:endParaRPr lang="en-US" dirty="0"/>
          </a:p>
        </p:txBody>
      </p:sp>
      <p:sp>
        <p:nvSpPr>
          <p:cNvPr id="6" name="Footer Placeholder 5"/>
          <p:cNvSpPr>
            <a:spLocks noGrp="1"/>
          </p:cNvSpPr>
          <p:nvPr>
            <p:ph type="ftr" sz="quarter" idx="11"/>
          </p:nvPr>
        </p:nvSpPr>
        <p:spPr/>
        <p:txBody>
          <a:bodyPr/>
          <a:lstStyle/>
          <a:p>
            <a:pPr algn="ctr"/>
            <a:r>
              <a:rPr lang="en-US"/>
              <a:t>Copyrighted by Truevibez Pvt. Ltd. </a:t>
            </a:r>
            <a:endParaRPr lang="en-US" dirty="0"/>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extLst>
      <p:ext uri="{BB962C8B-B14F-4D97-AF65-F5344CB8AC3E}">
        <p14:creationId xmlns:p14="http://schemas.microsoft.com/office/powerpoint/2010/main" val="353102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gn="l" eaLnBrk="1" latinLnBrk="0" hangingPunct="1"/>
            <a:fld id="{8EA7B8CC-5A35-4FFC-B364-8FCCD2BF1448}" type="datetime5">
              <a:rPr lang="en-US" smtClean="0"/>
              <a:t>6-Jan-21</a:t>
            </a:fld>
            <a:endParaRPr lang="en-US" dirty="0"/>
          </a:p>
        </p:txBody>
      </p:sp>
      <p:sp>
        <p:nvSpPr>
          <p:cNvPr id="6" name="Footer Placeholder 5"/>
          <p:cNvSpPr>
            <a:spLocks noGrp="1"/>
          </p:cNvSpPr>
          <p:nvPr>
            <p:ph type="ftr" sz="quarter" idx="11"/>
          </p:nvPr>
        </p:nvSpPr>
        <p:spPr/>
        <p:txBody>
          <a:bodyPr/>
          <a:lstStyle/>
          <a:p>
            <a:pPr algn="ctr"/>
            <a:r>
              <a:rPr lang="en-US"/>
              <a:t>Copyrighted by Truevibez Pvt. Ltd. </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Tree>
    <p:extLst>
      <p:ext uri="{BB962C8B-B14F-4D97-AF65-F5344CB8AC3E}">
        <p14:creationId xmlns:p14="http://schemas.microsoft.com/office/powerpoint/2010/main" val="17866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fld id="{FC6ACC5D-331A-4774-A9F5-49B8CCFAC6EB}" type="datetime5">
              <a:rPr lang="en-US" smtClean="0"/>
              <a:t>6-Jan-21</a:t>
            </a:fld>
            <a:endParaRPr lang="en-US" sz="1300" dirty="0">
              <a:solidFill>
                <a:schemeClr val="bg2">
                  <a:tint val="60000"/>
                  <a:satMod val="155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r>
              <a:rPr kumimoji="0" lang="en-US" sz="1300">
                <a:solidFill>
                  <a:schemeClr val="bg2">
                    <a:tint val="60000"/>
                    <a:satMod val="155000"/>
                  </a:schemeClr>
                </a:solidFill>
              </a:rPr>
              <a:t>Copyrighted by Truevibez Pvt. Ltd. </a:t>
            </a:r>
            <a:endParaRPr kumimoji="0" lang="en-US" sz="1300" dirty="0">
              <a:solidFill>
                <a:schemeClr val="bg2">
                  <a:tint val="60000"/>
                  <a:satMod val="155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spTree>
    <p:extLst>
      <p:ext uri="{BB962C8B-B14F-4D97-AF65-F5344CB8AC3E}">
        <p14:creationId xmlns:p14="http://schemas.microsoft.com/office/powerpoint/2010/main" val="212229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1785112" y="2306320"/>
            <a:ext cx="7851648" cy="18288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800" b="1" dirty="0">
                <a:solidFill>
                  <a:schemeClr val="tx1"/>
                </a:solidFill>
              </a:rPr>
              <a:t>WAIŪ</a:t>
            </a:r>
            <a:endParaRPr lang="en-US" sz="4800" dirty="0">
              <a:solidFill>
                <a:schemeClr val="tx1"/>
              </a:solidFill>
            </a:endParaRPr>
          </a:p>
          <a:p>
            <a:pPr algn="ctr"/>
            <a:r>
              <a:rPr lang="en-US" sz="4800" b="1" dirty="0">
                <a:solidFill>
                  <a:schemeClr val="tx1"/>
                </a:solidFill>
              </a:rPr>
              <a:t>Minimum Viable Product</a:t>
            </a:r>
          </a:p>
          <a:p>
            <a:pPr algn="ctr"/>
            <a:r>
              <a:rPr lang="en-US" sz="4800" b="1" dirty="0">
                <a:solidFill>
                  <a:schemeClr val="tx1"/>
                </a:solidFill>
              </a:rPr>
              <a:t>(MVP)</a:t>
            </a:r>
          </a:p>
        </p:txBody>
      </p:sp>
      <p:sp>
        <p:nvSpPr>
          <p:cNvPr id="3" name="Slide Number Placeholder 2">
            <a:extLst>
              <a:ext uri="{FF2B5EF4-FFF2-40B4-BE49-F238E27FC236}">
                <a16:creationId xmlns:a16="http://schemas.microsoft.com/office/drawing/2014/main" id="{C06EAE4B-F5E9-43BC-A09D-810C38F69CAD}"/>
              </a:ext>
            </a:extLst>
          </p:cNvPr>
          <p:cNvSpPr>
            <a:spLocks noGrp="1"/>
          </p:cNvSpPr>
          <p:nvPr>
            <p:ph type="sldNum" sz="quarter" idx="12"/>
          </p:nvPr>
        </p:nvSpPr>
        <p:spPr/>
        <p:txBody>
          <a:bodyPr/>
          <a:lstStyle/>
          <a:p>
            <a:fld id="{8C592886-E571-45D5-8B56-343DC94F8FA6}" type="slidenum">
              <a:rPr kumimoji="0" lang="en-US" smtClean="0"/>
              <a:pPr/>
              <a:t>1</a:t>
            </a:fld>
            <a:endParaRPr kumimoji="0" lang="en-US" dirty="0"/>
          </a:p>
        </p:txBody>
      </p:sp>
      <p:sp>
        <p:nvSpPr>
          <p:cNvPr id="5" name="Footer Placeholder 4">
            <a:extLst>
              <a:ext uri="{FF2B5EF4-FFF2-40B4-BE49-F238E27FC236}">
                <a16:creationId xmlns:a16="http://schemas.microsoft.com/office/drawing/2014/main" id="{6E2EBF4B-12DD-4F05-82C3-7BC5E53CFA9D}"/>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21524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5: Silent interactive games</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1689550"/>
            <a:ext cx="11612880" cy="4247317"/>
          </a:xfrm>
          <a:prstGeom prst="rect">
            <a:avLst/>
          </a:prstGeom>
          <a:noFill/>
        </p:spPr>
        <p:txBody>
          <a:bodyPr wrap="square" rtlCol="0">
            <a:spAutoFit/>
          </a:bodyPr>
          <a:lstStyle/>
          <a:p>
            <a:pPr>
              <a:spcAft>
                <a:spcPts val="600"/>
              </a:spcAft>
            </a:pPr>
            <a:r>
              <a:rPr lang="en-US" sz="2000" b="1" u="sng" dirty="0">
                <a:solidFill>
                  <a:srgbClr val="0070C0"/>
                </a:solidFill>
                <a:latin typeface="+mj-lt"/>
              </a:rPr>
              <a:t>Key Features:</a:t>
            </a:r>
          </a:p>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Create API to integrate 3</a:t>
            </a:r>
            <a:r>
              <a:rPr lang="en-US" sz="2000" baseline="30000" dirty="0">
                <a:latin typeface="+mj-lt"/>
              </a:rPr>
              <a:t>rd</a:t>
            </a:r>
            <a:r>
              <a:rPr lang="en-US" sz="2000" dirty="0">
                <a:latin typeface="+mj-lt"/>
              </a:rPr>
              <a:t> party gaming API</a:t>
            </a:r>
          </a:p>
          <a:p>
            <a:pPr marL="800100" lvl="1" indent="-342900">
              <a:spcAft>
                <a:spcPts val="600"/>
              </a:spcAft>
              <a:buFont typeface="Wingdings" panose="05000000000000000000" pitchFamily="2" charset="2"/>
              <a:buChar char="Ø"/>
            </a:pPr>
            <a:r>
              <a:rPr lang="en-US" sz="2000" dirty="0">
                <a:latin typeface="+mj-lt"/>
              </a:rPr>
              <a:t>3</a:t>
            </a:r>
            <a:r>
              <a:rPr lang="en-US" sz="2000" baseline="30000" dirty="0">
                <a:latin typeface="+mj-lt"/>
              </a:rPr>
              <a:t>rd</a:t>
            </a:r>
            <a:r>
              <a:rPr lang="en-US" sz="2000" dirty="0">
                <a:latin typeface="+mj-lt"/>
              </a:rPr>
              <a:t> party to create selective games, upon request</a:t>
            </a:r>
          </a:p>
          <a:p>
            <a:pPr marL="342900" indent="-342900">
              <a:spcAft>
                <a:spcPts val="600"/>
              </a:spcAft>
              <a:buFont typeface="Wingdings" panose="05000000000000000000" pitchFamily="2" charset="2"/>
              <a:buChar char="v"/>
            </a:pPr>
            <a:r>
              <a:rPr lang="en-US" sz="2000" dirty="0">
                <a:latin typeface="+mj-lt"/>
              </a:rPr>
              <a:t>Game scheduling &amp; announcements on restaurant screens</a:t>
            </a:r>
          </a:p>
          <a:p>
            <a:pPr marL="342900" indent="-342900">
              <a:spcAft>
                <a:spcPts val="600"/>
              </a:spcAft>
              <a:buFont typeface="Wingdings" panose="05000000000000000000" pitchFamily="2" charset="2"/>
              <a:buChar char="v"/>
            </a:pPr>
            <a:r>
              <a:rPr lang="en-US" sz="2000" dirty="0">
                <a:latin typeface="+mj-lt"/>
              </a:rPr>
              <a:t>Customer to download app &amp; setup profile </a:t>
            </a:r>
          </a:p>
          <a:p>
            <a:pPr marL="342900" indent="-342900">
              <a:spcAft>
                <a:spcPts val="600"/>
              </a:spcAft>
              <a:buFont typeface="Wingdings" panose="05000000000000000000" pitchFamily="2" charset="2"/>
              <a:buChar char="v"/>
            </a:pPr>
            <a:r>
              <a:rPr lang="en-US" sz="2000" dirty="0">
                <a:latin typeface="+mj-lt"/>
              </a:rPr>
              <a:t>Customer to check-in into the restaurant &amp; participate in games</a:t>
            </a:r>
          </a:p>
          <a:p>
            <a:pPr marL="342900" indent="-342900">
              <a:spcAft>
                <a:spcPts val="600"/>
              </a:spcAft>
              <a:buFont typeface="Wingdings" panose="05000000000000000000" pitchFamily="2" charset="2"/>
              <a:buChar char="v"/>
            </a:pPr>
            <a:r>
              <a:rPr lang="en-US" sz="2000" dirty="0">
                <a:latin typeface="+mj-lt"/>
              </a:rPr>
              <a:t>Customer to play games &amp; a winner is identified</a:t>
            </a:r>
          </a:p>
          <a:p>
            <a:pPr marL="800100" lvl="1" indent="-342900">
              <a:spcAft>
                <a:spcPts val="600"/>
              </a:spcAft>
              <a:buFont typeface="Wingdings" panose="05000000000000000000" pitchFamily="2" charset="2"/>
              <a:buChar char="Ø"/>
            </a:pPr>
            <a:r>
              <a:rPr lang="en-US" sz="2000" dirty="0">
                <a:solidFill>
                  <a:prstClr val="black"/>
                </a:solidFill>
                <a:latin typeface="Calibri"/>
              </a:rPr>
              <a:t>WAIŪ credits 100 points to winner</a:t>
            </a:r>
          </a:p>
          <a:p>
            <a:pPr marL="800100" lvl="1" indent="-342900">
              <a:spcAft>
                <a:spcPts val="600"/>
              </a:spcAft>
              <a:buFont typeface="Wingdings" panose="05000000000000000000" pitchFamily="2" charset="2"/>
              <a:buChar char="Ø"/>
            </a:pPr>
            <a:r>
              <a:rPr lang="en-US" sz="2000" dirty="0">
                <a:solidFill>
                  <a:prstClr val="black"/>
                </a:solidFill>
                <a:latin typeface="Calibri"/>
              </a:rPr>
              <a:t>WAIŪ debits 100 points from the provisioning restaurant (during periodic settlement)</a:t>
            </a:r>
          </a:p>
          <a:p>
            <a:pPr marL="800100" lvl="1" indent="-342900">
              <a:spcAft>
                <a:spcPts val="600"/>
              </a:spcAft>
              <a:buFont typeface="Wingdings" panose="05000000000000000000" pitchFamily="2" charset="2"/>
              <a:buChar char="Ø"/>
            </a:pPr>
            <a:r>
              <a:rPr lang="en-US" sz="2000" dirty="0">
                <a:solidFill>
                  <a:srgbClr val="0070C0"/>
                </a:solidFill>
                <a:latin typeface="Calibri"/>
              </a:rPr>
              <a:t>Note: Receiver to use WINNER POINTS as BAU at any restaurant</a:t>
            </a:r>
            <a:endParaRPr lang="en-US" sz="2000" dirty="0">
              <a:solidFill>
                <a:srgbClr val="0070C0"/>
              </a:solidFill>
              <a:latin typeface="+mj-lt"/>
            </a:endParaRPr>
          </a:p>
        </p:txBody>
      </p:sp>
      <p:sp>
        <p:nvSpPr>
          <p:cNvPr id="3" name="Slide Number Placeholder 2">
            <a:extLst>
              <a:ext uri="{FF2B5EF4-FFF2-40B4-BE49-F238E27FC236}">
                <a16:creationId xmlns:a16="http://schemas.microsoft.com/office/drawing/2014/main" id="{97D3C062-304A-45E9-B9B1-BC7615595C67}"/>
              </a:ext>
            </a:extLst>
          </p:cNvPr>
          <p:cNvSpPr>
            <a:spLocks noGrp="1"/>
          </p:cNvSpPr>
          <p:nvPr>
            <p:ph type="sldNum" sz="quarter" idx="12"/>
          </p:nvPr>
        </p:nvSpPr>
        <p:spPr/>
        <p:txBody>
          <a:bodyPr/>
          <a:lstStyle/>
          <a:p>
            <a:fld id="{8C592886-E571-45D5-8B56-343DC94F8FA6}" type="slidenum">
              <a:rPr kumimoji="0" lang="en-US" smtClean="0"/>
              <a:pPr/>
              <a:t>10</a:t>
            </a:fld>
            <a:endParaRPr kumimoji="0" lang="en-US" dirty="0"/>
          </a:p>
        </p:txBody>
      </p:sp>
      <p:sp>
        <p:nvSpPr>
          <p:cNvPr id="6" name="Footer Placeholder 5">
            <a:extLst>
              <a:ext uri="{FF2B5EF4-FFF2-40B4-BE49-F238E27FC236}">
                <a16:creationId xmlns:a16="http://schemas.microsoft.com/office/drawing/2014/main" id="{04DDB007-1CC5-4E7E-9320-6F7EBC3BFF4C}"/>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03238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5: Silent interactive games</a:t>
            </a:r>
          </a:p>
        </p:txBody>
      </p:sp>
      <p:sp>
        <p:nvSpPr>
          <p:cNvPr id="4" name="TextBox 3">
            <a:extLst>
              <a:ext uri="{FF2B5EF4-FFF2-40B4-BE49-F238E27FC236}">
                <a16:creationId xmlns:a16="http://schemas.microsoft.com/office/drawing/2014/main" id="{72C79293-FAF0-4ABA-ACE5-4593E1F6E271}"/>
              </a:ext>
            </a:extLst>
          </p:cNvPr>
          <p:cNvSpPr txBox="1"/>
          <p:nvPr/>
        </p:nvSpPr>
        <p:spPr>
          <a:xfrm>
            <a:off x="452120" y="1838960"/>
            <a:ext cx="11287760"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Low to 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S – 30 SP, M – 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 (L)</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This can be done with simple implementation as Game Ad on app and then going to game app. Game app will simply communicate about the winner (not in real time)</a:t>
            </a:r>
          </a:p>
          <a:p>
            <a:pPr marL="342900" lvl="0" indent="-342900">
              <a:buFont typeface="Wingdings" panose="05000000000000000000" pitchFamily="2" charset="2"/>
              <a:buChar char="v"/>
              <a:defRPr/>
            </a:pPr>
            <a:r>
              <a:rPr lang="en-US" sz="2000" dirty="0">
                <a:solidFill>
                  <a:prstClr val="black"/>
                </a:solidFill>
                <a:latin typeface="Calibri"/>
              </a:rPr>
              <a:t>Complex implementation of ‘In App’ experience and real time winners etc., </a:t>
            </a:r>
            <a:r>
              <a:rPr lang="en-US" sz="2000" dirty="0" err="1">
                <a:solidFill>
                  <a:prstClr val="black"/>
                </a:solidFill>
                <a:latin typeface="Calibri"/>
              </a:rPr>
              <a:t>whould</a:t>
            </a:r>
            <a:r>
              <a:rPr lang="en-US" sz="2000" dirty="0">
                <a:solidFill>
                  <a:prstClr val="black"/>
                </a:solidFill>
                <a:latin typeface="Calibri"/>
              </a:rPr>
              <a:t> be future enhancements</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387588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6: Event broadcast (Non-App)</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2092960"/>
            <a:ext cx="11612880" cy="3093154"/>
          </a:xfrm>
          <a:prstGeom prst="rect">
            <a:avLst/>
          </a:prstGeom>
          <a:noFill/>
        </p:spPr>
        <p:txBody>
          <a:bodyPr wrap="square" rtlCol="0">
            <a:spAutoFit/>
          </a:bodyPr>
          <a:lstStyle/>
          <a:p>
            <a:pPr>
              <a:spcAft>
                <a:spcPts val="600"/>
              </a:spcAft>
            </a:pPr>
            <a:r>
              <a:rPr lang="en-US" sz="2000" b="1" u="sng" dirty="0">
                <a:solidFill>
                  <a:srgbClr val="0070C0"/>
                </a:solidFill>
                <a:latin typeface="+mj-lt"/>
              </a:rPr>
              <a:t>Key Features:</a:t>
            </a:r>
          </a:p>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Hire a recording studio &amp; signup/schedule artist’s performance</a:t>
            </a:r>
          </a:p>
          <a:p>
            <a:pPr marL="342900" indent="-342900">
              <a:spcAft>
                <a:spcPts val="600"/>
              </a:spcAft>
              <a:buFont typeface="Wingdings" panose="05000000000000000000" pitchFamily="2" charset="2"/>
              <a:buChar char="v"/>
            </a:pPr>
            <a:r>
              <a:rPr lang="en-US" sz="2000" dirty="0">
                <a:latin typeface="+mj-lt"/>
              </a:rPr>
              <a:t>Setup broadcast through the studio (SCALA)</a:t>
            </a:r>
          </a:p>
          <a:p>
            <a:pPr marL="342900" indent="-342900">
              <a:spcAft>
                <a:spcPts val="600"/>
              </a:spcAft>
              <a:buFont typeface="Wingdings" panose="05000000000000000000" pitchFamily="2" charset="2"/>
              <a:buChar char="v"/>
            </a:pPr>
            <a:r>
              <a:rPr lang="en-US" sz="2000" dirty="0">
                <a:latin typeface="+mj-lt"/>
              </a:rPr>
              <a:t>OTT console to be configured at restaurant</a:t>
            </a:r>
          </a:p>
          <a:p>
            <a:pPr marL="342900" indent="-342900">
              <a:spcAft>
                <a:spcPts val="600"/>
              </a:spcAft>
              <a:buFont typeface="Wingdings" panose="05000000000000000000" pitchFamily="2" charset="2"/>
              <a:buChar char="v"/>
            </a:pPr>
            <a:r>
              <a:rPr lang="en-US" sz="2000" dirty="0">
                <a:latin typeface="+mj-lt"/>
              </a:rPr>
              <a:t>Registering restaurant to receive activation keys via email</a:t>
            </a:r>
          </a:p>
          <a:p>
            <a:pPr marL="342900" indent="-342900">
              <a:spcAft>
                <a:spcPts val="600"/>
              </a:spcAft>
              <a:buFont typeface="Wingdings" panose="05000000000000000000" pitchFamily="2" charset="2"/>
              <a:buChar char="v"/>
            </a:pPr>
            <a:r>
              <a:rPr lang="en-US" sz="2000" dirty="0">
                <a:latin typeface="+mj-lt"/>
              </a:rPr>
              <a:t>Restaurant to play content per schedule</a:t>
            </a:r>
          </a:p>
          <a:p>
            <a:pPr marL="342900" indent="-342900">
              <a:spcAft>
                <a:spcPts val="600"/>
              </a:spcAft>
              <a:buFont typeface="Wingdings" panose="05000000000000000000" pitchFamily="2" charset="2"/>
              <a:buChar char="v"/>
            </a:pPr>
            <a:r>
              <a:rPr lang="en-US" sz="2000" dirty="0">
                <a:solidFill>
                  <a:srgbClr val="0070C0"/>
                </a:solidFill>
                <a:latin typeface="+mj-lt"/>
              </a:rPr>
              <a:t>Note: Restaurant will need to setup the A/V infrastructure either itself or in alignment with </a:t>
            </a:r>
            <a:r>
              <a:rPr lang="en-US" sz="2000" dirty="0">
                <a:solidFill>
                  <a:srgbClr val="0070C0"/>
                </a:solidFill>
                <a:latin typeface="Calibri"/>
              </a:rPr>
              <a:t>WAIŪ</a:t>
            </a:r>
            <a:r>
              <a:rPr lang="en-US" sz="2000" dirty="0">
                <a:latin typeface="+mj-lt"/>
              </a:rPr>
              <a:t>  </a:t>
            </a:r>
          </a:p>
        </p:txBody>
      </p:sp>
      <p:sp>
        <p:nvSpPr>
          <p:cNvPr id="3" name="Slide Number Placeholder 2">
            <a:extLst>
              <a:ext uri="{FF2B5EF4-FFF2-40B4-BE49-F238E27FC236}">
                <a16:creationId xmlns:a16="http://schemas.microsoft.com/office/drawing/2014/main" id="{FF216AAE-10F6-4B76-AFE3-FAC332E9E509}"/>
              </a:ext>
            </a:extLst>
          </p:cNvPr>
          <p:cNvSpPr>
            <a:spLocks noGrp="1"/>
          </p:cNvSpPr>
          <p:nvPr>
            <p:ph type="sldNum" sz="quarter" idx="12"/>
          </p:nvPr>
        </p:nvSpPr>
        <p:spPr/>
        <p:txBody>
          <a:bodyPr/>
          <a:lstStyle/>
          <a:p>
            <a:fld id="{8C592886-E571-45D5-8B56-343DC94F8FA6}" type="slidenum">
              <a:rPr kumimoji="0" lang="en-US" smtClean="0"/>
              <a:pPr/>
              <a:t>12</a:t>
            </a:fld>
            <a:endParaRPr kumimoji="0" lang="en-US" dirty="0"/>
          </a:p>
        </p:txBody>
      </p:sp>
      <p:sp>
        <p:nvSpPr>
          <p:cNvPr id="6" name="Footer Placeholder 5">
            <a:extLst>
              <a:ext uri="{FF2B5EF4-FFF2-40B4-BE49-F238E27FC236}">
                <a16:creationId xmlns:a16="http://schemas.microsoft.com/office/drawing/2014/main" id="{C9C2F071-E04A-48EB-A1CE-372E4456FAE0}"/>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428300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6: Event broadcast (Non-App)</a:t>
            </a:r>
          </a:p>
        </p:txBody>
      </p:sp>
      <p:sp>
        <p:nvSpPr>
          <p:cNvPr id="4" name="TextBox 3">
            <a:extLst>
              <a:ext uri="{FF2B5EF4-FFF2-40B4-BE49-F238E27FC236}">
                <a16:creationId xmlns:a16="http://schemas.microsoft.com/office/drawing/2014/main" id="{72C79293-FAF0-4ABA-ACE5-4593E1F6E271}"/>
              </a:ext>
            </a:extLst>
          </p:cNvPr>
          <p:cNvSpPr txBox="1"/>
          <p:nvPr/>
        </p:nvSpPr>
        <p:spPr>
          <a:xfrm>
            <a:off x="452120" y="1838960"/>
            <a:ext cx="11287760"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Low</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S – 30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Lets keep simple listing of events and some notifications about them as MVP</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398081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7: Chat &amp; Notifications</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2092960"/>
            <a:ext cx="11612880" cy="3093154"/>
          </a:xfrm>
          <a:prstGeom prst="rect">
            <a:avLst/>
          </a:prstGeom>
          <a:noFill/>
        </p:spPr>
        <p:txBody>
          <a:bodyPr wrap="square" rtlCol="0">
            <a:spAutoFit/>
          </a:bodyPr>
          <a:lstStyle/>
          <a:p>
            <a:pPr>
              <a:spcAft>
                <a:spcPts val="600"/>
              </a:spcAft>
            </a:pPr>
            <a:r>
              <a:rPr lang="en-US" sz="2000" b="1" u="sng" dirty="0">
                <a:solidFill>
                  <a:srgbClr val="0070C0"/>
                </a:solidFill>
                <a:latin typeface="+mj-lt"/>
              </a:rPr>
              <a:t>Key Features:</a:t>
            </a:r>
          </a:p>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Use native platform’s push notification feature (Notification types to be shared separately : Alok)</a:t>
            </a:r>
          </a:p>
          <a:p>
            <a:pPr marL="342900" indent="-342900">
              <a:spcAft>
                <a:spcPts val="600"/>
              </a:spcAft>
              <a:buFont typeface="Wingdings" panose="05000000000000000000" pitchFamily="2" charset="2"/>
              <a:buChar char="v"/>
            </a:pPr>
            <a:r>
              <a:rPr lang="en-US" sz="2000" dirty="0">
                <a:latin typeface="+mj-lt"/>
              </a:rPr>
              <a:t>Chat – Likely to be integrated via another API</a:t>
            </a:r>
          </a:p>
          <a:p>
            <a:pPr marL="800100" lvl="1" indent="-342900">
              <a:spcAft>
                <a:spcPts val="600"/>
              </a:spcAft>
              <a:buFont typeface="Wingdings" panose="05000000000000000000" pitchFamily="2" charset="2"/>
              <a:buChar char="Ø"/>
            </a:pPr>
            <a:r>
              <a:rPr lang="en-US" sz="2000" dirty="0">
                <a:latin typeface="+mj-lt"/>
              </a:rPr>
              <a:t>Customer to </a:t>
            </a:r>
            <a:r>
              <a:rPr lang="en-US" sz="2000" dirty="0">
                <a:solidFill>
                  <a:prstClr val="black"/>
                </a:solidFill>
                <a:latin typeface="Calibri"/>
              </a:rPr>
              <a:t>WAIŪ</a:t>
            </a:r>
          </a:p>
          <a:p>
            <a:pPr marL="800100" lvl="1" indent="-342900">
              <a:spcAft>
                <a:spcPts val="600"/>
              </a:spcAft>
              <a:buFont typeface="Wingdings" panose="05000000000000000000" pitchFamily="2" charset="2"/>
              <a:buChar char="Ø"/>
            </a:pPr>
            <a:r>
              <a:rPr lang="en-US" sz="2000" dirty="0">
                <a:solidFill>
                  <a:prstClr val="black"/>
                </a:solidFill>
                <a:latin typeface="Calibri"/>
              </a:rPr>
              <a:t>Restaurant to WAIŪ</a:t>
            </a:r>
          </a:p>
          <a:p>
            <a:pPr marL="800100" lvl="1" indent="-342900">
              <a:spcAft>
                <a:spcPts val="600"/>
              </a:spcAft>
              <a:buFont typeface="Wingdings" panose="05000000000000000000" pitchFamily="2" charset="2"/>
              <a:buChar char="Ø"/>
            </a:pPr>
            <a:r>
              <a:rPr lang="en-US" sz="2000" dirty="0">
                <a:solidFill>
                  <a:prstClr val="black"/>
                </a:solidFill>
                <a:latin typeface="Calibri"/>
              </a:rPr>
              <a:t>Customer to Customer(s)</a:t>
            </a:r>
          </a:p>
          <a:p>
            <a:pPr marL="342900" indent="-342900">
              <a:spcAft>
                <a:spcPts val="600"/>
              </a:spcAft>
              <a:buFont typeface="Wingdings" panose="05000000000000000000" pitchFamily="2" charset="2"/>
              <a:buChar char="v"/>
            </a:pPr>
            <a:r>
              <a:rPr lang="en-US" sz="2000" dirty="0">
                <a:latin typeface="+mj-lt"/>
              </a:rPr>
              <a:t>Inventory of vendors, artists, trainers, employees to be created</a:t>
            </a:r>
          </a:p>
        </p:txBody>
      </p:sp>
      <p:sp>
        <p:nvSpPr>
          <p:cNvPr id="3" name="Slide Number Placeholder 2">
            <a:extLst>
              <a:ext uri="{FF2B5EF4-FFF2-40B4-BE49-F238E27FC236}">
                <a16:creationId xmlns:a16="http://schemas.microsoft.com/office/drawing/2014/main" id="{7159674C-937B-44DD-A384-F7CFADDC273E}"/>
              </a:ext>
            </a:extLst>
          </p:cNvPr>
          <p:cNvSpPr>
            <a:spLocks noGrp="1"/>
          </p:cNvSpPr>
          <p:nvPr>
            <p:ph type="sldNum" sz="quarter" idx="12"/>
          </p:nvPr>
        </p:nvSpPr>
        <p:spPr/>
        <p:txBody>
          <a:bodyPr/>
          <a:lstStyle/>
          <a:p>
            <a:fld id="{8C592886-E571-45D5-8B56-343DC94F8FA6}" type="slidenum">
              <a:rPr kumimoji="0" lang="en-US" smtClean="0"/>
              <a:pPr/>
              <a:t>14</a:t>
            </a:fld>
            <a:endParaRPr kumimoji="0" lang="en-US" dirty="0"/>
          </a:p>
        </p:txBody>
      </p:sp>
      <p:sp>
        <p:nvSpPr>
          <p:cNvPr id="6" name="Footer Placeholder 5">
            <a:extLst>
              <a:ext uri="{FF2B5EF4-FFF2-40B4-BE49-F238E27FC236}">
                <a16:creationId xmlns:a16="http://schemas.microsoft.com/office/drawing/2014/main" id="{74B8B0FD-C57A-46C2-8B41-C66471EC1897}"/>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41445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7: Chat &amp; Notifications</a:t>
            </a:r>
          </a:p>
        </p:txBody>
      </p:sp>
      <p:sp>
        <p:nvSpPr>
          <p:cNvPr id="4" name="TextBox 3">
            <a:extLst>
              <a:ext uri="{FF2B5EF4-FFF2-40B4-BE49-F238E27FC236}">
                <a16:creationId xmlns:a16="http://schemas.microsoft.com/office/drawing/2014/main" id="{72C79293-FAF0-4ABA-ACE5-4593E1F6E271}"/>
              </a:ext>
            </a:extLst>
          </p:cNvPr>
          <p:cNvSpPr txBox="1"/>
          <p:nvPr/>
        </p:nvSpPr>
        <p:spPr>
          <a:xfrm>
            <a:off x="452120" y="1838960"/>
            <a:ext cx="1128776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M – 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Let’s keep Push Notifications as MVP</a:t>
            </a:r>
          </a:p>
          <a:p>
            <a:pPr marL="342900" lvl="0" indent="-342900">
              <a:buFont typeface="Wingdings" panose="05000000000000000000" pitchFamily="2" charset="2"/>
              <a:buChar char="v"/>
              <a:defRPr/>
            </a:pPr>
            <a:r>
              <a:rPr lang="en-US" sz="2000" dirty="0">
                <a:solidFill>
                  <a:prstClr val="black"/>
                </a:solidFill>
                <a:latin typeface="Calibri"/>
              </a:rPr>
              <a:t>Integrate WhatsApp type messenger in MVP</a:t>
            </a:r>
          </a:p>
          <a:p>
            <a:pPr marL="342900" lvl="0" indent="-342900">
              <a:buFont typeface="Wingdings" panose="05000000000000000000" pitchFamily="2" charset="2"/>
              <a:buChar char="v"/>
              <a:defRPr/>
            </a:pPr>
            <a:r>
              <a:rPr lang="en-US" sz="2000" dirty="0">
                <a:solidFill>
                  <a:prstClr val="black"/>
                </a:solidFill>
                <a:latin typeface="Calibri"/>
              </a:rPr>
              <a:t>Our own Chat feature to be enhancement feature </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328092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 Next Steps</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2092960"/>
            <a:ext cx="11612880" cy="2631490"/>
          </a:xfrm>
          <a:prstGeom prst="rect">
            <a:avLst/>
          </a:prstGeom>
          <a:noFill/>
        </p:spPr>
        <p:txBody>
          <a:bodyPr wrap="square" rtlCol="0">
            <a:spAutoFit/>
          </a:bodyPr>
          <a:lstStyle/>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Based on our team planning I would average Sprint Delivery capacity around 60 - 80 SP</a:t>
            </a:r>
          </a:p>
          <a:p>
            <a:pPr marL="342900" indent="-342900">
              <a:spcAft>
                <a:spcPts val="600"/>
              </a:spcAft>
              <a:buFont typeface="Wingdings" panose="05000000000000000000" pitchFamily="2" charset="2"/>
              <a:buChar char="v"/>
            </a:pPr>
            <a:r>
              <a:rPr lang="en-US" sz="2000" dirty="0">
                <a:latin typeface="+mj-lt"/>
              </a:rPr>
              <a:t>Total expected High-Level capacity for MVP approx. 450 – 600 SP with 60% confidence level</a:t>
            </a:r>
          </a:p>
          <a:p>
            <a:pPr marL="342900" indent="-342900">
              <a:spcAft>
                <a:spcPts val="600"/>
              </a:spcAft>
              <a:buFont typeface="Wingdings" panose="05000000000000000000" pitchFamily="2" charset="2"/>
              <a:buChar char="v"/>
            </a:pPr>
            <a:r>
              <a:rPr lang="en-US" sz="2000" dirty="0">
                <a:latin typeface="+mj-lt"/>
              </a:rPr>
              <a:t>Means we are looking at 8 – 12 Sprints of 2 weeks each i.e. 4 – 6 months engagement</a:t>
            </a:r>
          </a:p>
          <a:p>
            <a:pPr marL="342900" indent="-342900">
              <a:spcAft>
                <a:spcPts val="600"/>
              </a:spcAft>
              <a:buFont typeface="Wingdings" panose="05000000000000000000" pitchFamily="2" charset="2"/>
              <a:buChar char="v"/>
            </a:pPr>
            <a:r>
              <a:rPr lang="en-US" sz="2000" dirty="0">
                <a:latin typeface="+mj-lt"/>
              </a:rPr>
              <a:t>Given new ness of team and time needed to pickup the speed etc. we should take this as 6 months for MVP. Find optimization and increasing the delivery velocity opportunities as we move ahead.</a:t>
            </a:r>
          </a:p>
          <a:p>
            <a:pPr marL="342900" indent="-342900">
              <a:spcAft>
                <a:spcPts val="600"/>
              </a:spcAft>
              <a:buFont typeface="Wingdings" panose="05000000000000000000" pitchFamily="2" charset="2"/>
              <a:buChar char="v"/>
            </a:pPr>
            <a:endParaRPr lang="en-US" sz="2000" dirty="0">
              <a:latin typeface="+mj-lt"/>
            </a:endParaRPr>
          </a:p>
        </p:txBody>
      </p:sp>
      <p:sp>
        <p:nvSpPr>
          <p:cNvPr id="3" name="Slide Number Placeholder 2">
            <a:extLst>
              <a:ext uri="{FF2B5EF4-FFF2-40B4-BE49-F238E27FC236}">
                <a16:creationId xmlns:a16="http://schemas.microsoft.com/office/drawing/2014/main" id="{7159674C-937B-44DD-A384-F7CFADDC273E}"/>
              </a:ext>
            </a:extLst>
          </p:cNvPr>
          <p:cNvSpPr>
            <a:spLocks noGrp="1"/>
          </p:cNvSpPr>
          <p:nvPr>
            <p:ph type="sldNum" sz="quarter" idx="12"/>
          </p:nvPr>
        </p:nvSpPr>
        <p:spPr/>
        <p:txBody>
          <a:bodyPr/>
          <a:lstStyle/>
          <a:p>
            <a:fld id="{8C592886-E571-45D5-8B56-343DC94F8FA6}" type="slidenum">
              <a:rPr kumimoji="0" lang="en-US" smtClean="0"/>
              <a:pPr/>
              <a:t>16</a:t>
            </a:fld>
            <a:endParaRPr kumimoji="0" lang="en-US" dirty="0"/>
          </a:p>
        </p:txBody>
      </p:sp>
      <p:sp>
        <p:nvSpPr>
          <p:cNvPr id="6" name="Footer Placeholder 5">
            <a:extLst>
              <a:ext uri="{FF2B5EF4-FFF2-40B4-BE49-F238E27FC236}">
                <a16:creationId xmlns:a16="http://schemas.microsoft.com/office/drawing/2014/main" id="{74B8B0FD-C57A-46C2-8B41-C66471EC1897}"/>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81790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1: Payment Gateway &amp; Wallet</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2092960"/>
            <a:ext cx="11287760" cy="3539430"/>
          </a:xfrm>
          <a:prstGeom prst="rect">
            <a:avLst/>
          </a:prstGeom>
          <a:noFill/>
        </p:spPr>
        <p:txBody>
          <a:bodyPr wrap="square" rtlCol="0">
            <a:spAutoFit/>
          </a:bodyPr>
          <a:lstStyle/>
          <a:p>
            <a:r>
              <a:rPr lang="en-US" sz="2000" b="1" u="sng" dirty="0">
                <a:solidFill>
                  <a:srgbClr val="0070C0"/>
                </a:solidFill>
                <a:latin typeface="+mj-lt"/>
              </a:rPr>
              <a:t>Key Features:</a:t>
            </a:r>
          </a:p>
          <a:p>
            <a:endParaRPr lang="en-US" sz="2000" b="1" u="sng" dirty="0">
              <a:solidFill>
                <a:srgbClr val="0070C0"/>
              </a:solidFill>
              <a:latin typeface="+mj-lt"/>
            </a:endParaRPr>
          </a:p>
          <a:p>
            <a:pPr marL="342900" indent="-342900">
              <a:buFont typeface="Wingdings" panose="05000000000000000000" pitchFamily="2" charset="2"/>
              <a:buChar char="v"/>
            </a:pPr>
            <a:r>
              <a:rPr lang="en-US" sz="2000" dirty="0">
                <a:latin typeface="+mj-lt"/>
              </a:rPr>
              <a:t>Integration of popular payment platforms for purchasing points e.g., </a:t>
            </a:r>
            <a:r>
              <a:rPr lang="en-US" sz="2000" dirty="0" err="1">
                <a:latin typeface="+mj-lt"/>
              </a:rPr>
              <a:t>Razorpay</a:t>
            </a:r>
            <a:r>
              <a:rPr lang="en-US" sz="2000" dirty="0">
                <a:latin typeface="+mj-lt"/>
              </a:rPr>
              <a:t>, UPI, Credit/Debit cards.</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Setup merchant payment profile for periodic settlement</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Points management via payment gateway</a:t>
            </a:r>
          </a:p>
          <a:p>
            <a:pPr marL="800100" lvl="1" indent="-342900">
              <a:buFont typeface="Wingdings" panose="05000000000000000000" pitchFamily="2" charset="2"/>
              <a:buChar char="Ø"/>
            </a:pPr>
            <a:r>
              <a:rPr lang="en-US" sz="2000" dirty="0">
                <a:latin typeface="+mj-lt"/>
              </a:rPr>
              <a:t>Purchase, Transfer, Redeem, Retain, Surrender (self or regulatory), Loyalty Schemes, Service Charges, Offer points </a:t>
            </a:r>
            <a:r>
              <a:rPr lang="en-US" dirty="0">
                <a:latin typeface="+mj-lt"/>
              </a:rPr>
              <a:t>v/s </a:t>
            </a:r>
            <a:r>
              <a:rPr lang="en-US" sz="2000" dirty="0">
                <a:latin typeface="+mj-lt"/>
              </a:rPr>
              <a:t>Loyalty points </a:t>
            </a:r>
            <a:r>
              <a:rPr lang="en-US" dirty="0">
                <a:latin typeface="+mj-lt"/>
              </a:rPr>
              <a:t>v/s</a:t>
            </a:r>
            <a:r>
              <a:rPr lang="en-US" sz="2400" dirty="0">
                <a:latin typeface="+mj-lt"/>
              </a:rPr>
              <a:t> </a:t>
            </a:r>
            <a:r>
              <a:rPr lang="en-US" sz="2000" dirty="0">
                <a:latin typeface="+mj-lt"/>
              </a:rPr>
              <a:t>Regular points</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Invoice management, for payment from WAIŪ to partner merchants</a:t>
            </a: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fld id="{8C592886-E571-45D5-8B56-343DC94F8FA6}" type="slidenum">
              <a:rPr kumimoji="0" lang="en-US" smtClean="0"/>
              <a:pPr/>
              <a:t>2</a:t>
            </a:fld>
            <a:endParaRPr kumimoji="0" lang="en-US" dirty="0"/>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66642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j-ea"/>
                <a:cs typeface="+mj-cs"/>
              </a:rPr>
              <a:t>MVP 1: Payment Gateway &amp; Wallet</a:t>
            </a:r>
          </a:p>
        </p:txBody>
      </p:sp>
      <p:sp>
        <p:nvSpPr>
          <p:cNvPr id="4" name="TextBox 3">
            <a:extLst>
              <a:ext uri="{FF2B5EF4-FFF2-40B4-BE49-F238E27FC236}">
                <a16:creationId xmlns:a16="http://schemas.microsoft.com/office/drawing/2014/main" id="{72C79293-FAF0-4ABA-ACE5-4593E1F6E271}"/>
              </a:ext>
            </a:extLst>
          </p:cNvPr>
          <p:cNvSpPr txBox="1"/>
          <p:nvPr/>
        </p:nvSpPr>
        <p:spPr>
          <a:xfrm>
            <a:off x="452120" y="1838960"/>
            <a:ext cx="11287760"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M - 50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Let’s keep One Gateway e.g., </a:t>
            </a:r>
            <a:r>
              <a:rPr lang="en-US" sz="2000" dirty="0" err="1">
                <a:solidFill>
                  <a:prstClr val="black"/>
                </a:solidFill>
                <a:latin typeface="Calibri"/>
              </a:rPr>
              <a:t>Razorpay</a:t>
            </a:r>
            <a:r>
              <a:rPr lang="en-US" sz="2000" dirty="0">
                <a:solidFill>
                  <a:prstClr val="black"/>
                </a:solidFill>
                <a:latin typeface="Calibri"/>
              </a:rPr>
              <a:t> for MVP. We extend offerings with each new releases based on customer feedback</a:t>
            </a:r>
          </a:p>
          <a:p>
            <a:pPr marL="342900" lvl="0" indent="-342900">
              <a:buFont typeface="Wingdings" panose="05000000000000000000" pitchFamily="2" charset="2"/>
              <a:buChar char="v"/>
              <a:defRPr/>
            </a:pPr>
            <a:r>
              <a:rPr lang="en-US" sz="2000" dirty="0">
                <a:solidFill>
                  <a:prstClr val="black"/>
                </a:solidFill>
                <a:latin typeface="Calibri"/>
              </a:rPr>
              <a:t>Points Management is a points transactions. Points will be a product with monitory value. When bought (by any means e.g., Direct or via Transfer etc. customer will pay via Gateway. Gateway will not be able to manage points that is our business</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t>Copyrighted by Truevibez Pvt. Ltd. </a:t>
            </a:r>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47259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2: Using points to avail merchant services</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1676103"/>
            <a:ext cx="11287760" cy="4401205"/>
          </a:xfrm>
          <a:prstGeom prst="rect">
            <a:avLst/>
          </a:prstGeom>
          <a:noFill/>
        </p:spPr>
        <p:txBody>
          <a:bodyPr wrap="square" rtlCol="0">
            <a:spAutoFit/>
          </a:bodyPr>
          <a:lstStyle/>
          <a:p>
            <a:r>
              <a:rPr lang="en-US" sz="2000" b="1" u="sng" dirty="0">
                <a:solidFill>
                  <a:srgbClr val="0070C0"/>
                </a:solidFill>
                <a:latin typeface="+mj-lt"/>
              </a:rPr>
              <a:t>Key Features:</a:t>
            </a:r>
          </a:p>
          <a:p>
            <a:endParaRPr lang="en-US" sz="2000" b="1" u="sng" dirty="0">
              <a:solidFill>
                <a:srgbClr val="0070C0"/>
              </a:solidFill>
              <a:latin typeface="+mj-lt"/>
            </a:endParaRPr>
          </a:p>
          <a:p>
            <a:pPr marL="342900" indent="-342900">
              <a:buFont typeface="Wingdings" panose="05000000000000000000" pitchFamily="2" charset="2"/>
              <a:buChar char="v"/>
            </a:pPr>
            <a:r>
              <a:rPr lang="en-US" sz="2000" dirty="0">
                <a:latin typeface="+mj-lt"/>
              </a:rPr>
              <a:t>Create merchant catalog and search for merchant from the catalog</a:t>
            </a:r>
          </a:p>
          <a:p>
            <a:pPr marL="800100" lvl="1" indent="-342900">
              <a:buFont typeface="Wingdings" panose="05000000000000000000" pitchFamily="2" charset="2"/>
              <a:buChar char="Ø"/>
            </a:pPr>
            <a:r>
              <a:rPr lang="en-US" sz="2000" dirty="0">
                <a:latin typeface="+mj-lt"/>
              </a:rPr>
              <a:t>Merchant catalog management &amp; sorting</a:t>
            </a:r>
          </a:p>
          <a:p>
            <a:pPr marL="800100" lvl="1" indent="-342900">
              <a:buFont typeface="Wingdings" panose="05000000000000000000" pitchFamily="2" charset="2"/>
              <a:buChar char="Ø"/>
            </a:pPr>
            <a:r>
              <a:rPr lang="en-US" sz="2000" dirty="0">
                <a:latin typeface="+mj-lt"/>
              </a:rPr>
              <a:t>GPS/Location services</a:t>
            </a:r>
          </a:p>
          <a:p>
            <a:pPr marL="800100" lvl="1" indent="-342900">
              <a:buFont typeface="Wingdings" panose="05000000000000000000" pitchFamily="2" charset="2"/>
              <a:buChar char="Ø"/>
            </a:pPr>
            <a:r>
              <a:rPr lang="en-US" sz="2000" dirty="0">
                <a:latin typeface="+mj-lt"/>
              </a:rPr>
              <a:t>Customer rating</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Ledger balance of the points to be updated for both consumer &amp; merchant</a:t>
            </a:r>
          </a:p>
          <a:p>
            <a:pPr marL="800100" lvl="1" indent="-342900">
              <a:buFont typeface="Wingdings" panose="05000000000000000000" pitchFamily="2" charset="2"/>
              <a:buChar char="Ø"/>
            </a:pPr>
            <a:r>
              <a:rPr lang="en-US" sz="2000" dirty="0">
                <a:latin typeface="+mj-lt"/>
              </a:rPr>
              <a:t>Excess to be paid in cash, independent of WAIŪ </a:t>
            </a:r>
          </a:p>
          <a:p>
            <a:pPr marL="1257300" lvl="2" indent="-342900">
              <a:buFont typeface="Wingdings" panose="05000000000000000000" pitchFamily="2" charset="2"/>
              <a:buChar char="ü"/>
            </a:pPr>
            <a:r>
              <a:rPr lang="en-US" sz="2000" dirty="0">
                <a:latin typeface="+mj-lt"/>
              </a:rPr>
              <a:t>Final invoice to be attached on the app by the merchant, for reconciliation purposes</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Standard 10% cashback points to be credited to the consumer’s wallet</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Points to be categorized based on type of source e.g. self-purchased, gifted, offered, loyalty etc.</a:t>
            </a:r>
          </a:p>
        </p:txBody>
      </p:sp>
      <p:sp>
        <p:nvSpPr>
          <p:cNvPr id="3" name="Slide Number Placeholder 2">
            <a:extLst>
              <a:ext uri="{FF2B5EF4-FFF2-40B4-BE49-F238E27FC236}">
                <a16:creationId xmlns:a16="http://schemas.microsoft.com/office/drawing/2014/main" id="{43EA3370-AC55-4B27-9FB6-DC461FFE2092}"/>
              </a:ext>
            </a:extLst>
          </p:cNvPr>
          <p:cNvSpPr>
            <a:spLocks noGrp="1"/>
          </p:cNvSpPr>
          <p:nvPr>
            <p:ph type="sldNum" sz="quarter" idx="12"/>
          </p:nvPr>
        </p:nvSpPr>
        <p:spPr/>
        <p:txBody>
          <a:bodyPr/>
          <a:lstStyle/>
          <a:p>
            <a:fld id="{8C592886-E571-45D5-8B56-343DC94F8FA6}" type="slidenum">
              <a:rPr kumimoji="0" lang="en-US" smtClean="0"/>
              <a:pPr/>
              <a:t>4</a:t>
            </a:fld>
            <a:endParaRPr kumimoji="0" lang="en-US" dirty="0"/>
          </a:p>
        </p:txBody>
      </p:sp>
      <p:sp>
        <p:nvSpPr>
          <p:cNvPr id="7" name="Footer Placeholder 6">
            <a:extLst>
              <a:ext uri="{FF2B5EF4-FFF2-40B4-BE49-F238E27FC236}">
                <a16:creationId xmlns:a16="http://schemas.microsoft.com/office/drawing/2014/main" id="{F286C68F-9AE1-43D4-81E0-74D1F181C9A9}"/>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271185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2: Using points to avail merchant services</a:t>
            </a:r>
          </a:p>
        </p:txBody>
      </p:sp>
      <p:sp>
        <p:nvSpPr>
          <p:cNvPr id="4" name="TextBox 3">
            <a:extLst>
              <a:ext uri="{FF2B5EF4-FFF2-40B4-BE49-F238E27FC236}">
                <a16:creationId xmlns:a16="http://schemas.microsoft.com/office/drawing/2014/main" id="{72C79293-FAF0-4ABA-ACE5-4593E1F6E271}"/>
              </a:ext>
            </a:extLst>
          </p:cNvPr>
          <p:cNvSpPr txBox="1"/>
          <p:nvPr/>
        </p:nvSpPr>
        <p:spPr>
          <a:xfrm>
            <a:off x="452120" y="1838960"/>
            <a:ext cx="11287760"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XL - 150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‘Paid in cash’ to be kept outside MVP scope. Business process here would need further elaboration and impact to be considered.</a:t>
            </a:r>
          </a:p>
          <a:p>
            <a:pPr marL="342900" lvl="0" indent="-342900">
              <a:buFont typeface="Wingdings" panose="05000000000000000000" pitchFamily="2" charset="2"/>
              <a:buChar char="v"/>
              <a:defRPr/>
            </a:pPr>
            <a:r>
              <a:rPr lang="en-US" sz="2000" dirty="0">
                <a:solidFill>
                  <a:prstClr val="black"/>
                </a:solidFill>
                <a:latin typeface="Calibri"/>
              </a:rPr>
              <a:t>Merchant app is light weight on functional side this moment. Its mostly a back office kind of functionality so, this Merchant point balance should also be kept similar</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t>Copyrighted by Truevibez Pvt. Ltd. </a:t>
            </a:r>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62058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3: Gift/Transfer points to a friend</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2092960"/>
            <a:ext cx="11612880" cy="4401205"/>
          </a:xfrm>
          <a:prstGeom prst="rect">
            <a:avLst/>
          </a:prstGeom>
          <a:noFill/>
        </p:spPr>
        <p:txBody>
          <a:bodyPr wrap="square" rtlCol="0">
            <a:spAutoFit/>
          </a:bodyPr>
          <a:lstStyle/>
          <a:p>
            <a:r>
              <a:rPr lang="en-US" sz="2000" b="1" u="sng" dirty="0">
                <a:solidFill>
                  <a:srgbClr val="0070C0"/>
                </a:solidFill>
                <a:latin typeface="+mj-lt"/>
              </a:rPr>
              <a:t>Key Features:</a:t>
            </a:r>
          </a:p>
          <a:p>
            <a:endParaRPr lang="en-US" sz="2000" b="1" u="sng" dirty="0">
              <a:solidFill>
                <a:srgbClr val="0070C0"/>
              </a:solidFill>
              <a:latin typeface="+mj-lt"/>
            </a:endParaRPr>
          </a:p>
          <a:p>
            <a:pPr marL="342900" indent="-342900">
              <a:buFont typeface="Wingdings" panose="05000000000000000000" pitchFamily="2" charset="2"/>
              <a:buChar char="v"/>
            </a:pPr>
            <a:r>
              <a:rPr lang="en-US" sz="2000" dirty="0">
                <a:latin typeface="+mj-lt"/>
              </a:rPr>
              <a:t>Customer acquisition &amp; registration – Name/Address/Phone/Key Dates e.g. </a:t>
            </a:r>
            <a:r>
              <a:rPr lang="en-US" sz="2000" dirty="0" err="1">
                <a:latin typeface="+mj-lt"/>
              </a:rPr>
              <a:t>DoB</a:t>
            </a:r>
            <a:r>
              <a:rPr lang="en-US" sz="2000" dirty="0">
                <a:latin typeface="+mj-lt"/>
              </a:rPr>
              <a:t>, Anniversary, Job etc.</a:t>
            </a:r>
          </a:p>
          <a:p>
            <a:pPr marL="342900" indent="-342900">
              <a:buFont typeface="Wingdings" panose="05000000000000000000" pitchFamily="2" charset="2"/>
              <a:buChar char="v"/>
            </a:pPr>
            <a:r>
              <a:rPr lang="en-US" sz="2000" dirty="0">
                <a:latin typeface="+mj-lt"/>
              </a:rPr>
              <a:t>Standardized gift catalog creation to show point valuation of a drink or selective food item e.g. a pint, a wine bottle etc.</a:t>
            </a:r>
          </a:p>
          <a:p>
            <a:pPr marL="342900" indent="-342900">
              <a:buFont typeface="Wingdings" panose="05000000000000000000" pitchFamily="2" charset="2"/>
              <a:buChar char="v"/>
            </a:pPr>
            <a:r>
              <a:rPr lang="en-US" sz="2000" dirty="0">
                <a:latin typeface="+mj-lt"/>
              </a:rPr>
              <a:t>Sender to select a gift and send to a </a:t>
            </a:r>
            <a:r>
              <a:rPr lang="en-US" sz="2000" dirty="0">
                <a:solidFill>
                  <a:prstClr val="black"/>
                </a:solidFill>
                <a:latin typeface="Calibri"/>
              </a:rPr>
              <a:t>WAIŪ contact based on phone number</a:t>
            </a:r>
          </a:p>
          <a:p>
            <a:pPr marL="800100" lvl="1" indent="-342900">
              <a:buFont typeface="Wingdings" panose="05000000000000000000" pitchFamily="2" charset="2"/>
              <a:buChar char="Ø"/>
            </a:pPr>
            <a:r>
              <a:rPr lang="en-US" sz="2000" dirty="0">
                <a:solidFill>
                  <a:prstClr val="black"/>
                </a:solidFill>
                <a:latin typeface="Calibri"/>
              </a:rPr>
              <a:t>A notification will be sent to receiver</a:t>
            </a:r>
          </a:p>
          <a:p>
            <a:pPr marL="800100" lvl="1" indent="-342900">
              <a:buFont typeface="Wingdings" panose="05000000000000000000" pitchFamily="2" charset="2"/>
              <a:buChar char="Ø"/>
            </a:pPr>
            <a:r>
              <a:rPr lang="en-US" sz="2000" dirty="0">
                <a:solidFill>
                  <a:prstClr val="black"/>
                </a:solidFill>
                <a:latin typeface="Calibri"/>
              </a:rPr>
              <a:t>Respective points will be transferred from sender to receiver and added under ‘GIFT POINTS’ category</a:t>
            </a:r>
          </a:p>
          <a:p>
            <a:pPr marL="800100" lvl="1" indent="-342900">
              <a:buFont typeface="Wingdings" panose="05000000000000000000" pitchFamily="2" charset="2"/>
              <a:buChar char="Ø"/>
            </a:pPr>
            <a:r>
              <a:rPr lang="en-US" sz="2000" dirty="0">
                <a:solidFill>
                  <a:prstClr val="black"/>
                </a:solidFill>
                <a:latin typeface="Calibri"/>
              </a:rPr>
              <a:t>Points ledgers are balanced in sender &amp; receiver’s points wallet</a:t>
            </a:r>
            <a:endParaRPr lang="en-US" sz="2000" dirty="0">
              <a:latin typeface="+mj-lt"/>
            </a:endParaRPr>
          </a:p>
          <a:p>
            <a:pPr marL="342900" indent="-342900">
              <a:buFont typeface="Wingdings" panose="05000000000000000000" pitchFamily="2" charset="2"/>
              <a:buChar char="v"/>
            </a:pPr>
            <a:r>
              <a:rPr lang="en-US" sz="2000" dirty="0">
                <a:latin typeface="+mj-lt"/>
              </a:rPr>
              <a:t>Gift points utilization</a:t>
            </a:r>
          </a:p>
          <a:p>
            <a:pPr marL="800100" lvl="1" indent="-342900">
              <a:buFont typeface="Wingdings" panose="05000000000000000000" pitchFamily="2" charset="2"/>
              <a:buChar char="Ø"/>
            </a:pPr>
            <a:r>
              <a:rPr lang="en-US" sz="2000" dirty="0">
                <a:latin typeface="+mj-lt"/>
              </a:rPr>
              <a:t>Redemption at a partner merchant – Same as MVP 2</a:t>
            </a:r>
          </a:p>
          <a:p>
            <a:pPr marL="800100" lvl="1" indent="-342900">
              <a:buFont typeface="Wingdings" panose="05000000000000000000" pitchFamily="2" charset="2"/>
              <a:buChar char="Ø"/>
            </a:pPr>
            <a:r>
              <a:rPr lang="en-US" sz="2000" dirty="0">
                <a:latin typeface="+mj-lt"/>
              </a:rPr>
              <a:t>Cascaded gifting – 10% </a:t>
            </a:r>
            <a:r>
              <a:rPr lang="en-US" sz="2000" dirty="0">
                <a:solidFill>
                  <a:prstClr val="black"/>
                </a:solidFill>
                <a:latin typeface="Calibri"/>
              </a:rPr>
              <a:t>WAIŪ service charges to be levied</a:t>
            </a:r>
          </a:p>
          <a:p>
            <a:pPr marL="800100" lvl="1" indent="-342900">
              <a:buFont typeface="Wingdings" panose="05000000000000000000" pitchFamily="2" charset="2"/>
              <a:buChar char="Ø"/>
            </a:pPr>
            <a:r>
              <a:rPr lang="en-US" sz="2000" dirty="0">
                <a:solidFill>
                  <a:prstClr val="black"/>
                </a:solidFill>
                <a:latin typeface="Calibri"/>
              </a:rPr>
              <a:t>Offer – Same as MVP 4</a:t>
            </a:r>
            <a:endParaRPr lang="en-US" sz="2000" dirty="0">
              <a:latin typeface="+mj-lt"/>
            </a:endParaRPr>
          </a:p>
          <a:p>
            <a:pPr marL="800100" lvl="1" indent="-342900">
              <a:buFont typeface="Wingdings" panose="05000000000000000000" pitchFamily="2" charset="2"/>
              <a:buChar char="Ø"/>
            </a:pPr>
            <a:endParaRPr lang="en-US" sz="2000" dirty="0">
              <a:latin typeface="+mj-lt"/>
            </a:endParaRPr>
          </a:p>
        </p:txBody>
      </p:sp>
      <p:sp>
        <p:nvSpPr>
          <p:cNvPr id="3" name="Slide Number Placeholder 2">
            <a:extLst>
              <a:ext uri="{FF2B5EF4-FFF2-40B4-BE49-F238E27FC236}">
                <a16:creationId xmlns:a16="http://schemas.microsoft.com/office/drawing/2014/main" id="{C6B361F4-7390-4685-8505-35009B3CBDFF}"/>
              </a:ext>
            </a:extLst>
          </p:cNvPr>
          <p:cNvSpPr>
            <a:spLocks noGrp="1"/>
          </p:cNvSpPr>
          <p:nvPr>
            <p:ph type="sldNum" sz="quarter" idx="12"/>
          </p:nvPr>
        </p:nvSpPr>
        <p:spPr/>
        <p:txBody>
          <a:bodyPr/>
          <a:lstStyle/>
          <a:p>
            <a:fld id="{8C592886-E571-45D5-8B56-343DC94F8FA6}" type="slidenum">
              <a:rPr kumimoji="0" lang="en-US" smtClean="0"/>
              <a:pPr/>
              <a:t>6</a:t>
            </a:fld>
            <a:endParaRPr kumimoji="0" lang="en-US" dirty="0"/>
          </a:p>
        </p:txBody>
      </p:sp>
      <p:sp>
        <p:nvSpPr>
          <p:cNvPr id="6" name="Footer Placeholder 5">
            <a:extLst>
              <a:ext uri="{FF2B5EF4-FFF2-40B4-BE49-F238E27FC236}">
                <a16:creationId xmlns:a16="http://schemas.microsoft.com/office/drawing/2014/main" id="{2D20CFEB-19C6-4D91-A7CB-EC96BDE720D7}"/>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93877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3: Gift/Transfer points to a friend</a:t>
            </a:r>
          </a:p>
        </p:txBody>
      </p:sp>
      <p:sp>
        <p:nvSpPr>
          <p:cNvPr id="4" name="TextBox 3">
            <a:extLst>
              <a:ext uri="{FF2B5EF4-FFF2-40B4-BE49-F238E27FC236}">
                <a16:creationId xmlns:a16="http://schemas.microsoft.com/office/drawing/2014/main" id="{72C79293-FAF0-4ABA-ACE5-4593E1F6E271}"/>
              </a:ext>
            </a:extLst>
          </p:cNvPr>
          <p:cNvSpPr txBox="1"/>
          <p:nvPr/>
        </p:nvSpPr>
        <p:spPr>
          <a:xfrm>
            <a:off x="452120" y="1838960"/>
            <a:ext cx="11287760"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High</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L - 100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‘Standardize Gift Catalog’ would need ironing out. If we have one single </a:t>
            </a:r>
            <a:r>
              <a:rPr lang="en-US" sz="2000" dirty="0" err="1">
                <a:solidFill>
                  <a:prstClr val="black"/>
                </a:solidFill>
                <a:latin typeface="Calibri"/>
              </a:rPr>
              <a:t>Waiu</a:t>
            </a:r>
            <a:r>
              <a:rPr lang="en-US" sz="2000" dirty="0">
                <a:solidFill>
                  <a:prstClr val="black"/>
                </a:solidFill>
                <a:latin typeface="Calibri"/>
              </a:rPr>
              <a:t> catalog then there is complexity of managing the merchant / product / logistic OR if we have gift catalog by Merchant then it has its own complexity. </a:t>
            </a:r>
          </a:p>
          <a:p>
            <a:pPr marL="342900" lvl="0" indent="-342900">
              <a:buFont typeface="Wingdings" panose="05000000000000000000" pitchFamily="2" charset="2"/>
              <a:buChar char="v"/>
              <a:defRPr/>
            </a:pPr>
            <a:r>
              <a:rPr lang="en-US" sz="2000" dirty="0">
                <a:solidFill>
                  <a:prstClr val="black"/>
                </a:solidFill>
                <a:latin typeface="Calibri"/>
              </a:rPr>
              <a:t>Gift points if kept simple as ‘can only be consumed’ would be best. We can add further business process to that at appropriate time </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80758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2852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4: Offer points to another consumer present in the same restaurant</a:t>
            </a:r>
          </a:p>
        </p:txBody>
      </p:sp>
      <p:sp>
        <p:nvSpPr>
          <p:cNvPr id="4" name="TextBox 3">
            <a:extLst>
              <a:ext uri="{FF2B5EF4-FFF2-40B4-BE49-F238E27FC236}">
                <a16:creationId xmlns:a16="http://schemas.microsoft.com/office/drawing/2014/main" id="{72C79293-FAF0-4ABA-ACE5-4593E1F6E271}"/>
              </a:ext>
            </a:extLst>
          </p:cNvPr>
          <p:cNvSpPr txBox="1"/>
          <p:nvPr/>
        </p:nvSpPr>
        <p:spPr>
          <a:xfrm>
            <a:off x="355600" y="1688354"/>
            <a:ext cx="11612880" cy="4708981"/>
          </a:xfrm>
          <a:prstGeom prst="rect">
            <a:avLst/>
          </a:prstGeom>
          <a:noFill/>
        </p:spPr>
        <p:txBody>
          <a:bodyPr wrap="square" rtlCol="0">
            <a:spAutoFit/>
          </a:bodyPr>
          <a:lstStyle/>
          <a:p>
            <a:r>
              <a:rPr lang="en-US" sz="2000" b="1" u="sng" dirty="0">
                <a:solidFill>
                  <a:srgbClr val="0070C0"/>
                </a:solidFill>
                <a:latin typeface="+mj-lt"/>
              </a:rPr>
              <a:t>Key Features:</a:t>
            </a:r>
          </a:p>
          <a:p>
            <a:pPr marL="342900" indent="-342900">
              <a:buFont typeface="Wingdings" panose="05000000000000000000" pitchFamily="2" charset="2"/>
              <a:buChar char="v"/>
            </a:pPr>
            <a:r>
              <a:rPr lang="en-US" sz="2000" dirty="0">
                <a:latin typeface="+mj-lt"/>
              </a:rPr>
              <a:t>Consumers to download &amp; setup app, login, arrive at the restaurant and then check-in</a:t>
            </a:r>
          </a:p>
          <a:p>
            <a:pPr marL="342900" indent="-342900">
              <a:buFont typeface="Wingdings" panose="05000000000000000000" pitchFamily="2" charset="2"/>
              <a:buChar char="v"/>
            </a:pPr>
            <a:r>
              <a:rPr lang="en-US" sz="2000" dirty="0">
                <a:latin typeface="+mj-lt"/>
              </a:rPr>
              <a:t>Show all checked in customers with basic details i.e. ID, Gender, Age, Hobbies, Interests</a:t>
            </a:r>
          </a:p>
          <a:p>
            <a:r>
              <a:rPr lang="en-US" sz="2000" dirty="0">
                <a:latin typeface="+mj-lt"/>
              </a:rPr>
              <a:t>                  </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Once accepted, debit sender’s wallet by </a:t>
            </a:r>
            <a:r>
              <a:rPr lang="en-US" sz="2000" b="1" u="sng" dirty="0">
                <a:latin typeface="+mj-lt"/>
              </a:rPr>
              <a:t>TWICE </a:t>
            </a:r>
            <a:r>
              <a:rPr lang="en-US" sz="2000" dirty="0">
                <a:latin typeface="+mj-lt"/>
              </a:rPr>
              <a:t>the standard drink value</a:t>
            </a:r>
          </a:p>
          <a:p>
            <a:pPr marL="800100" lvl="1" indent="-342900">
              <a:buFont typeface="Wingdings" panose="05000000000000000000" pitchFamily="2" charset="2"/>
              <a:buChar char="Ø"/>
            </a:pPr>
            <a:r>
              <a:rPr lang="en-US" sz="2000" dirty="0">
                <a:latin typeface="+mj-lt"/>
              </a:rPr>
              <a:t>Credit receiver wallet by standard drink value, under “OFFER POINTS’ category</a:t>
            </a:r>
          </a:p>
          <a:p>
            <a:pPr marL="800100" lvl="1" indent="-342900">
              <a:buFont typeface="Wingdings" panose="05000000000000000000" pitchFamily="2" charset="2"/>
              <a:buChar char="Ø"/>
            </a:pPr>
            <a:r>
              <a:rPr lang="en-US" sz="2000" dirty="0">
                <a:latin typeface="+mj-lt"/>
              </a:rPr>
              <a:t>Remaining value to be shared between </a:t>
            </a:r>
            <a:r>
              <a:rPr lang="en-US" sz="2000" dirty="0">
                <a:solidFill>
                  <a:prstClr val="black"/>
                </a:solidFill>
                <a:latin typeface="Calibri"/>
              </a:rPr>
              <a:t>WAIŪ (67%) &amp; merchant (33%)</a:t>
            </a:r>
            <a:endParaRPr lang="en-US" sz="2000" dirty="0">
              <a:solidFill>
                <a:prstClr val="black"/>
              </a:solidFill>
              <a:latin typeface="+mj-lt"/>
            </a:endParaRPr>
          </a:p>
          <a:p>
            <a:pPr marL="800100" lvl="1" indent="-342900">
              <a:buFont typeface="Wingdings" panose="05000000000000000000" pitchFamily="2" charset="2"/>
              <a:buChar char="Ø"/>
            </a:pPr>
            <a:r>
              <a:rPr lang="en-US" sz="2000" dirty="0">
                <a:solidFill>
                  <a:srgbClr val="0070C0"/>
                </a:solidFill>
                <a:latin typeface="+mj-lt"/>
              </a:rPr>
              <a:t>Note: Receiver to use OFFER POINTS as BAU at any restaurant</a:t>
            </a:r>
          </a:p>
        </p:txBody>
      </p:sp>
      <p:pic>
        <p:nvPicPr>
          <p:cNvPr id="10" name="Picture 9">
            <a:extLst>
              <a:ext uri="{FF2B5EF4-FFF2-40B4-BE49-F238E27FC236}">
                <a16:creationId xmlns:a16="http://schemas.microsoft.com/office/drawing/2014/main" id="{50F448DD-E349-46A3-8F5E-9DB5674EC736}"/>
              </a:ext>
            </a:extLst>
          </p:cNvPr>
          <p:cNvPicPr>
            <a:picLocks noChangeAspect="1"/>
          </p:cNvPicPr>
          <p:nvPr/>
        </p:nvPicPr>
        <p:blipFill>
          <a:blip r:embed="rId2"/>
          <a:stretch>
            <a:fillRect/>
          </a:stretch>
        </p:blipFill>
        <p:spPr>
          <a:xfrm>
            <a:off x="772160" y="2659234"/>
            <a:ext cx="5914780" cy="2513700"/>
          </a:xfrm>
          <a:prstGeom prst="rect">
            <a:avLst/>
          </a:prstGeom>
        </p:spPr>
      </p:pic>
      <p:sp>
        <p:nvSpPr>
          <p:cNvPr id="11" name="Slide Number Placeholder 10">
            <a:extLst>
              <a:ext uri="{FF2B5EF4-FFF2-40B4-BE49-F238E27FC236}">
                <a16:creationId xmlns:a16="http://schemas.microsoft.com/office/drawing/2014/main" id="{AC06764B-5EC8-4A0A-8321-C9D18E24CC26}"/>
              </a:ext>
            </a:extLst>
          </p:cNvPr>
          <p:cNvSpPr>
            <a:spLocks noGrp="1"/>
          </p:cNvSpPr>
          <p:nvPr>
            <p:ph type="sldNum" sz="quarter" idx="12"/>
          </p:nvPr>
        </p:nvSpPr>
        <p:spPr/>
        <p:txBody>
          <a:bodyPr/>
          <a:lstStyle/>
          <a:p>
            <a:fld id="{8C592886-E571-45D5-8B56-343DC94F8FA6}" type="slidenum">
              <a:rPr kumimoji="0" lang="en-US" smtClean="0"/>
              <a:pPr/>
              <a:t>8</a:t>
            </a:fld>
            <a:endParaRPr kumimoji="0" lang="en-US" dirty="0"/>
          </a:p>
        </p:txBody>
      </p:sp>
    </p:spTree>
    <p:extLst>
      <p:ext uri="{BB962C8B-B14F-4D97-AF65-F5344CB8AC3E}">
        <p14:creationId xmlns:p14="http://schemas.microsoft.com/office/powerpoint/2010/main" val="215596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4: Offer points to another consumer present in the same restaurant</a:t>
            </a:r>
          </a:p>
        </p:txBody>
      </p:sp>
      <p:sp>
        <p:nvSpPr>
          <p:cNvPr id="4" name="TextBox 3">
            <a:extLst>
              <a:ext uri="{FF2B5EF4-FFF2-40B4-BE49-F238E27FC236}">
                <a16:creationId xmlns:a16="http://schemas.microsoft.com/office/drawing/2014/main" id="{72C79293-FAF0-4ABA-ACE5-4593E1F6E271}"/>
              </a:ext>
            </a:extLst>
          </p:cNvPr>
          <p:cNvSpPr txBox="1"/>
          <p:nvPr/>
        </p:nvSpPr>
        <p:spPr>
          <a:xfrm>
            <a:off x="548640" y="1626925"/>
            <a:ext cx="11287760"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Very High</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XL - 150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TBD</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Two points about this feature, one, this would need outside app technology like RFID Dongles or </a:t>
            </a:r>
            <a:r>
              <a:rPr lang="en-US" sz="2000" dirty="0" err="1">
                <a:solidFill>
                  <a:prstClr val="black"/>
                </a:solidFill>
                <a:latin typeface="Calibri"/>
              </a:rPr>
              <a:t>WiFi</a:t>
            </a:r>
            <a:r>
              <a:rPr lang="en-US" sz="2000" dirty="0">
                <a:solidFill>
                  <a:prstClr val="black"/>
                </a:solidFill>
                <a:latin typeface="Calibri"/>
              </a:rPr>
              <a:t> based detections, doable but will be dependent on merchant sites. </a:t>
            </a:r>
          </a:p>
          <a:p>
            <a:pPr marL="342900" lvl="0" indent="-342900">
              <a:buFont typeface="Wingdings" panose="05000000000000000000" pitchFamily="2" charset="2"/>
              <a:buChar char="v"/>
              <a:defRPr/>
            </a:pPr>
            <a:r>
              <a:rPr lang="en-US" sz="2000" dirty="0">
                <a:solidFill>
                  <a:prstClr val="black"/>
                </a:solidFill>
                <a:latin typeface="Calibri"/>
              </a:rPr>
              <a:t>Second, and important, I am afraid this has potential to be misused and the platform becoming kind or companion pick-up solution. So please consider that, once fallen in that trap there is almost no way to come out.</a:t>
            </a:r>
          </a:p>
          <a:p>
            <a:pPr marL="342900" lvl="0" indent="-342900">
              <a:buFont typeface="Wingdings" panose="05000000000000000000" pitchFamily="2" charset="2"/>
              <a:buChar char="v"/>
              <a:defRPr/>
            </a:pPr>
            <a:r>
              <a:rPr lang="en-US" sz="2000" dirty="0">
                <a:solidFill>
                  <a:prstClr val="black"/>
                </a:solidFill>
                <a:latin typeface="Calibri"/>
              </a:rPr>
              <a:t>So, let’s deep dive on this considering all aspects before we pick this for solutioning</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591543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1453</Words>
  <Application>Microsoft Office PowerPoint</Application>
  <PresentationFormat>Widescreen</PresentationFormat>
  <Paragraphs>218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Constantia</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Sambuddha</dc:creator>
  <cp:lastModifiedBy>Shrikant Chepe</cp:lastModifiedBy>
  <cp:revision>18</cp:revision>
  <dcterms:created xsi:type="dcterms:W3CDTF">2020-12-29T00:53:40Z</dcterms:created>
  <dcterms:modified xsi:type="dcterms:W3CDTF">2021-01-06T14:56:20Z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Alok Sambuddha</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