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8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7338" y="1841411"/>
            <a:ext cx="267970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4270" y="1451940"/>
            <a:ext cx="7755458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31363" y="0"/>
            <a:ext cx="6313170" cy="5143500"/>
            <a:chOff x="2831363" y="0"/>
            <a:chExt cx="6313170" cy="5143500"/>
          </a:xfrm>
        </p:grpSpPr>
        <p:sp>
          <p:nvSpPr>
            <p:cNvPr id="3" name="object 3"/>
            <p:cNvSpPr/>
            <p:nvPr/>
          </p:nvSpPr>
          <p:spPr>
            <a:xfrm>
              <a:off x="4443412" y="0"/>
              <a:ext cx="4700587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43412" y="0"/>
              <a:ext cx="4700587" cy="5143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1363" y="261937"/>
              <a:ext cx="3225165" cy="4605655"/>
            </a:xfrm>
            <a:custGeom>
              <a:avLst/>
              <a:gdLst/>
              <a:ahLst/>
              <a:cxnLst/>
              <a:rect l="l" t="t" r="r" b="b"/>
              <a:pathLst>
                <a:path w="3225165" h="4605655">
                  <a:moveTo>
                    <a:pt x="3224809" y="0"/>
                  </a:moveTo>
                  <a:lnTo>
                    <a:pt x="0" y="0"/>
                  </a:lnTo>
                  <a:lnTo>
                    <a:pt x="0" y="4605337"/>
                  </a:lnTo>
                  <a:lnTo>
                    <a:pt x="3224809" y="4605337"/>
                  </a:lnTo>
                  <a:lnTo>
                    <a:pt x="322480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1375" y="261950"/>
              <a:ext cx="3224809" cy="46053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52512" y="3881884"/>
            <a:ext cx="1694814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985" algn="just">
              <a:lnSpc>
                <a:spcPct val="100000"/>
              </a:lnSpc>
              <a:spcBef>
                <a:spcPts val="100"/>
              </a:spcBef>
            </a:pPr>
            <a:r>
              <a:rPr sz="1350" spc="10" dirty="0">
                <a:solidFill>
                  <a:srgbClr val="FFFFFF"/>
                </a:solidFill>
                <a:latin typeface="Arial"/>
                <a:cs typeface="Arial"/>
              </a:rPr>
              <a:t>24K </a:t>
            </a:r>
            <a:r>
              <a:rPr sz="1350" spc="60" dirty="0">
                <a:solidFill>
                  <a:srgbClr val="FFFFFF"/>
                </a:solidFill>
                <a:latin typeface="Arial"/>
                <a:cs typeface="Arial"/>
              </a:rPr>
              <a:t>Kraft</a:t>
            </a:r>
            <a:r>
              <a:rPr sz="135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"/>
                <a:cs typeface="Arial"/>
              </a:rPr>
              <a:t>Brewzz,  V-18, </a:t>
            </a: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Balewadi</a:t>
            </a:r>
            <a:r>
              <a:rPr sz="135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65" dirty="0">
                <a:solidFill>
                  <a:srgbClr val="FFFFFF"/>
                </a:solidFill>
                <a:latin typeface="Arial"/>
                <a:cs typeface="Arial"/>
              </a:rPr>
              <a:t>High  </a:t>
            </a:r>
            <a:r>
              <a:rPr sz="1350" spc="30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1350" spc="35" dirty="0">
                <a:solidFill>
                  <a:srgbClr val="FFFFFF"/>
                </a:solidFill>
                <a:latin typeface="Arial"/>
                <a:cs typeface="Arial"/>
              </a:rPr>
              <a:t>Baner,</a:t>
            </a:r>
            <a:r>
              <a:rPr sz="1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45" dirty="0">
                <a:solidFill>
                  <a:srgbClr val="FFFFFF"/>
                </a:solidFill>
                <a:latin typeface="Arial"/>
                <a:cs typeface="Arial"/>
              </a:rPr>
              <a:t>Pune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30" y="1765064"/>
            <a:ext cx="715581" cy="3048844"/>
          </a:xfrm>
          <a:prstGeom prst="rect">
            <a:avLst/>
          </a:prstGeom>
        </p:spPr>
        <p:txBody>
          <a:bodyPr vert="vert270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4650" b="1" spc="-185" dirty="0" smtClean="0">
                <a:latin typeface="Arial"/>
                <a:cs typeface="Arial"/>
              </a:rPr>
              <a:t>BUSINES</a:t>
            </a:r>
            <a:r>
              <a:rPr lang="en-US" sz="4650" b="1" spc="-185" dirty="0" smtClean="0">
                <a:latin typeface="Arial"/>
                <a:cs typeface="Arial"/>
              </a:rPr>
              <a:t>S</a:t>
            </a:r>
            <a:endParaRPr sz="46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1395" y="361950"/>
            <a:ext cx="1038860" cy="4445635"/>
          </a:xfrm>
          <a:prstGeom prst="rect">
            <a:avLst/>
          </a:prstGeom>
        </p:spPr>
        <p:txBody>
          <a:bodyPr vert="vert270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4650" b="1" spc="-140" dirty="0" smtClean="0">
                <a:latin typeface="Arial"/>
                <a:cs typeface="Arial"/>
              </a:rPr>
              <a:t>PRESENTATION</a:t>
            </a:r>
            <a:endParaRPr sz="465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938587"/>
            <a:ext cx="333375" cy="928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568928" y="1320799"/>
            <a:ext cx="1757045" cy="2501900"/>
            <a:chOff x="3568928" y="1320799"/>
            <a:chExt cx="1757045" cy="2501900"/>
          </a:xfrm>
        </p:grpSpPr>
        <p:sp>
          <p:nvSpPr>
            <p:cNvPr id="33" name="object 33"/>
            <p:cNvSpPr/>
            <p:nvPr/>
          </p:nvSpPr>
          <p:spPr>
            <a:xfrm>
              <a:off x="3956824" y="1708645"/>
              <a:ext cx="981710" cy="981710"/>
            </a:xfrm>
            <a:custGeom>
              <a:avLst/>
              <a:gdLst/>
              <a:ahLst/>
              <a:cxnLst/>
              <a:rect l="l" t="t" r="r" b="b"/>
              <a:pathLst>
                <a:path w="981710" h="981710">
                  <a:moveTo>
                    <a:pt x="490664" y="0"/>
                  </a:moveTo>
                  <a:lnTo>
                    <a:pt x="443411" y="2246"/>
                  </a:lnTo>
                  <a:lnTo>
                    <a:pt x="397428" y="8847"/>
                  </a:lnTo>
                  <a:lnTo>
                    <a:pt x="352922" y="19598"/>
                  </a:lnTo>
                  <a:lnTo>
                    <a:pt x="310097" y="34293"/>
                  </a:lnTo>
                  <a:lnTo>
                    <a:pt x="269160" y="52727"/>
                  </a:lnTo>
                  <a:lnTo>
                    <a:pt x="230317" y="74693"/>
                  </a:lnTo>
                  <a:lnTo>
                    <a:pt x="193772" y="99986"/>
                  </a:lnTo>
                  <a:lnTo>
                    <a:pt x="159731" y="128401"/>
                  </a:lnTo>
                  <a:lnTo>
                    <a:pt x="128401" y="159731"/>
                  </a:lnTo>
                  <a:lnTo>
                    <a:pt x="99986" y="193772"/>
                  </a:lnTo>
                  <a:lnTo>
                    <a:pt x="74693" y="230317"/>
                  </a:lnTo>
                  <a:lnTo>
                    <a:pt x="52727" y="269160"/>
                  </a:lnTo>
                  <a:lnTo>
                    <a:pt x="34293" y="310097"/>
                  </a:lnTo>
                  <a:lnTo>
                    <a:pt x="19598" y="352922"/>
                  </a:lnTo>
                  <a:lnTo>
                    <a:pt x="8847" y="397428"/>
                  </a:lnTo>
                  <a:lnTo>
                    <a:pt x="2246" y="443411"/>
                  </a:lnTo>
                  <a:lnTo>
                    <a:pt x="0" y="490664"/>
                  </a:lnTo>
                  <a:lnTo>
                    <a:pt x="2246" y="537917"/>
                  </a:lnTo>
                  <a:lnTo>
                    <a:pt x="8847" y="583900"/>
                  </a:lnTo>
                  <a:lnTo>
                    <a:pt x="19598" y="628406"/>
                  </a:lnTo>
                  <a:lnTo>
                    <a:pt x="34293" y="671231"/>
                  </a:lnTo>
                  <a:lnTo>
                    <a:pt x="52727" y="712168"/>
                  </a:lnTo>
                  <a:lnTo>
                    <a:pt x="74693" y="751011"/>
                  </a:lnTo>
                  <a:lnTo>
                    <a:pt x="99986" y="787556"/>
                  </a:lnTo>
                  <a:lnTo>
                    <a:pt x="128401" y="821597"/>
                  </a:lnTo>
                  <a:lnTo>
                    <a:pt x="159731" y="852927"/>
                  </a:lnTo>
                  <a:lnTo>
                    <a:pt x="193772" y="881342"/>
                  </a:lnTo>
                  <a:lnTo>
                    <a:pt x="230317" y="906635"/>
                  </a:lnTo>
                  <a:lnTo>
                    <a:pt x="269160" y="928601"/>
                  </a:lnTo>
                  <a:lnTo>
                    <a:pt x="310097" y="947035"/>
                  </a:lnTo>
                  <a:lnTo>
                    <a:pt x="352922" y="961730"/>
                  </a:lnTo>
                  <a:lnTo>
                    <a:pt x="397428" y="972481"/>
                  </a:lnTo>
                  <a:lnTo>
                    <a:pt x="443411" y="979082"/>
                  </a:lnTo>
                  <a:lnTo>
                    <a:pt x="490664" y="981329"/>
                  </a:lnTo>
                  <a:lnTo>
                    <a:pt x="537917" y="979082"/>
                  </a:lnTo>
                  <a:lnTo>
                    <a:pt x="583900" y="972481"/>
                  </a:lnTo>
                  <a:lnTo>
                    <a:pt x="628406" y="961730"/>
                  </a:lnTo>
                  <a:lnTo>
                    <a:pt x="671231" y="947035"/>
                  </a:lnTo>
                  <a:lnTo>
                    <a:pt x="712168" y="928601"/>
                  </a:lnTo>
                  <a:lnTo>
                    <a:pt x="751011" y="906635"/>
                  </a:lnTo>
                  <a:lnTo>
                    <a:pt x="787556" y="881342"/>
                  </a:lnTo>
                  <a:lnTo>
                    <a:pt x="821597" y="852927"/>
                  </a:lnTo>
                  <a:lnTo>
                    <a:pt x="852927" y="821597"/>
                  </a:lnTo>
                  <a:lnTo>
                    <a:pt x="881342" y="787556"/>
                  </a:lnTo>
                  <a:lnTo>
                    <a:pt x="906635" y="751011"/>
                  </a:lnTo>
                  <a:lnTo>
                    <a:pt x="928601" y="712168"/>
                  </a:lnTo>
                  <a:lnTo>
                    <a:pt x="947035" y="671231"/>
                  </a:lnTo>
                  <a:lnTo>
                    <a:pt x="961730" y="628406"/>
                  </a:lnTo>
                  <a:lnTo>
                    <a:pt x="972481" y="583900"/>
                  </a:lnTo>
                  <a:lnTo>
                    <a:pt x="979082" y="537917"/>
                  </a:lnTo>
                  <a:lnTo>
                    <a:pt x="981328" y="490664"/>
                  </a:lnTo>
                  <a:lnTo>
                    <a:pt x="979082" y="443411"/>
                  </a:lnTo>
                  <a:lnTo>
                    <a:pt x="972481" y="397428"/>
                  </a:lnTo>
                  <a:lnTo>
                    <a:pt x="961730" y="352922"/>
                  </a:lnTo>
                  <a:lnTo>
                    <a:pt x="947035" y="310097"/>
                  </a:lnTo>
                  <a:lnTo>
                    <a:pt x="928601" y="269160"/>
                  </a:lnTo>
                  <a:lnTo>
                    <a:pt x="906635" y="230317"/>
                  </a:lnTo>
                  <a:lnTo>
                    <a:pt x="881342" y="193772"/>
                  </a:lnTo>
                  <a:lnTo>
                    <a:pt x="852927" y="159731"/>
                  </a:lnTo>
                  <a:lnTo>
                    <a:pt x="821597" y="128401"/>
                  </a:lnTo>
                  <a:lnTo>
                    <a:pt x="787556" y="99986"/>
                  </a:lnTo>
                  <a:lnTo>
                    <a:pt x="751011" y="74693"/>
                  </a:lnTo>
                  <a:lnTo>
                    <a:pt x="712168" y="52727"/>
                  </a:lnTo>
                  <a:lnTo>
                    <a:pt x="671231" y="34293"/>
                  </a:lnTo>
                  <a:lnTo>
                    <a:pt x="628406" y="19598"/>
                  </a:lnTo>
                  <a:lnTo>
                    <a:pt x="583900" y="8847"/>
                  </a:lnTo>
                  <a:lnTo>
                    <a:pt x="537917" y="2246"/>
                  </a:lnTo>
                  <a:lnTo>
                    <a:pt x="490664" y="0"/>
                  </a:lnTo>
                  <a:close/>
                </a:path>
              </a:pathLst>
            </a:custGeom>
            <a:solidFill>
              <a:srgbClr val="F5E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56824" y="1767623"/>
              <a:ext cx="519493" cy="8660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8616" y="1765064"/>
              <a:ext cx="403225" cy="871219"/>
            </a:xfrm>
            <a:custGeom>
              <a:avLst/>
              <a:gdLst/>
              <a:ahLst/>
              <a:cxnLst/>
              <a:rect l="l" t="t" r="r" b="b"/>
              <a:pathLst>
                <a:path w="403225" h="871219">
                  <a:moveTo>
                    <a:pt x="207933" y="659719"/>
                  </a:moveTo>
                  <a:lnTo>
                    <a:pt x="188385" y="694246"/>
                  </a:lnTo>
                  <a:lnTo>
                    <a:pt x="163343" y="730400"/>
                  </a:lnTo>
                  <a:lnTo>
                    <a:pt x="135215" y="764083"/>
                  </a:lnTo>
                  <a:lnTo>
                    <a:pt x="104208" y="795090"/>
                  </a:lnTo>
                  <a:lnTo>
                    <a:pt x="70525" y="823218"/>
                  </a:lnTo>
                  <a:lnTo>
                    <a:pt x="34371" y="848260"/>
                  </a:lnTo>
                  <a:lnTo>
                    <a:pt x="4738" y="865037"/>
                  </a:lnTo>
                  <a:lnTo>
                    <a:pt x="15576" y="871166"/>
                  </a:lnTo>
                  <a:lnTo>
                    <a:pt x="76995" y="831720"/>
                  </a:lnTo>
                  <a:lnTo>
                    <a:pt x="111420" y="802974"/>
                  </a:lnTo>
                  <a:lnTo>
                    <a:pt x="143110" y="771284"/>
                  </a:lnTo>
                  <a:lnTo>
                    <a:pt x="171857" y="736860"/>
                  </a:lnTo>
                  <a:lnTo>
                    <a:pt x="197450" y="699911"/>
                  </a:lnTo>
                  <a:lnTo>
                    <a:pt x="219515" y="660938"/>
                  </a:lnTo>
                  <a:lnTo>
                    <a:pt x="207933" y="659719"/>
                  </a:lnTo>
                  <a:close/>
                </a:path>
                <a:path w="403225" h="871219">
                  <a:moveTo>
                    <a:pt x="230379" y="636924"/>
                  </a:moveTo>
                  <a:lnTo>
                    <a:pt x="219681" y="660646"/>
                  </a:lnTo>
                  <a:lnTo>
                    <a:pt x="219515" y="660938"/>
                  </a:lnTo>
                  <a:lnTo>
                    <a:pt x="220022" y="660992"/>
                  </a:lnTo>
                  <a:lnTo>
                    <a:pt x="241577" y="661638"/>
                  </a:lnTo>
                  <a:lnTo>
                    <a:pt x="248765" y="661676"/>
                  </a:lnTo>
                  <a:lnTo>
                    <a:pt x="255941" y="661181"/>
                  </a:lnTo>
                  <a:lnTo>
                    <a:pt x="263129" y="660812"/>
                  </a:lnTo>
                  <a:lnTo>
                    <a:pt x="270266" y="660012"/>
                  </a:lnTo>
                  <a:lnTo>
                    <a:pt x="277442" y="659530"/>
                  </a:lnTo>
                  <a:lnTo>
                    <a:pt x="295143" y="656509"/>
                  </a:lnTo>
                  <a:lnTo>
                    <a:pt x="346590" y="641648"/>
                  </a:lnTo>
                  <a:lnTo>
                    <a:pt x="357049" y="637076"/>
                  </a:lnTo>
                  <a:lnTo>
                    <a:pt x="241450" y="637076"/>
                  </a:lnTo>
                  <a:lnTo>
                    <a:pt x="230379" y="636924"/>
                  </a:lnTo>
                  <a:close/>
                </a:path>
                <a:path w="403225" h="871219">
                  <a:moveTo>
                    <a:pt x="218784" y="636653"/>
                  </a:moveTo>
                  <a:lnTo>
                    <a:pt x="210136" y="655827"/>
                  </a:lnTo>
                  <a:lnTo>
                    <a:pt x="207933" y="659719"/>
                  </a:lnTo>
                  <a:lnTo>
                    <a:pt x="219515" y="660938"/>
                  </a:lnTo>
                  <a:lnTo>
                    <a:pt x="219681" y="660646"/>
                  </a:lnTo>
                  <a:lnTo>
                    <a:pt x="230379" y="636924"/>
                  </a:lnTo>
                  <a:lnTo>
                    <a:pt x="221304" y="636799"/>
                  </a:lnTo>
                  <a:lnTo>
                    <a:pt x="218784" y="636653"/>
                  </a:lnTo>
                  <a:close/>
                </a:path>
                <a:path w="403225" h="871219">
                  <a:moveTo>
                    <a:pt x="80732" y="611435"/>
                  </a:moveTo>
                  <a:lnTo>
                    <a:pt x="116736" y="634079"/>
                  </a:lnTo>
                  <a:lnTo>
                    <a:pt x="156614" y="649548"/>
                  </a:lnTo>
                  <a:lnTo>
                    <a:pt x="198591" y="658736"/>
                  </a:lnTo>
                  <a:lnTo>
                    <a:pt x="207933" y="659719"/>
                  </a:lnTo>
                  <a:lnTo>
                    <a:pt x="210172" y="655748"/>
                  </a:lnTo>
                  <a:lnTo>
                    <a:pt x="218784" y="636653"/>
                  </a:lnTo>
                  <a:lnTo>
                    <a:pt x="201164" y="635633"/>
                  </a:lnTo>
                  <a:lnTo>
                    <a:pt x="181041" y="633617"/>
                  </a:lnTo>
                  <a:lnTo>
                    <a:pt x="160945" y="630790"/>
                  </a:lnTo>
                  <a:lnTo>
                    <a:pt x="140871" y="627174"/>
                  </a:lnTo>
                  <a:lnTo>
                    <a:pt x="120819" y="622803"/>
                  </a:lnTo>
                  <a:lnTo>
                    <a:pt x="100777" y="617586"/>
                  </a:lnTo>
                  <a:lnTo>
                    <a:pt x="80732" y="611435"/>
                  </a:lnTo>
                  <a:close/>
                </a:path>
                <a:path w="403225" h="871219">
                  <a:moveTo>
                    <a:pt x="402613" y="611435"/>
                  </a:moveTo>
                  <a:lnTo>
                    <a:pt x="362070" y="621738"/>
                  </a:lnTo>
                  <a:lnTo>
                    <a:pt x="321917" y="629964"/>
                  </a:lnTo>
                  <a:lnTo>
                    <a:pt x="281709" y="635146"/>
                  </a:lnTo>
                  <a:lnTo>
                    <a:pt x="241450" y="637076"/>
                  </a:lnTo>
                  <a:lnTo>
                    <a:pt x="357049" y="637076"/>
                  </a:lnTo>
                  <a:lnTo>
                    <a:pt x="366140" y="633103"/>
                  </a:lnTo>
                  <a:lnTo>
                    <a:pt x="384874" y="623055"/>
                  </a:lnTo>
                  <a:lnTo>
                    <a:pt x="402613" y="611435"/>
                  </a:lnTo>
                  <a:close/>
                </a:path>
                <a:path w="403225" h="871219">
                  <a:moveTo>
                    <a:pt x="10838" y="0"/>
                  </a:moveTo>
                  <a:lnTo>
                    <a:pt x="0" y="6128"/>
                  </a:lnTo>
                  <a:lnTo>
                    <a:pt x="34371" y="25589"/>
                  </a:lnTo>
                  <a:lnTo>
                    <a:pt x="70525" y="50631"/>
                  </a:lnTo>
                  <a:lnTo>
                    <a:pt x="104208" y="78758"/>
                  </a:lnTo>
                  <a:lnTo>
                    <a:pt x="135215" y="109766"/>
                  </a:lnTo>
                  <a:lnTo>
                    <a:pt x="163343" y="143449"/>
                  </a:lnTo>
                  <a:lnTo>
                    <a:pt x="188385" y="179602"/>
                  </a:lnTo>
                  <a:lnTo>
                    <a:pt x="210136" y="218021"/>
                  </a:lnTo>
                  <a:lnTo>
                    <a:pt x="228393" y="258501"/>
                  </a:lnTo>
                  <a:lnTo>
                    <a:pt x="242949" y="300836"/>
                  </a:lnTo>
                  <a:lnTo>
                    <a:pt x="253600" y="344821"/>
                  </a:lnTo>
                  <a:lnTo>
                    <a:pt x="260141" y="390252"/>
                  </a:lnTo>
                  <a:lnTo>
                    <a:pt x="262367" y="436924"/>
                  </a:lnTo>
                  <a:lnTo>
                    <a:pt x="260141" y="483596"/>
                  </a:lnTo>
                  <a:lnTo>
                    <a:pt x="253600" y="529027"/>
                  </a:lnTo>
                  <a:lnTo>
                    <a:pt x="242949" y="573013"/>
                  </a:lnTo>
                  <a:lnTo>
                    <a:pt x="228393" y="615348"/>
                  </a:lnTo>
                  <a:lnTo>
                    <a:pt x="218784" y="636653"/>
                  </a:lnTo>
                  <a:lnTo>
                    <a:pt x="221304" y="636799"/>
                  </a:lnTo>
                  <a:lnTo>
                    <a:pt x="253215" y="576009"/>
                  </a:lnTo>
                  <a:lnTo>
                    <a:pt x="264101" y="531055"/>
                  </a:lnTo>
                  <a:lnTo>
                    <a:pt x="270786" y="484624"/>
                  </a:lnTo>
                  <a:lnTo>
                    <a:pt x="273060" y="436924"/>
                  </a:lnTo>
                  <a:lnTo>
                    <a:pt x="270786" y="389225"/>
                  </a:lnTo>
                  <a:lnTo>
                    <a:pt x="264101" y="342793"/>
                  </a:lnTo>
                  <a:lnTo>
                    <a:pt x="253215" y="297839"/>
                  </a:lnTo>
                  <a:lnTo>
                    <a:pt x="238339" y="254572"/>
                  </a:lnTo>
                  <a:lnTo>
                    <a:pt x="219681" y="213202"/>
                  </a:lnTo>
                  <a:lnTo>
                    <a:pt x="197418" y="173891"/>
                  </a:lnTo>
                  <a:lnTo>
                    <a:pt x="171857" y="136989"/>
                  </a:lnTo>
                  <a:lnTo>
                    <a:pt x="143110" y="102564"/>
                  </a:lnTo>
                  <a:lnTo>
                    <a:pt x="111420" y="70874"/>
                  </a:lnTo>
                  <a:lnTo>
                    <a:pt x="76995" y="42128"/>
                  </a:lnTo>
                  <a:lnTo>
                    <a:pt x="40045" y="16535"/>
                  </a:lnTo>
                  <a:lnTo>
                    <a:pt x="10838" y="0"/>
                  </a:lnTo>
                  <a:close/>
                </a:path>
              </a:pathLst>
            </a:custGeom>
            <a:solidFill>
              <a:srgbClr val="080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9390" y="1673644"/>
              <a:ext cx="92633" cy="88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52568" y="1970836"/>
              <a:ext cx="92633" cy="881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52568" y="2325001"/>
              <a:ext cx="92633" cy="88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48341" y="1970836"/>
              <a:ext cx="92646" cy="881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48341" y="2325001"/>
              <a:ext cx="92646" cy="881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79390" y="2622892"/>
              <a:ext cx="92633" cy="881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22953" y="1673644"/>
              <a:ext cx="92633" cy="88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22953" y="2622892"/>
              <a:ext cx="92633" cy="881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0217" y="1500466"/>
              <a:ext cx="92646" cy="881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6838" y="1500466"/>
              <a:ext cx="92633" cy="881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6838" y="2810040"/>
              <a:ext cx="92633" cy="880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30217" y="2810040"/>
              <a:ext cx="92646" cy="880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80965" y="1320799"/>
              <a:ext cx="132975" cy="32546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80965" y="2752356"/>
              <a:ext cx="132975" cy="32546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00472" y="2132843"/>
              <a:ext cx="325462" cy="13297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68928" y="2132843"/>
              <a:ext cx="325462" cy="13297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21140" y="2477414"/>
              <a:ext cx="290001" cy="16363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83691" y="1757654"/>
              <a:ext cx="290001" cy="1636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9403" y="2677147"/>
              <a:ext cx="216815" cy="2811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78511" y="1440357"/>
              <a:ext cx="216805" cy="28117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07002" y="2673426"/>
              <a:ext cx="163144" cy="29034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24616" y="1434731"/>
              <a:ext cx="163144" cy="29034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28502" y="1738760"/>
              <a:ext cx="283095" cy="2149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83317" y="2445039"/>
              <a:ext cx="283083" cy="21495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43729" y="2050707"/>
              <a:ext cx="226034" cy="11563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25214" y="2050707"/>
              <a:ext cx="226034" cy="11563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97248" y="2461933"/>
              <a:ext cx="100965" cy="26670"/>
            </a:xfrm>
            <a:custGeom>
              <a:avLst/>
              <a:gdLst/>
              <a:ahLst/>
              <a:cxnLst/>
              <a:rect l="l" t="t" r="r" b="b"/>
              <a:pathLst>
                <a:path w="100964" h="26669">
                  <a:moveTo>
                    <a:pt x="100495" y="0"/>
                  </a:moveTo>
                  <a:lnTo>
                    <a:pt x="67208" y="10083"/>
                  </a:lnTo>
                  <a:lnTo>
                    <a:pt x="58750" y="9715"/>
                  </a:lnTo>
                  <a:lnTo>
                    <a:pt x="41732" y="9715"/>
                  </a:lnTo>
                  <a:lnTo>
                    <a:pt x="33273" y="10083"/>
                  </a:lnTo>
                  <a:lnTo>
                    <a:pt x="28955" y="9918"/>
                  </a:lnTo>
                  <a:lnTo>
                    <a:pt x="24625" y="9410"/>
                  </a:lnTo>
                  <a:lnTo>
                    <a:pt x="18202" y="8261"/>
                  </a:lnTo>
                  <a:lnTo>
                    <a:pt x="11884" y="6381"/>
                  </a:lnTo>
                  <a:lnTo>
                    <a:pt x="5780" y="3663"/>
                  </a:lnTo>
                  <a:lnTo>
                    <a:pt x="0" y="0"/>
                  </a:lnTo>
                  <a:lnTo>
                    <a:pt x="4414" y="5438"/>
                  </a:lnTo>
                  <a:lnTo>
                    <a:pt x="38557" y="23977"/>
                  </a:lnTo>
                  <a:lnTo>
                    <a:pt x="51092" y="26314"/>
                  </a:lnTo>
                  <a:lnTo>
                    <a:pt x="58089" y="25133"/>
                  </a:lnTo>
                  <a:lnTo>
                    <a:pt x="90812" y="10264"/>
                  </a:lnTo>
                  <a:lnTo>
                    <a:pt x="96073" y="5438"/>
                  </a:lnTo>
                  <a:close/>
                </a:path>
              </a:pathLst>
            </a:custGeom>
            <a:solidFill>
              <a:srgbClr val="080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48987" y="3164979"/>
              <a:ext cx="256374" cy="43871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89489" y="3164979"/>
              <a:ext cx="224332" cy="40020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45282" y="3164979"/>
              <a:ext cx="258023" cy="40021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72688" y="3673004"/>
              <a:ext cx="737235" cy="148590"/>
            </a:xfrm>
            <a:custGeom>
              <a:avLst/>
              <a:gdLst/>
              <a:ahLst/>
              <a:cxnLst/>
              <a:rect l="l" t="t" r="r" b="b"/>
              <a:pathLst>
                <a:path w="737235" h="148589">
                  <a:moveTo>
                    <a:pt x="160223" y="145415"/>
                  </a:moveTo>
                  <a:lnTo>
                    <a:pt x="76390" y="56007"/>
                  </a:lnTo>
                  <a:lnTo>
                    <a:pt x="102844" y="28752"/>
                  </a:lnTo>
                  <a:lnTo>
                    <a:pt x="137718" y="5219"/>
                  </a:lnTo>
                  <a:lnTo>
                    <a:pt x="145618" y="4686"/>
                  </a:lnTo>
                  <a:lnTo>
                    <a:pt x="145618" y="1803"/>
                  </a:lnTo>
                  <a:lnTo>
                    <a:pt x="83845" y="1803"/>
                  </a:lnTo>
                  <a:lnTo>
                    <a:pt x="83845" y="4686"/>
                  </a:lnTo>
                  <a:lnTo>
                    <a:pt x="94983" y="4686"/>
                  </a:lnTo>
                  <a:lnTo>
                    <a:pt x="100558" y="7594"/>
                  </a:lnTo>
                  <a:lnTo>
                    <a:pt x="100558" y="16675"/>
                  </a:lnTo>
                  <a:lnTo>
                    <a:pt x="98399" y="20828"/>
                  </a:lnTo>
                  <a:lnTo>
                    <a:pt x="94094" y="25869"/>
                  </a:lnTo>
                  <a:lnTo>
                    <a:pt x="50736" y="71513"/>
                  </a:lnTo>
                  <a:lnTo>
                    <a:pt x="50736" y="17970"/>
                  </a:lnTo>
                  <a:lnTo>
                    <a:pt x="51828" y="13373"/>
                  </a:lnTo>
                  <a:lnTo>
                    <a:pt x="56273" y="6413"/>
                  </a:lnTo>
                  <a:lnTo>
                    <a:pt x="61201" y="4686"/>
                  </a:lnTo>
                  <a:lnTo>
                    <a:pt x="68821" y="4686"/>
                  </a:lnTo>
                  <a:lnTo>
                    <a:pt x="68821" y="1803"/>
                  </a:lnTo>
                  <a:lnTo>
                    <a:pt x="0" y="1803"/>
                  </a:lnTo>
                  <a:lnTo>
                    <a:pt x="0" y="4483"/>
                  </a:lnTo>
                  <a:lnTo>
                    <a:pt x="6972" y="4483"/>
                  </a:lnTo>
                  <a:lnTo>
                    <a:pt x="11722" y="6019"/>
                  </a:lnTo>
                  <a:lnTo>
                    <a:pt x="16827" y="12179"/>
                  </a:lnTo>
                  <a:lnTo>
                    <a:pt x="18110" y="17043"/>
                  </a:lnTo>
                  <a:lnTo>
                    <a:pt x="18110" y="132219"/>
                  </a:lnTo>
                  <a:lnTo>
                    <a:pt x="17005" y="136791"/>
                  </a:lnTo>
                  <a:lnTo>
                    <a:pt x="12636" y="143687"/>
                  </a:lnTo>
                  <a:lnTo>
                    <a:pt x="7696" y="145415"/>
                  </a:lnTo>
                  <a:lnTo>
                    <a:pt x="0" y="145415"/>
                  </a:lnTo>
                  <a:lnTo>
                    <a:pt x="0" y="148297"/>
                  </a:lnTo>
                  <a:lnTo>
                    <a:pt x="68821" y="148297"/>
                  </a:lnTo>
                  <a:lnTo>
                    <a:pt x="68821" y="145415"/>
                  </a:lnTo>
                  <a:lnTo>
                    <a:pt x="62522" y="145415"/>
                  </a:lnTo>
                  <a:lnTo>
                    <a:pt x="57937" y="143967"/>
                  </a:lnTo>
                  <a:lnTo>
                    <a:pt x="52171" y="138201"/>
                  </a:lnTo>
                  <a:lnTo>
                    <a:pt x="50736" y="133337"/>
                  </a:lnTo>
                  <a:lnTo>
                    <a:pt x="50736" y="76390"/>
                  </a:lnTo>
                  <a:lnTo>
                    <a:pt x="51320" y="76390"/>
                  </a:lnTo>
                  <a:lnTo>
                    <a:pt x="99390" y="135496"/>
                  </a:lnTo>
                  <a:lnTo>
                    <a:pt x="100749" y="138074"/>
                  </a:lnTo>
                  <a:lnTo>
                    <a:pt x="100749" y="141795"/>
                  </a:lnTo>
                  <a:lnTo>
                    <a:pt x="99923" y="143103"/>
                  </a:lnTo>
                  <a:lnTo>
                    <a:pt x="96608" y="144627"/>
                  </a:lnTo>
                  <a:lnTo>
                    <a:pt x="94589" y="145148"/>
                  </a:lnTo>
                  <a:lnTo>
                    <a:pt x="92202" y="145415"/>
                  </a:lnTo>
                  <a:lnTo>
                    <a:pt x="92202" y="148297"/>
                  </a:lnTo>
                  <a:lnTo>
                    <a:pt x="160223" y="148297"/>
                  </a:lnTo>
                  <a:lnTo>
                    <a:pt x="160223" y="145415"/>
                  </a:lnTo>
                  <a:close/>
                </a:path>
                <a:path w="737235" h="148589">
                  <a:moveTo>
                    <a:pt x="321945" y="145415"/>
                  </a:moveTo>
                  <a:lnTo>
                    <a:pt x="300761" y="126111"/>
                  </a:lnTo>
                  <a:lnTo>
                    <a:pt x="283260" y="96393"/>
                  </a:lnTo>
                  <a:lnTo>
                    <a:pt x="278384" y="88811"/>
                  </a:lnTo>
                  <a:lnTo>
                    <a:pt x="273456" y="82461"/>
                  </a:lnTo>
                  <a:lnTo>
                    <a:pt x="270700" y="79667"/>
                  </a:lnTo>
                  <a:lnTo>
                    <a:pt x="268439" y="77368"/>
                  </a:lnTo>
                  <a:lnTo>
                    <a:pt x="263359" y="73507"/>
                  </a:lnTo>
                  <a:lnTo>
                    <a:pt x="268605" y="71920"/>
                  </a:lnTo>
                  <a:lnTo>
                    <a:pt x="269417" y="71526"/>
                  </a:lnTo>
                  <a:lnTo>
                    <a:pt x="291617" y="45262"/>
                  </a:lnTo>
                  <a:lnTo>
                    <a:pt x="291617" y="31927"/>
                  </a:lnTo>
                  <a:lnTo>
                    <a:pt x="289623" y="25412"/>
                  </a:lnTo>
                  <a:lnTo>
                    <a:pt x="281660" y="13995"/>
                  </a:lnTo>
                  <a:lnTo>
                    <a:pt x="276364" y="9956"/>
                  </a:lnTo>
                  <a:lnTo>
                    <a:pt x="275894" y="9588"/>
                  </a:lnTo>
                  <a:lnTo>
                    <a:pt x="268338" y="6477"/>
                  </a:lnTo>
                  <a:lnTo>
                    <a:pt x="262432" y="4432"/>
                  </a:lnTo>
                  <a:lnTo>
                    <a:pt x="257797" y="3378"/>
                  </a:lnTo>
                  <a:lnTo>
                    <a:pt x="257797" y="33337"/>
                  </a:lnTo>
                  <a:lnTo>
                    <a:pt x="257797" y="49961"/>
                  </a:lnTo>
                  <a:lnTo>
                    <a:pt x="223380" y="71526"/>
                  </a:lnTo>
                  <a:lnTo>
                    <a:pt x="216725" y="71526"/>
                  </a:lnTo>
                  <a:lnTo>
                    <a:pt x="216725" y="9956"/>
                  </a:lnTo>
                  <a:lnTo>
                    <a:pt x="231902" y="9956"/>
                  </a:lnTo>
                  <a:lnTo>
                    <a:pt x="257797" y="33337"/>
                  </a:lnTo>
                  <a:lnTo>
                    <a:pt x="257797" y="3378"/>
                  </a:lnTo>
                  <a:lnTo>
                    <a:pt x="256070" y="2971"/>
                  </a:lnTo>
                  <a:lnTo>
                    <a:pt x="249250" y="2095"/>
                  </a:lnTo>
                  <a:lnTo>
                    <a:pt x="241985" y="1803"/>
                  </a:lnTo>
                  <a:lnTo>
                    <a:pt x="166001" y="1803"/>
                  </a:lnTo>
                  <a:lnTo>
                    <a:pt x="166001" y="4686"/>
                  </a:lnTo>
                  <a:lnTo>
                    <a:pt x="172364" y="4686"/>
                  </a:lnTo>
                  <a:lnTo>
                    <a:pt x="176974" y="6121"/>
                  </a:lnTo>
                  <a:lnTo>
                    <a:pt x="179819" y="9017"/>
                  </a:lnTo>
                  <a:lnTo>
                    <a:pt x="182676" y="11887"/>
                  </a:lnTo>
                  <a:lnTo>
                    <a:pt x="184099" y="16852"/>
                  </a:lnTo>
                  <a:lnTo>
                    <a:pt x="184099" y="132219"/>
                  </a:lnTo>
                  <a:lnTo>
                    <a:pt x="183007" y="136791"/>
                  </a:lnTo>
                  <a:lnTo>
                    <a:pt x="178625" y="143687"/>
                  </a:lnTo>
                  <a:lnTo>
                    <a:pt x="173685" y="145415"/>
                  </a:lnTo>
                  <a:lnTo>
                    <a:pt x="166001" y="145415"/>
                  </a:lnTo>
                  <a:lnTo>
                    <a:pt x="166001" y="148310"/>
                  </a:lnTo>
                  <a:lnTo>
                    <a:pt x="234823" y="148310"/>
                  </a:lnTo>
                  <a:lnTo>
                    <a:pt x="234823" y="145618"/>
                  </a:lnTo>
                  <a:lnTo>
                    <a:pt x="230847" y="145491"/>
                  </a:lnTo>
                  <a:lnTo>
                    <a:pt x="227660" y="145046"/>
                  </a:lnTo>
                  <a:lnTo>
                    <a:pt x="216725" y="79667"/>
                  </a:lnTo>
                  <a:lnTo>
                    <a:pt x="227304" y="79667"/>
                  </a:lnTo>
                  <a:lnTo>
                    <a:pt x="254012" y="109042"/>
                  </a:lnTo>
                  <a:lnTo>
                    <a:pt x="266611" y="133413"/>
                  </a:lnTo>
                  <a:lnTo>
                    <a:pt x="270129" y="140017"/>
                  </a:lnTo>
                  <a:lnTo>
                    <a:pt x="274701" y="148310"/>
                  </a:lnTo>
                  <a:lnTo>
                    <a:pt x="321945" y="148310"/>
                  </a:lnTo>
                  <a:lnTo>
                    <a:pt x="321945" y="145415"/>
                  </a:lnTo>
                  <a:close/>
                </a:path>
                <a:path w="737235" h="148589">
                  <a:moveTo>
                    <a:pt x="483273" y="145415"/>
                  </a:moveTo>
                  <a:lnTo>
                    <a:pt x="447624" y="93510"/>
                  </a:lnTo>
                  <a:lnTo>
                    <a:pt x="443839" y="83756"/>
                  </a:lnTo>
                  <a:lnTo>
                    <a:pt x="424662" y="34429"/>
                  </a:lnTo>
                  <a:lnTo>
                    <a:pt x="411454" y="419"/>
                  </a:lnTo>
                  <a:lnTo>
                    <a:pt x="409371" y="419"/>
                  </a:lnTo>
                  <a:lnTo>
                    <a:pt x="409371" y="83756"/>
                  </a:lnTo>
                  <a:lnTo>
                    <a:pt x="372872" y="83756"/>
                  </a:lnTo>
                  <a:lnTo>
                    <a:pt x="390474" y="34429"/>
                  </a:lnTo>
                  <a:lnTo>
                    <a:pt x="409371" y="83756"/>
                  </a:lnTo>
                  <a:lnTo>
                    <a:pt x="409371" y="419"/>
                  </a:lnTo>
                  <a:lnTo>
                    <a:pt x="392455" y="419"/>
                  </a:lnTo>
                  <a:lnTo>
                    <a:pt x="350888" y="117970"/>
                  </a:lnTo>
                  <a:lnTo>
                    <a:pt x="347179" y="128181"/>
                  </a:lnTo>
                  <a:lnTo>
                    <a:pt x="343331" y="135191"/>
                  </a:lnTo>
                  <a:lnTo>
                    <a:pt x="335368" y="142811"/>
                  </a:lnTo>
                  <a:lnTo>
                    <a:pt x="331089" y="144957"/>
                  </a:lnTo>
                  <a:lnTo>
                    <a:pt x="326517" y="145415"/>
                  </a:lnTo>
                  <a:lnTo>
                    <a:pt x="326517" y="148310"/>
                  </a:lnTo>
                  <a:lnTo>
                    <a:pt x="370484" y="148310"/>
                  </a:lnTo>
                  <a:lnTo>
                    <a:pt x="370484" y="145415"/>
                  </a:lnTo>
                  <a:lnTo>
                    <a:pt x="366826" y="144881"/>
                  </a:lnTo>
                  <a:lnTo>
                    <a:pt x="363689" y="143840"/>
                  </a:lnTo>
                  <a:lnTo>
                    <a:pt x="358381" y="140728"/>
                  </a:lnTo>
                  <a:lnTo>
                    <a:pt x="357047" y="137706"/>
                  </a:lnTo>
                  <a:lnTo>
                    <a:pt x="357047" y="130276"/>
                  </a:lnTo>
                  <a:lnTo>
                    <a:pt x="357720" y="127025"/>
                  </a:lnTo>
                  <a:lnTo>
                    <a:pt x="359041" y="123444"/>
                  </a:lnTo>
                  <a:lnTo>
                    <a:pt x="369481" y="93510"/>
                  </a:lnTo>
                  <a:lnTo>
                    <a:pt x="413245" y="93510"/>
                  </a:lnTo>
                  <a:lnTo>
                    <a:pt x="425488" y="124637"/>
                  </a:lnTo>
                  <a:lnTo>
                    <a:pt x="428066" y="141909"/>
                  </a:lnTo>
                  <a:lnTo>
                    <a:pt x="423329" y="144881"/>
                  </a:lnTo>
                  <a:lnTo>
                    <a:pt x="413842" y="145415"/>
                  </a:lnTo>
                  <a:lnTo>
                    <a:pt x="413842" y="148310"/>
                  </a:lnTo>
                  <a:lnTo>
                    <a:pt x="483273" y="148310"/>
                  </a:lnTo>
                  <a:lnTo>
                    <a:pt x="483273" y="145415"/>
                  </a:lnTo>
                  <a:close/>
                </a:path>
                <a:path w="737235" h="148589">
                  <a:moveTo>
                    <a:pt x="594766" y="27762"/>
                  </a:moveTo>
                  <a:lnTo>
                    <a:pt x="592480" y="1803"/>
                  </a:lnTo>
                  <a:lnTo>
                    <a:pt x="488251" y="1803"/>
                  </a:lnTo>
                  <a:lnTo>
                    <a:pt x="488251" y="4686"/>
                  </a:lnTo>
                  <a:lnTo>
                    <a:pt x="496608" y="4686"/>
                  </a:lnTo>
                  <a:lnTo>
                    <a:pt x="501256" y="6515"/>
                  </a:lnTo>
                  <a:lnTo>
                    <a:pt x="505167" y="13868"/>
                  </a:lnTo>
                  <a:lnTo>
                    <a:pt x="506145" y="18300"/>
                  </a:lnTo>
                  <a:lnTo>
                    <a:pt x="506145" y="132346"/>
                  </a:lnTo>
                  <a:lnTo>
                    <a:pt x="505040" y="136956"/>
                  </a:lnTo>
                  <a:lnTo>
                    <a:pt x="500595" y="143725"/>
                  </a:lnTo>
                  <a:lnTo>
                    <a:pt x="495744" y="145415"/>
                  </a:lnTo>
                  <a:lnTo>
                    <a:pt x="488251" y="145415"/>
                  </a:lnTo>
                  <a:lnTo>
                    <a:pt x="488251" y="148297"/>
                  </a:lnTo>
                  <a:lnTo>
                    <a:pt x="557669" y="148297"/>
                  </a:lnTo>
                  <a:lnTo>
                    <a:pt x="557669" y="145415"/>
                  </a:lnTo>
                  <a:lnTo>
                    <a:pt x="549910" y="145415"/>
                  </a:lnTo>
                  <a:lnTo>
                    <a:pt x="545236" y="143649"/>
                  </a:lnTo>
                  <a:lnTo>
                    <a:pt x="540067" y="136626"/>
                  </a:lnTo>
                  <a:lnTo>
                    <a:pt x="538772" y="132092"/>
                  </a:lnTo>
                  <a:lnTo>
                    <a:pt x="538772" y="77978"/>
                  </a:lnTo>
                  <a:lnTo>
                    <a:pt x="572516" y="77978"/>
                  </a:lnTo>
                  <a:lnTo>
                    <a:pt x="577151" y="79502"/>
                  </a:lnTo>
                  <a:lnTo>
                    <a:pt x="583133" y="85610"/>
                  </a:lnTo>
                  <a:lnTo>
                    <a:pt x="584784" y="89319"/>
                  </a:lnTo>
                  <a:lnTo>
                    <a:pt x="585114" y="93687"/>
                  </a:lnTo>
                  <a:lnTo>
                    <a:pt x="588200" y="93687"/>
                  </a:lnTo>
                  <a:lnTo>
                    <a:pt x="588200" y="51320"/>
                  </a:lnTo>
                  <a:lnTo>
                    <a:pt x="585114" y="51320"/>
                  </a:lnTo>
                  <a:lnTo>
                    <a:pt x="584784" y="58356"/>
                  </a:lnTo>
                  <a:lnTo>
                    <a:pt x="582447" y="63207"/>
                  </a:lnTo>
                  <a:lnTo>
                    <a:pt x="573760" y="68580"/>
                  </a:lnTo>
                  <a:lnTo>
                    <a:pt x="568972" y="69926"/>
                  </a:lnTo>
                  <a:lnTo>
                    <a:pt x="538772" y="69926"/>
                  </a:lnTo>
                  <a:lnTo>
                    <a:pt x="538772" y="9956"/>
                  </a:lnTo>
                  <a:lnTo>
                    <a:pt x="573176" y="9956"/>
                  </a:lnTo>
                  <a:lnTo>
                    <a:pt x="591883" y="27762"/>
                  </a:lnTo>
                  <a:lnTo>
                    <a:pt x="594766" y="27762"/>
                  </a:lnTo>
                  <a:close/>
                </a:path>
                <a:path w="737235" h="148589">
                  <a:moveTo>
                    <a:pt x="736892" y="34417"/>
                  </a:moveTo>
                  <a:lnTo>
                    <a:pt x="736092" y="0"/>
                  </a:lnTo>
                  <a:lnTo>
                    <a:pt x="733221" y="0"/>
                  </a:lnTo>
                  <a:lnTo>
                    <a:pt x="730097" y="1193"/>
                  </a:lnTo>
                  <a:lnTo>
                    <a:pt x="726186" y="1803"/>
                  </a:lnTo>
                  <a:lnTo>
                    <a:pt x="614426" y="1803"/>
                  </a:lnTo>
                  <a:lnTo>
                    <a:pt x="610514" y="1193"/>
                  </a:lnTo>
                  <a:lnTo>
                    <a:pt x="607402" y="0"/>
                  </a:lnTo>
                  <a:lnTo>
                    <a:pt x="604520" y="0"/>
                  </a:lnTo>
                  <a:lnTo>
                    <a:pt x="603719" y="34417"/>
                  </a:lnTo>
                  <a:lnTo>
                    <a:pt x="606806" y="34417"/>
                  </a:lnTo>
                  <a:lnTo>
                    <a:pt x="609587" y="24739"/>
                  </a:lnTo>
                  <a:lnTo>
                    <a:pt x="612444" y="18427"/>
                  </a:lnTo>
                  <a:lnTo>
                    <a:pt x="618274" y="12522"/>
                  </a:lnTo>
                  <a:lnTo>
                    <a:pt x="622058" y="11049"/>
                  </a:lnTo>
                  <a:lnTo>
                    <a:pt x="654050" y="11049"/>
                  </a:lnTo>
                  <a:lnTo>
                    <a:pt x="654050" y="132219"/>
                  </a:lnTo>
                  <a:lnTo>
                    <a:pt x="652919" y="136791"/>
                  </a:lnTo>
                  <a:lnTo>
                    <a:pt x="648411" y="143687"/>
                  </a:lnTo>
                  <a:lnTo>
                    <a:pt x="643470" y="145415"/>
                  </a:lnTo>
                  <a:lnTo>
                    <a:pt x="635850" y="145415"/>
                  </a:lnTo>
                  <a:lnTo>
                    <a:pt x="635850" y="148297"/>
                  </a:lnTo>
                  <a:lnTo>
                    <a:pt x="704773" y="148297"/>
                  </a:lnTo>
                  <a:lnTo>
                    <a:pt x="704773" y="145415"/>
                  </a:lnTo>
                  <a:lnTo>
                    <a:pt x="699668" y="145415"/>
                  </a:lnTo>
                  <a:lnTo>
                    <a:pt x="695782" y="144564"/>
                  </a:lnTo>
                  <a:lnTo>
                    <a:pt x="690486" y="141185"/>
                  </a:lnTo>
                  <a:lnTo>
                    <a:pt x="688721" y="139001"/>
                  </a:lnTo>
                  <a:lnTo>
                    <a:pt x="686993" y="133629"/>
                  </a:lnTo>
                  <a:lnTo>
                    <a:pt x="686574" y="130365"/>
                  </a:lnTo>
                  <a:lnTo>
                    <a:pt x="686574" y="11049"/>
                  </a:lnTo>
                  <a:lnTo>
                    <a:pt x="718959" y="11049"/>
                  </a:lnTo>
                  <a:lnTo>
                    <a:pt x="723226" y="12420"/>
                  </a:lnTo>
                  <a:lnTo>
                    <a:pt x="730186" y="17919"/>
                  </a:lnTo>
                  <a:lnTo>
                    <a:pt x="732650" y="24333"/>
                  </a:lnTo>
                  <a:lnTo>
                    <a:pt x="734110" y="34417"/>
                  </a:lnTo>
                  <a:lnTo>
                    <a:pt x="736892" y="34417"/>
                  </a:lnTo>
                  <a:close/>
                </a:path>
              </a:pathLst>
            </a:custGeom>
            <a:solidFill>
              <a:srgbClr val="F5E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85259" y="3674808"/>
              <a:ext cx="940675" cy="14789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70" y="911113"/>
            <a:ext cx="2150110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-9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650" b="1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50" b="1" spc="-95" dirty="0">
                <a:solidFill>
                  <a:srgbClr val="000000"/>
                </a:solidFill>
                <a:latin typeface="Arial"/>
                <a:cs typeface="Arial"/>
              </a:rPr>
              <a:t>GENESIS</a:t>
            </a:r>
            <a:endParaRPr sz="26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82721"/>
            <a:ext cx="9144000" cy="1960778"/>
            <a:chOff x="0" y="3182721"/>
            <a:chExt cx="9144000" cy="1960778"/>
          </a:xfrm>
        </p:grpSpPr>
        <p:sp>
          <p:nvSpPr>
            <p:cNvPr id="4" name="object 4"/>
            <p:cNvSpPr/>
            <p:nvPr/>
          </p:nvSpPr>
          <p:spPr>
            <a:xfrm>
              <a:off x="0" y="3182721"/>
              <a:ext cx="9144000" cy="19607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82721"/>
              <a:ext cx="9143212" cy="19607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38600" y="966939"/>
            <a:ext cx="4623435" cy="2090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Hotel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24K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is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brainchild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Mr.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Rajesh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Karandikar,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who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holds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Master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 </a:t>
            </a:r>
            <a:r>
              <a:rPr sz="900" spc="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Business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Administration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with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specialization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Marketing.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After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completing 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MBA, 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Mr.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Karandikar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assumed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several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high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profile 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corporate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positions,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only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realize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that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his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dreams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much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bigger  </a:t>
            </a:r>
            <a:r>
              <a:rPr sz="900" spc="9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an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inner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calling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implement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his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entrepreneurship 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skills 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propelled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him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establish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Hotel 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24K,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at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premium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location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 Tarabai 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Park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</a:t>
            </a:r>
            <a:r>
              <a:rPr sz="900" spc="-1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Kolhapur.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Driven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by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passion </a:t>
            </a:r>
            <a:r>
              <a:rPr sz="900" spc="9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deep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understanding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consumer 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behavior,</a:t>
            </a:r>
            <a:r>
              <a:rPr sz="900" spc="-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Rajesh’s</a:t>
            </a:r>
            <a:r>
              <a:rPr sz="900" spc="-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vision</a:t>
            </a:r>
            <a:r>
              <a:rPr sz="900" spc="-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Hotel</a:t>
            </a:r>
            <a:r>
              <a:rPr sz="900" spc="-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24k</a:t>
            </a:r>
            <a:r>
              <a:rPr sz="900" spc="-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became</a:t>
            </a:r>
            <a:r>
              <a:rPr sz="900" spc="-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900" spc="-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successful</a:t>
            </a:r>
            <a:r>
              <a:rPr sz="900" spc="-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reality</a:t>
            </a:r>
            <a:r>
              <a:rPr sz="900" spc="-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</a:t>
            </a:r>
            <a:r>
              <a:rPr sz="900" spc="-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no 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time.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It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was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his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innate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love for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gastronomy,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inherent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knowledge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 local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cuisine,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with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desire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provide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impeccable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hospitality </a:t>
            </a:r>
            <a:r>
              <a:rPr sz="900" spc="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service, 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that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made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24K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thriving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establishment.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marR="6350" indent="457200" algn="just">
              <a:lnSpc>
                <a:spcPct val="100000"/>
              </a:lnSpc>
            </a:pP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collaboration with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experts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trade,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he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created</a:t>
            </a:r>
            <a:r>
              <a:rPr sz="900" spc="-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an 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assortment</a:t>
            </a:r>
            <a:r>
              <a:rPr sz="900" spc="-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cocktails,</a:t>
            </a:r>
            <a:r>
              <a:rPr sz="900" spc="-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mocktails</a:t>
            </a:r>
            <a:r>
              <a:rPr sz="900" spc="-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and</a:t>
            </a:r>
            <a:r>
              <a:rPr sz="900" spc="-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premium</a:t>
            </a:r>
            <a:r>
              <a:rPr sz="900" spc="-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beverages,</a:t>
            </a:r>
            <a:r>
              <a:rPr sz="900" spc="-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that</a:t>
            </a:r>
            <a:r>
              <a:rPr sz="900" spc="-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were 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instant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hit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with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customers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too.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74291" y="220611"/>
            <a:ext cx="1069708" cy="4922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7668" y="1331290"/>
            <a:ext cx="372681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April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-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2016,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one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Rajesh’s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close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friends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arrived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from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-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US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with 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selection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premium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brands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craft </a:t>
            </a:r>
            <a:r>
              <a:rPr sz="900" spc="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beers,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as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gift.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What 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started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as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casual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reunion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friends,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ended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up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an</a:t>
            </a:r>
            <a:r>
              <a:rPr sz="900" spc="-9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epiphany 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moment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for 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Mr. 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Rajesh,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as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he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was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incredibly astonished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by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 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rich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kaleidoscope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aromas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flavors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craft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beers.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That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amazing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experience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drove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him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do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extensive 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research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into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craft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brewing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and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learn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framework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excise 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policies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procedures. 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This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was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great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learning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that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eventually 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resulted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him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launching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next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chapter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Hotel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24K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vision,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i.e.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state-of-the-art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microbrewery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city of 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Pune,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with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 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lavish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brewpub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experience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elite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location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Balewadi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High 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Street.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9050" y="0"/>
            <a:ext cx="4582160" cy="5143500"/>
            <a:chOff x="-19050" y="0"/>
            <a:chExt cx="458216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176587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33602"/>
              <a:ext cx="4543539" cy="35479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33602"/>
              <a:ext cx="4544060" cy="3548379"/>
            </a:xfrm>
            <a:custGeom>
              <a:avLst/>
              <a:gdLst/>
              <a:ahLst/>
              <a:cxnLst/>
              <a:rect l="l" t="t" r="r" b="b"/>
              <a:pathLst>
                <a:path w="4544060" h="3548379">
                  <a:moveTo>
                    <a:pt x="4543539" y="3547910"/>
                  </a:moveTo>
                  <a:lnTo>
                    <a:pt x="0" y="3547910"/>
                  </a:lnTo>
                  <a:lnTo>
                    <a:pt x="0" y="0"/>
                  </a:lnTo>
                  <a:lnTo>
                    <a:pt x="4543539" y="0"/>
                  </a:lnTo>
                  <a:lnTo>
                    <a:pt x="4543539" y="354791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17668" y="831329"/>
            <a:ext cx="363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2400" b="1" spc="-35" dirty="0">
                <a:solidFill>
                  <a:srgbClr val="000000"/>
                </a:solidFill>
                <a:latin typeface="Arial"/>
                <a:cs typeface="Arial"/>
              </a:rPr>
              <a:t>EPIPHANY</a:t>
            </a:r>
            <a:r>
              <a:rPr sz="2400" b="1" spc="-2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30" dirty="0">
                <a:solidFill>
                  <a:srgbClr val="000000"/>
                </a:solidFill>
                <a:latin typeface="Arial"/>
                <a:cs typeface="Arial"/>
              </a:rPr>
              <a:t>MOMENT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270" y="856198"/>
            <a:ext cx="291274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-9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2650" b="1" spc="-35" dirty="0">
                <a:solidFill>
                  <a:srgbClr val="000000"/>
                </a:solidFill>
                <a:latin typeface="Arial"/>
                <a:cs typeface="Arial"/>
              </a:rPr>
              <a:t>STATUS</a:t>
            </a:r>
            <a:r>
              <a:rPr sz="2650" b="1" spc="-3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50" b="1" spc="35" dirty="0">
                <a:solidFill>
                  <a:srgbClr val="000000"/>
                </a:solidFill>
                <a:latin typeface="Arial"/>
                <a:cs typeface="Arial"/>
              </a:rPr>
              <a:t>QUO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1674" y="0"/>
            <a:ext cx="3362325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605212"/>
            <a:ext cx="333373" cy="928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4270" y="1451940"/>
            <a:ext cx="4403090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As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business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at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Hotel 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24K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Kolhapur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has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been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flourishing,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part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it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has 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been converted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into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well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designed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beer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taproom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with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unique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theme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 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architecture.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At Hotel 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24K 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Pune,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 microbrewery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is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approved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</a:t>
            </a:r>
            <a:r>
              <a:rPr sz="900" spc="-1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is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commissioned 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now.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bar </a:t>
            </a:r>
            <a:r>
              <a:rPr sz="900" spc="9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and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kitchen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are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going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through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finishing touches,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planned to 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operate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at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full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capacity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before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Diwali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2020.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brewery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department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is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also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 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safe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hands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passionate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brewmaster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his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team,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who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have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graduated 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from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prestigious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-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VSI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Pune,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which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is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centre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for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Research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by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Department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Science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and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Technology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Central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Government.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connect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our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traditional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business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model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with digital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ecommerce 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platform,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we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have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also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launched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feature-packed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mobile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app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website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as 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well,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provide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range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on-line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services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our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customer,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with</a:t>
            </a:r>
            <a:r>
              <a:rPr sz="900" spc="-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value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added 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features </a:t>
            </a:r>
            <a:r>
              <a:rPr sz="900" spc="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like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free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liquor</a:t>
            </a:r>
            <a:r>
              <a:rPr sz="900" spc="-1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license.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And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ensure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that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product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only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highest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quality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are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offered 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our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customers,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bespoke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delivery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packaging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logistic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system has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also 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been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designed,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ensure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at-home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customers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also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feel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same</a:t>
            </a:r>
            <a:r>
              <a:rPr sz="900" spc="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experience 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as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they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will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have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from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live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brew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tap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at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brewery.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48300" y="0"/>
            <a:ext cx="3695700" cy="5143500"/>
            <a:chOff x="5448300" y="0"/>
            <a:chExt cx="3695700" cy="5143500"/>
          </a:xfrm>
        </p:grpSpPr>
        <p:sp>
          <p:nvSpPr>
            <p:cNvPr id="3" name="object 3"/>
            <p:cNvSpPr/>
            <p:nvPr/>
          </p:nvSpPr>
          <p:spPr>
            <a:xfrm>
              <a:off x="5781674" y="0"/>
              <a:ext cx="3362325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48300" y="4071937"/>
              <a:ext cx="3695700" cy="10715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3605212"/>
            <a:ext cx="333373" cy="928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4270" y="856198"/>
            <a:ext cx="250634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-9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650" b="1" spc="-2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50" b="1" spc="-65" dirty="0">
                <a:solidFill>
                  <a:srgbClr val="000000"/>
                </a:solidFill>
                <a:latin typeface="Arial"/>
                <a:cs typeface="Arial"/>
              </a:rPr>
              <a:t>STRATEGY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270" y="1451940"/>
            <a:ext cx="44037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Brewing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fusion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indigenous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raw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materials,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2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is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primary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essence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craft 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brewing.</a:t>
            </a:r>
            <a:r>
              <a:rPr sz="9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Expanding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our</a:t>
            </a:r>
            <a:r>
              <a:rPr sz="9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belief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</a:t>
            </a:r>
            <a:r>
              <a:rPr sz="9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this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philosophy</a:t>
            </a:r>
            <a:r>
              <a:rPr sz="9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whilst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bonding</a:t>
            </a:r>
            <a:r>
              <a:rPr sz="9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with</a:t>
            </a:r>
            <a:r>
              <a:rPr sz="9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our</a:t>
            </a:r>
            <a:r>
              <a:rPr sz="9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roots 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Kolhapur,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raw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materials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are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consciously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selected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included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 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first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phase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900" spc="-1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brewing.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900" spc="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They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are: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225425" indent="-91440">
              <a:lnSpc>
                <a:spcPct val="100000"/>
              </a:lnSpc>
              <a:buAutoNum type="arabicPeriod"/>
              <a:tabLst>
                <a:tab pos="226060" algn="l"/>
              </a:tabLst>
            </a:pP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Aromatic</a:t>
            </a:r>
            <a:r>
              <a:rPr sz="900" spc="-1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Flavorful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Wild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Honey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254635" indent="-120650">
              <a:lnSpc>
                <a:spcPct val="100000"/>
              </a:lnSpc>
              <a:buAutoNum type="arabicPeriod"/>
              <a:tabLst>
                <a:tab pos="255270" algn="l"/>
              </a:tabLst>
            </a:pP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Fragrant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Ambemohor</a:t>
            </a:r>
            <a:r>
              <a:rPr sz="900" spc="-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rice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256540" indent="-122555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Flavourful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Jaggery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marR="5080" lvl="1" indent="457200" algn="just">
              <a:lnSpc>
                <a:spcPct val="100000"/>
              </a:lnSpc>
              <a:buChar char="-"/>
              <a:tabLst>
                <a:tab pos="579755" algn="l"/>
              </a:tabLst>
            </a:pP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Design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cold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refrigerated </a:t>
            </a:r>
            <a:r>
              <a:rPr sz="900" spc="9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home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delivery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solution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for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craft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beers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 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both </a:t>
            </a:r>
            <a:r>
              <a:rPr sz="900" spc="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Pune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</a:t>
            </a:r>
            <a:r>
              <a:rPr sz="900" spc="-1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Kolhapur.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marR="5715" lvl="1" indent="457200" algn="just">
              <a:lnSpc>
                <a:spcPct val="100000"/>
              </a:lnSpc>
              <a:buChar char="-"/>
              <a:tabLst>
                <a:tab pos="581025" algn="l"/>
              </a:tabLst>
            </a:pP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Launch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beer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filling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stations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food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joints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at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strategic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locations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  </a:t>
            </a:r>
            <a:r>
              <a:rPr sz="900" spc="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Pune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Mumbai,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promote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brand.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marR="5080" lvl="1" indent="457200" algn="just">
              <a:lnSpc>
                <a:spcPct val="100000"/>
              </a:lnSpc>
              <a:buChar char="-"/>
              <a:tabLst>
                <a:tab pos="561340" algn="l"/>
                <a:tab pos="3443604" algn="l"/>
              </a:tabLst>
            </a:pP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Enhanced</a:t>
            </a:r>
            <a:r>
              <a:rPr sz="900" spc="-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hygienic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dine-in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experience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include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thermal</a:t>
            </a:r>
            <a:r>
              <a:rPr sz="900" spc="-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scanners, 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contactless payments, self-protection</a:t>
            </a:r>
            <a:r>
              <a:rPr sz="900" spc="-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kits,</a:t>
            </a:r>
            <a:r>
              <a:rPr sz="900" spc="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separated	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seating,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among 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other parallel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measures </a:t>
            </a:r>
            <a:r>
              <a:rPr sz="900" spc="2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like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frequent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sanitization,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personnel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hygiene,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safety 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gear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among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many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others.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5149" y="0"/>
            <a:ext cx="3034030" cy="5143500"/>
            <a:chOff x="3055149" y="0"/>
            <a:chExt cx="3034030" cy="5143500"/>
          </a:xfrm>
        </p:grpSpPr>
        <p:sp>
          <p:nvSpPr>
            <p:cNvPr id="3" name="object 3"/>
            <p:cNvSpPr/>
            <p:nvPr/>
          </p:nvSpPr>
          <p:spPr>
            <a:xfrm>
              <a:off x="3055150" y="0"/>
              <a:ext cx="3033699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55149" y="0"/>
              <a:ext cx="3033699" cy="5143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50843" y="4369308"/>
            <a:ext cx="20427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2700" b="1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BRAND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7338" y="1664704"/>
            <a:ext cx="26797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Arial Rounded MT Bold" panose="020F0704030504030204" pitchFamily="34" charset="0"/>
              </a:rPr>
              <a:t>A </a:t>
            </a:r>
            <a:r>
              <a:rPr spc="85" dirty="0">
                <a:latin typeface="Arial Rounded MT Bold" panose="020F0704030504030204" pitchFamily="34" charset="0"/>
              </a:rPr>
              <a:t>brand </a:t>
            </a:r>
            <a:r>
              <a:rPr spc="35" dirty="0">
                <a:latin typeface="Arial Rounded MT Bold" panose="020F0704030504030204" pitchFamily="34" charset="0"/>
              </a:rPr>
              <a:t>isn’t </a:t>
            </a:r>
            <a:r>
              <a:rPr spc="45" dirty="0">
                <a:latin typeface="Arial Rounded MT Bold" panose="020F0704030504030204" pitchFamily="34" charset="0"/>
              </a:rPr>
              <a:t>just </a:t>
            </a:r>
            <a:r>
              <a:rPr spc="105" dirty="0">
                <a:latin typeface="Arial Rounded MT Bold" panose="020F0704030504030204" pitchFamily="34" charset="0"/>
              </a:rPr>
              <a:t>a </a:t>
            </a:r>
            <a:r>
              <a:rPr spc="40" dirty="0">
                <a:latin typeface="Arial Rounded MT Bold" panose="020F0704030504030204" pitchFamily="34" charset="0"/>
              </a:rPr>
              <a:t>logo. </a:t>
            </a:r>
            <a:r>
              <a:rPr spc="20" dirty="0">
                <a:latin typeface="Arial Rounded MT Bold" panose="020F0704030504030204" pitchFamily="34" charset="0"/>
              </a:rPr>
              <a:t>Or </a:t>
            </a:r>
            <a:r>
              <a:rPr spc="60" dirty="0">
                <a:latin typeface="Arial Rounded MT Bold" panose="020F0704030504030204" pitchFamily="34" charset="0"/>
              </a:rPr>
              <a:t>our </a:t>
            </a:r>
            <a:r>
              <a:rPr spc="30" dirty="0">
                <a:latin typeface="Arial Rounded MT Bold" panose="020F0704030504030204" pitchFamily="34" charset="0"/>
              </a:rPr>
              <a:t>Business</a:t>
            </a:r>
            <a:r>
              <a:rPr spc="-5" dirty="0">
                <a:latin typeface="Arial Rounded MT Bold" panose="020F0704030504030204" pitchFamily="34" charset="0"/>
              </a:rPr>
              <a:t> </a:t>
            </a:r>
            <a:r>
              <a:rPr spc="55" dirty="0">
                <a:latin typeface="Arial Rounded MT Bold" panose="020F0704030504030204" pitchFamily="34" charset="0"/>
              </a:rPr>
              <a:t>card.  </a:t>
            </a:r>
            <a:r>
              <a:rPr spc="15" dirty="0">
                <a:latin typeface="Arial Rounded MT Bold" panose="020F0704030504030204" pitchFamily="34" charset="0"/>
              </a:rPr>
              <a:t>It’s </a:t>
            </a:r>
            <a:r>
              <a:rPr spc="75" dirty="0">
                <a:latin typeface="Arial Rounded MT Bold" panose="020F0704030504030204" pitchFamily="34" charset="0"/>
              </a:rPr>
              <a:t>not </a:t>
            </a:r>
            <a:r>
              <a:rPr spc="45" dirty="0">
                <a:latin typeface="Arial Rounded MT Bold" panose="020F0704030504030204" pitchFamily="34" charset="0"/>
              </a:rPr>
              <a:t>just </a:t>
            </a:r>
            <a:r>
              <a:rPr spc="65" dirty="0">
                <a:latin typeface="Arial Rounded MT Bold" panose="020F0704030504030204" pitchFamily="34" charset="0"/>
              </a:rPr>
              <a:t>words </a:t>
            </a:r>
            <a:r>
              <a:rPr spc="75" dirty="0">
                <a:latin typeface="Arial Rounded MT Bold" panose="020F0704030504030204" pitchFamily="34" charset="0"/>
              </a:rPr>
              <a:t>on </a:t>
            </a:r>
            <a:r>
              <a:rPr spc="105" dirty="0">
                <a:latin typeface="Arial Rounded MT Bold" panose="020F0704030504030204" pitchFamily="34" charset="0"/>
              </a:rPr>
              <a:t>a </a:t>
            </a:r>
            <a:r>
              <a:rPr spc="95" dirty="0">
                <a:latin typeface="Arial Rounded MT Bold" panose="020F0704030504030204" pitchFamily="34" charset="0"/>
              </a:rPr>
              <a:t>page </a:t>
            </a:r>
            <a:r>
              <a:rPr spc="55" dirty="0">
                <a:latin typeface="Arial Rounded MT Bold" panose="020F0704030504030204" pitchFamily="34" charset="0"/>
              </a:rPr>
              <a:t>or </a:t>
            </a:r>
            <a:r>
              <a:rPr spc="90" dirty="0">
                <a:latin typeface="Arial Rounded MT Bold" panose="020F0704030504030204" pitchFamily="34" charset="0"/>
              </a:rPr>
              <a:t>image </a:t>
            </a:r>
            <a:r>
              <a:rPr spc="75" dirty="0">
                <a:latin typeface="Arial Rounded MT Bold" panose="020F0704030504030204" pitchFamily="34" charset="0"/>
              </a:rPr>
              <a:t>on  </a:t>
            </a:r>
            <a:r>
              <a:rPr spc="40" dirty="0">
                <a:latin typeface="Arial Rounded MT Bold" panose="020F0704030504030204" pitchFamily="34" charset="0"/>
              </a:rPr>
              <a:t>screen. </a:t>
            </a:r>
            <a:r>
              <a:rPr spc="15" dirty="0">
                <a:latin typeface="Arial Rounded MT Bold" panose="020F0704030504030204" pitchFamily="34" charset="0"/>
              </a:rPr>
              <a:t>It’s </a:t>
            </a:r>
            <a:r>
              <a:rPr spc="75" dirty="0">
                <a:latin typeface="Arial Rounded MT Bold" panose="020F0704030504030204" pitchFamily="34" charset="0"/>
              </a:rPr>
              <a:t>not </a:t>
            </a:r>
            <a:r>
              <a:rPr spc="45" dirty="0">
                <a:latin typeface="Arial Rounded MT Bold" panose="020F0704030504030204" pitchFamily="34" charset="0"/>
              </a:rPr>
              <a:t>just </a:t>
            </a:r>
            <a:r>
              <a:rPr spc="105" dirty="0">
                <a:latin typeface="Arial Rounded MT Bold" panose="020F0704030504030204" pitchFamily="34" charset="0"/>
              </a:rPr>
              <a:t>a </a:t>
            </a:r>
            <a:r>
              <a:rPr spc="65" dirty="0">
                <a:latin typeface="Arial Rounded MT Bold" panose="020F0704030504030204" pitchFamily="34" charset="0"/>
              </a:rPr>
              <a:t>billboard </a:t>
            </a:r>
            <a:r>
              <a:rPr spc="55" dirty="0">
                <a:latin typeface="Arial Rounded MT Bold" panose="020F0704030504030204" pitchFamily="34" charset="0"/>
              </a:rPr>
              <a:t>or </a:t>
            </a:r>
            <a:r>
              <a:rPr spc="90" dirty="0">
                <a:latin typeface="Arial Rounded MT Bold" panose="020F0704030504030204" pitchFamily="34" charset="0"/>
              </a:rPr>
              <a:t>an </a:t>
            </a:r>
            <a:r>
              <a:rPr spc="60" dirty="0">
                <a:latin typeface="Arial Rounded MT Bold" panose="020F0704030504030204" pitchFamily="34" charset="0"/>
              </a:rPr>
              <a:t>event  </a:t>
            </a:r>
            <a:r>
              <a:rPr spc="55" dirty="0">
                <a:latin typeface="Arial Rounded MT Bold" panose="020F0704030504030204" pitchFamily="34" charset="0"/>
              </a:rPr>
              <a:t>booth.</a:t>
            </a:r>
            <a:r>
              <a:rPr spc="-60" dirty="0">
                <a:latin typeface="Arial Rounded MT Bold" panose="020F0704030504030204" pitchFamily="34" charset="0"/>
              </a:rPr>
              <a:t> </a:t>
            </a:r>
            <a:r>
              <a:rPr spc="15" dirty="0">
                <a:latin typeface="Arial Rounded MT Bold" panose="020F0704030504030204" pitchFamily="34" charset="0"/>
              </a:rPr>
              <a:t>It’s</a:t>
            </a:r>
            <a:r>
              <a:rPr spc="-55" dirty="0">
                <a:latin typeface="Arial Rounded MT Bold" panose="020F0704030504030204" pitchFamily="34" charset="0"/>
              </a:rPr>
              <a:t> </a:t>
            </a:r>
            <a:r>
              <a:rPr spc="55" dirty="0">
                <a:latin typeface="Arial Rounded MT Bold" panose="020F0704030504030204" pitchFamily="34" charset="0"/>
              </a:rPr>
              <a:t>these</a:t>
            </a:r>
            <a:r>
              <a:rPr spc="-55" dirty="0">
                <a:latin typeface="Arial Rounded MT Bold" panose="020F0704030504030204" pitchFamily="34" charset="0"/>
              </a:rPr>
              <a:t> </a:t>
            </a:r>
            <a:r>
              <a:rPr spc="40" dirty="0">
                <a:latin typeface="Arial Rounded MT Bold" panose="020F0704030504030204" pitchFamily="34" charset="0"/>
              </a:rPr>
              <a:t>things,</a:t>
            </a:r>
            <a:r>
              <a:rPr spc="-55" dirty="0">
                <a:latin typeface="Arial Rounded MT Bold" panose="020F0704030504030204" pitchFamily="34" charset="0"/>
              </a:rPr>
              <a:t> </a:t>
            </a:r>
            <a:r>
              <a:rPr spc="85" dirty="0">
                <a:latin typeface="Arial Rounded MT Bold" panose="020F0704030504030204" pitchFamily="34" charset="0"/>
              </a:rPr>
              <a:t>but</a:t>
            </a:r>
            <a:r>
              <a:rPr spc="-55" dirty="0">
                <a:latin typeface="Arial Rounded MT Bold" panose="020F0704030504030204" pitchFamily="34" charset="0"/>
              </a:rPr>
              <a:t> </a:t>
            </a:r>
            <a:r>
              <a:rPr spc="20" dirty="0">
                <a:latin typeface="Arial Rounded MT Bold" panose="020F0704030504030204" pitchFamily="34" charset="0"/>
              </a:rPr>
              <a:t>relly,</a:t>
            </a:r>
            <a:r>
              <a:rPr spc="-60" dirty="0">
                <a:latin typeface="Arial Rounded MT Bold" panose="020F0704030504030204" pitchFamily="34" charset="0"/>
              </a:rPr>
              <a:t> </a:t>
            </a:r>
            <a:r>
              <a:rPr spc="45" dirty="0">
                <a:latin typeface="Arial Rounded MT Bold" panose="020F0704030504030204" pitchFamily="34" charset="0"/>
              </a:rPr>
              <a:t>so</a:t>
            </a:r>
            <a:r>
              <a:rPr spc="-55" dirty="0">
                <a:latin typeface="Arial Rounded MT Bold" panose="020F0704030504030204" pitchFamily="34" charset="0"/>
              </a:rPr>
              <a:t> </a:t>
            </a:r>
            <a:r>
              <a:rPr spc="105" dirty="0">
                <a:latin typeface="Arial Rounded MT Bold" panose="020F0704030504030204" pitchFamily="34" charset="0"/>
              </a:rPr>
              <a:t>much</a:t>
            </a:r>
            <a:r>
              <a:rPr spc="-55" dirty="0">
                <a:latin typeface="Arial Rounded MT Bold" panose="020F0704030504030204" pitchFamily="34" charset="0"/>
              </a:rPr>
              <a:t> </a:t>
            </a:r>
            <a:r>
              <a:rPr spc="55" dirty="0">
                <a:latin typeface="Arial Rounded MT Bold" panose="020F0704030504030204" pitchFamily="34" charset="0"/>
              </a:rPr>
              <a:t>more.  </a:t>
            </a:r>
            <a:r>
              <a:rPr spc="45" dirty="0">
                <a:latin typeface="Arial Rounded MT Bold" panose="020F0704030504030204" pitchFamily="34" charset="0"/>
              </a:rPr>
              <a:t>Most</a:t>
            </a:r>
            <a:r>
              <a:rPr spc="-10" dirty="0">
                <a:latin typeface="Arial Rounded MT Bold" panose="020F0704030504030204" pitchFamily="34" charset="0"/>
              </a:rPr>
              <a:t> </a:t>
            </a:r>
            <a:r>
              <a:rPr spc="65" dirty="0">
                <a:latin typeface="Arial Rounded MT Bold" panose="020F0704030504030204" pitchFamily="34" charset="0"/>
              </a:rPr>
              <a:t>important,</a:t>
            </a:r>
            <a:r>
              <a:rPr spc="-10" dirty="0">
                <a:latin typeface="Arial Rounded MT Bold" panose="020F0704030504030204" pitchFamily="34" charset="0"/>
              </a:rPr>
              <a:t> </a:t>
            </a:r>
            <a:r>
              <a:rPr spc="105" dirty="0">
                <a:latin typeface="Arial Rounded MT Bold" panose="020F0704030504030204" pitchFamily="34" charset="0"/>
              </a:rPr>
              <a:t>a</a:t>
            </a:r>
            <a:r>
              <a:rPr spc="-10" dirty="0">
                <a:latin typeface="Arial Rounded MT Bold" panose="020F0704030504030204" pitchFamily="34" charset="0"/>
              </a:rPr>
              <a:t> </a:t>
            </a:r>
            <a:r>
              <a:rPr spc="85" dirty="0">
                <a:latin typeface="Arial Rounded MT Bold" panose="020F0704030504030204" pitchFamily="34" charset="0"/>
              </a:rPr>
              <a:t>brand</a:t>
            </a:r>
            <a:r>
              <a:rPr spc="-10" dirty="0">
                <a:latin typeface="Arial Rounded MT Bold" panose="020F0704030504030204" pitchFamily="34" charset="0"/>
              </a:rPr>
              <a:t> </a:t>
            </a:r>
            <a:r>
              <a:rPr spc="20" dirty="0">
                <a:latin typeface="Arial Rounded MT Bold" panose="020F0704030504030204" pitchFamily="34" charset="0"/>
              </a:rPr>
              <a:t>is</a:t>
            </a:r>
            <a:r>
              <a:rPr spc="-10" dirty="0">
                <a:latin typeface="Arial Rounded MT Bold" panose="020F0704030504030204" pitchFamily="34" charset="0"/>
              </a:rPr>
              <a:t> </a:t>
            </a:r>
            <a:r>
              <a:rPr spc="85" dirty="0">
                <a:latin typeface="Arial Rounded MT Bold" panose="020F0704030504030204" pitchFamily="34" charset="0"/>
              </a:rPr>
              <a:t>about</a:t>
            </a:r>
            <a:r>
              <a:rPr spc="-10" dirty="0">
                <a:latin typeface="Arial Rounded MT Bold" panose="020F0704030504030204" pitchFamily="34" charset="0"/>
              </a:rPr>
              <a:t> </a:t>
            </a:r>
            <a:r>
              <a:rPr spc="50" dirty="0">
                <a:latin typeface="Arial Rounded MT Bold" panose="020F0704030504030204" pitchFamily="34" charset="0"/>
              </a:rPr>
              <a:t>people.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87338" y="2527211"/>
            <a:ext cx="26797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When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you interact with </a:t>
            </a:r>
            <a:r>
              <a:rPr sz="900" spc="5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someone,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they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won’t 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always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remember </a:t>
            </a:r>
            <a:r>
              <a:rPr sz="9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 </a:t>
            </a:r>
            <a:r>
              <a:rPr sz="9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particulars of your  </a:t>
            </a:r>
            <a:r>
              <a:rPr sz="900" spc="5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conversation. </a:t>
            </a:r>
            <a:r>
              <a:rPr sz="900" spc="3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But</a:t>
            </a:r>
            <a:r>
              <a:rPr sz="900" spc="3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you </a:t>
            </a:r>
            <a:r>
              <a:rPr sz="900" spc="9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can </a:t>
            </a:r>
            <a:r>
              <a:rPr sz="900" spc="8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be </a:t>
            </a:r>
            <a:r>
              <a:rPr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sure </a:t>
            </a:r>
            <a:r>
              <a:rPr sz="9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they’ll 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remember</a:t>
            </a:r>
            <a:r>
              <a:rPr sz="900" spc="-1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how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you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1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made</a:t>
            </a:r>
            <a:r>
              <a:rPr sz="900" spc="-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9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them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900" spc="-11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FEEL. </a:t>
            </a:r>
            <a:r>
              <a:rPr sz="900" spc="3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That’s </a:t>
            </a:r>
            <a:r>
              <a:rPr sz="9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900" spc="-1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900" spc="8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brand</a:t>
            </a:r>
            <a:endParaRPr sz="900" dirty="0"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12" name="object 6"/>
          <p:cNvSpPr txBox="1">
            <a:spLocks/>
          </p:cNvSpPr>
          <p:nvPr/>
        </p:nvSpPr>
        <p:spPr>
          <a:xfrm>
            <a:off x="172598" y="2032729"/>
            <a:ext cx="26797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just">
              <a:spcBef>
                <a:spcPts val="100"/>
              </a:spcBef>
            </a:pPr>
            <a:r>
              <a:rPr lang="en-US" sz="1800" kern="0" spc="5" dirty="0" smtClean="0">
                <a:solidFill>
                  <a:srgbClr val="996633"/>
                </a:solidFill>
                <a:latin typeface="Monotype Corsiva" panose="03010101010201010101" pitchFamily="66" charset="0"/>
              </a:rPr>
              <a:t>“Your brand is what people say about you, when you are not in the room.”</a:t>
            </a:r>
            <a:endParaRPr lang="en-US" sz="1800" kern="0" spc="50" dirty="0">
              <a:solidFill>
                <a:srgbClr val="996633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3" name="object 6"/>
          <p:cNvSpPr txBox="1">
            <a:spLocks/>
          </p:cNvSpPr>
          <p:nvPr/>
        </p:nvSpPr>
        <p:spPr>
          <a:xfrm>
            <a:off x="276205" y="2949121"/>
            <a:ext cx="26797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just">
              <a:spcBef>
                <a:spcPts val="100"/>
              </a:spcBef>
            </a:pPr>
            <a:r>
              <a:rPr lang="en-US" sz="1000" kern="0" spc="5" dirty="0" smtClean="0">
                <a:latin typeface="Arial Black" panose="020B0A04020102020204" pitchFamily="34" charset="0"/>
              </a:rPr>
              <a:t>- Jeff Bezos, Amazon Founder</a:t>
            </a:r>
            <a:endParaRPr lang="en-US" sz="1000" kern="0" spc="5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605212"/>
            <a:ext cx="333373" cy="928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4270" y="856198"/>
            <a:ext cx="250634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-9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650" b="1" spc="-2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650" b="1" spc="-65" dirty="0" smtClean="0">
                <a:solidFill>
                  <a:srgbClr val="000000"/>
                </a:solidFill>
                <a:latin typeface="Arial"/>
                <a:cs typeface="Arial"/>
              </a:rPr>
              <a:t>TEAM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270" y="1451940"/>
            <a:ext cx="5020730" cy="32265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Along with the restaurant business, 24K team has been venturing into a diverse landscape of business horizon, the latest of which is an innovation  hospitality service experience through technology integration.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900" spc="45" dirty="0">
              <a:solidFill>
                <a:srgbClr val="808080"/>
              </a:solidFill>
              <a:latin typeface="Arial Rounded MT Bold" panose="020F0704030504030204" pitchFamily="34" charset="0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Registered &amp; trademarked under the entity </a:t>
            </a:r>
            <a:r>
              <a:rPr lang="en-US" sz="900" spc="45" dirty="0" err="1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Truevibez</a:t>
            </a: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Pvt. Ltd., this concept is a pioneering opportunity to expand the traditional hospitality concepts to make it more appealing to a wide new horizon of online customers, by offering services that are in high demand &amp; significant future potential.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900" spc="45" dirty="0">
              <a:solidFill>
                <a:srgbClr val="808080"/>
              </a:solidFill>
              <a:latin typeface="Arial Rounded MT Bold" panose="020F0704030504030204" pitchFamily="34" charset="0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This idea is spread over a wide spectrum and is primarily conceptualized by Rajesh </a:t>
            </a:r>
            <a:r>
              <a:rPr lang="en-US" sz="900" spc="45" dirty="0" err="1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Karandikar</a:t>
            </a: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with his business partner Alok Sambuddha.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Alok comes from a technology background with 14 years of IT experience with premium MNCs, with proficiency in merchant acquisition &amp; servicing business.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900" spc="45" dirty="0">
              <a:solidFill>
                <a:srgbClr val="808080"/>
              </a:solidFill>
              <a:latin typeface="Arial Rounded MT Bold" panose="020F0704030504030204" pitchFamily="34" charset="0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Rajesh &amp; Alok are supported at the board by an elite list of industry experts holding high profile positions as:</a:t>
            </a:r>
          </a:p>
          <a:p>
            <a:pPr marL="184150" marR="5080" indent="-171450" algn="just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Chartered Accountant &amp; Company Secretary</a:t>
            </a:r>
            <a:endParaRPr lang="en-US" sz="900" dirty="0">
              <a:latin typeface="Arial Rounded MT Bold" panose="020F0704030504030204" pitchFamily="34" charset="0"/>
              <a:cs typeface="Arial"/>
            </a:endParaRPr>
          </a:p>
          <a:p>
            <a:pPr marL="184150" marR="5080" indent="-171450" algn="just">
              <a:spcBef>
                <a:spcPts val="100"/>
              </a:spcBef>
              <a:buFontTx/>
              <a:buChar char="-"/>
            </a:pP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e-Commerce &amp; Web Application Security Architect</a:t>
            </a:r>
          </a:p>
          <a:p>
            <a:pPr marL="184150" marR="5080" indent="-171450" algn="just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Managing Director of a National Banking Corporation</a:t>
            </a:r>
          </a:p>
          <a:p>
            <a:pPr marL="184150" marR="5080" indent="-171450" algn="just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Retired Deputy Secretary in Govt. </a:t>
            </a: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 Maharashtra </a:t>
            </a:r>
            <a:r>
              <a:rPr lang="en-US" sz="900" spc="4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(</a:t>
            </a: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Multiple portfolio)</a:t>
            </a:r>
          </a:p>
          <a:p>
            <a:pPr marL="184150" marR="5080" indent="-171450" algn="just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sz="900" spc="4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Associate VP, Digital Banking Delivery</a:t>
            </a:r>
          </a:p>
          <a:p>
            <a:pPr marL="184150" marR="5080" indent="-171450" algn="just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US" sz="900" spc="45" dirty="0" smtClean="0">
              <a:solidFill>
                <a:srgbClr val="808080"/>
              </a:solidFill>
              <a:latin typeface="Arial Rounded MT Bold" panose="020F070403050403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219113"/>
            <a:ext cx="2687070" cy="26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9147" y="3200783"/>
            <a:ext cx="2174875" cy="50863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550" b="1" spc="150" dirty="0">
                <a:latin typeface="Arial"/>
                <a:cs typeface="Arial"/>
              </a:rPr>
              <a:t>Rajesh</a:t>
            </a:r>
            <a:r>
              <a:rPr sz="1550" b="1" spc="80" dirty="0">
                <a:latin typeface="Arial"/>
                <a:cs typeface="Arial"/>
              </a:rPr>
              <a:t> </a:t>
            </a:r>
            <a:r>
              <a:rPr sz="1550" b="1" spc="220" dirty="0">
                <a:latin typeface="Arial"/>
                <a:cs typeface="Arial"/>
              </a:rPr>
              <a:t>Karandikar</a:t>
            </a:r>
            <a:endParaRPr sz="1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900" spc="30" dirty="0">
                <a:latin typeface="Arial"/>
                <a:cs typeface="Arial"/>
              </a:rPr>
              <a:t>CEO</a:t>
            </a:r>
            <a:r>
              <a:rPr sz="900" spc="-160" dirty="0"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020468"/>
            <a:ext cx="8490928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We</a:t>
            </a:r>
            <a:r>
              <a:rPr sz="12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200" spc="1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aim</a:t>
            </a:r>
            <a:r>
              <a:rPr sz="12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2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</a:t>
            </a:r>
            <a:r>
              <a:rPr sz="12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2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cater</a:t>
            </a:r>
            <a:r>
              <a:rPr sz="12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2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to</a:t>
            </a:r>
            <a:r>
              <a:rPr sz="12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200" spc="10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</a:t>
            </a:r>
            <a:r>
              <a:rPr sz="12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200" spc="6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wide</a:t>
            </a:r>
            <a:r>
              <a:rPr sz="12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200" spc="7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range</a:t>
            </a:r>
            <a:r>
              <a:rPr sz="12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200" spc="6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of</a:t>
            </a:r>
            <a:r>
              <a:rPr sz="120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200" spc="70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audience</a:t>
            </a:r>
            <a:r>
              <a:rPr sz="12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sz="1200" spc="70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through</a:t>
            </a:r>
            <a:r>
              <a:rPr lang="en-US" sz="1200" spc="-5" dirty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lang="en-US" sz="1200" spc="-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modern service offerings by continuous innovation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808080"/>
                </a:solidFill>
                <a:latin typeface="Arial Rounded MT Bold" panose="020F0704030504030204" pitchFamily="34" charset="0"/>
                <a:cs typeface="Arial"/>
              </a:rPr>
              <a:t>&amp; by building strong relationships and technology integration.</a:t>
            </a:r>
            <a:endParaRPr sz="1200" dirty="0"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0260" y="839495"/>
            <a:ext cx="775335" cy="1711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50" b="1" spc="-5365" dirty="0">
                <a:solidFill>
                  <a:srgbClr val="C6C6C6"/>
                </a:solidFill>
                <a:latin typeface="Arial"/>
                <a:cs typeface="Arial"/>
              </a:rPr>
              <a:t>“</a:t>
            </a:r>
            <a:endParaRPr sz="1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7112" y="0"/>
            <a:ext cx="7398245" cy="848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53072" y="4061409"/>
            <a:ext cx="7622540" cy="1082675"/>
            <a:chOff x="653072" y="4061409"/>
            <a:chExt cx="7622540" cy="1082675"/>
          </a:xfrm>
        </p:grpSpPr>
        <p:sp>
          <p:nvSpPr>
            <p:cNvPr id="8" name="object 8"/>
            <p:cNvSpPr/>
            <p:nvPr/>
          </p:nvSpPr>
          <p:spPr>
            <a:xfrm>
              <a:off x="877112" y="4299762"/>
              <a:ext cx="7398245" cy="8437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072" y="4061409"/>
              <a:ext cx="3274860" cy="10820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205476" y="0"/>
            <a:ext cx="3274860" cy="1072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954</Words>
  <Application>Microsoft Office PowerPoint</Application>
  <PresentationFormat>On-screen Show (16:9)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Rounded MT Bold</vt:lpstr>
      <vt:lpstr>Calibri</vt:lpstr>
      <vt:lpstr>Monotype Corsiva</vt:lpstr>
      <vt:lpstr>Office Theme</vt:lpstr>
      <vt:lpstr>PowerPoint Presentation</vt:lpstr>
      <vt:lpstr>THE GENESIS</vt:lpstr>
      <vt:lpstr>THE EPIPHANY MOMENT</vt:lpstr>
      <vt:lpstr>THE STATUS QUO</vt:lpstr>
      <vt:lpstr>THE STRATEGY</vt:lpstr>
      <vt:lpstr>A brand isn’t just a logo. Or our Business card.  It’s not just words on a page or image on  screen. It’s not just a billboard or an event  booth. It’s these things, but relly, so much more.  Most important, a brand is about people.</vt:lpstr>
      <vt:lpstr>THE TEAM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24K Brand Presentation-PPT-2</dc:title>
  <dc:creator>Hp</dc:creator>
  <cp:lastModifiedBy>Microsoft account</cp:lastModifiedBy>
  <cp:revision>8</cp:revision>
  <dcterms:created xsi:type="dcterms:W3CDTF">2020-10-11T05:21:31Z</dcterms:created>
  <dcterms:modified xsi:type="dcterms:W3CDTF">2020-10-11T07:10:22Z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2020-09-27T00:00:00Z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2020-10-11T00:00:00Z</vt:filetime>
  </property>
</Properties>
</file>