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3"/>
  </p:notesMasterIdLst>
  <p:sldIdLst>
    <p:sldId id="260" r:id="rId2"/>
    <p:sldId id="267" r:id="rId3"/>
    <p:sldId id="268" r:id="rId4"/>
    <p:sldId id="275" r:id="rId5"/>
    <p:sldId id="279" r:id="rId6"/>
    <p:sldId id="277" r:id="rId7"/>
    <p:sldId id="278" r:id="rId8"/>
    <p:sldId id="274" r:id="rId9"/>
    <p:sldId id="270" r:id="rId10"/>
    <p:sldId id="28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Often </a:t>
            </a:r>
            <a:r>
              <a:rPr lang="en-US" dirty="0" smtClean="0"/>
              <a:t>They </a:t>
            </a:r>
            <a:r>
              <a:rPr lang="en-US" dirty="0"/>
              <a:t>Eat Out In</a:t>
            </a:r>
          </a:p>
        </c:rich>
      </c:tx>
      <c:layout>
        <c:manualLayout>
          <c:xMode val="edge"/>
          <c:yMode val="edge"/>
          <c:x val="0.11270767624635156"/>
          <c:y val="0.11728395061728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Sheet4!$A$2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Sheet4!$A$3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Sheet4!$B$3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Sheet4!$A$4</c:f>
              <c:strCache>
                <c:ptCount val="1"/>
                <c:pt idx="0">
                  <c:v>Singapore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Sheet4!$B$4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4"/>
          <c:order val="4"/>
          <c:tx>
            <c:strRef>
              <c:f>Sheet4!$A$5</c:f>
              <c:strCache>
                <c:ptCount val="1"/>
                <c:pt idx="0">
                  <c:v>Thailand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ser>
          <c:idx val="5"/>
          <c:order val="5"/>
          <c:tx>
            <c:strRef>
              <c:f>Sheet4!$A$6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Sheet4!$B$6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68009056"/>
        <c:axId val="1468005248"/>
      </c:barChart>
      <c:catAx>
        <c:axId val="1468009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005248"/>
        <c:crosses val="autoZero"/>
        <c:auto val="1"/>
        <c:lblAlgn val="ctr"/>
        <c:lblOffset val="100"/>
        <c:noMultiLvlLbl val="0"/>
      </c:catAx>
      <c:valAx>
        <c:axId val="1468005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00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Disposable Income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rgbClr val="7030A0"/>
            </a:solidFill>
            <a:ln>
              <a:solidFill>
                <a:srgbClr val="0070C0"/>
              </a:solidFill>
            </a:ln>
            <a:effectLst/>
            <a:sp3d>
              <a:contourClr>
                <a:srgbClr val="0070C0"/>
              </a:contourClr>
            </a:sp3d>
          </c:spPr>
          <c:invertIfNegative val="0"/>
          <c:cat>
            <c:strRef>
              <c:f>Sheet5!$A$1:$A$3</c:f>
              <c:strCache>
                <c:ptCount val="3"/>
                <c:pt idx="0">
                  <c:v>2011-12</c:v>
                </c:pt>
                <c:pt idx="1">
                  <c:v>2016-17</c:v>
                </c:pt>
                <c:pt idx="2">
                  <c:v>2021-22</c:v>
                </c:pt>
              </c:strCache>
            </c:strRef>
          </c:cat>
          <c:val>
            <c:numRef>
              <c:f>Sheet5!$B$1:$B$3</c:f>
              <c:numCache>
                <c:formatCode>General</c:formatCode>
                <c:ptCount val="3"/>
                <c:pt idx="0">
                  <c:v>77000</c:v>
                </c:pt>
                <c:pt idx="1">
                  <c:v>100900</c:v>
                </c:pt>
                <c:pt idx="2">
                  <c:v>132850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68005792"/>
        <c:axId val="1468016128"/>
        <c:axId val="0"/>
      </c:bar3DChart>
      <c:catAx>
        <c:axId val="146800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016128"/>
        <c:crosses val="autoZero"/>
        <c:auto val="1"/>
        <c:lblAlgn val="ctr"/>
        <c:lblOffset val="100"/>
        <c:noMultiLvlLbl val="0"/>
      </c:catAx>
      <c:valAx>
        <c:axId val="1468016128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rgbClr val="0070C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00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</a:t>
            </a:r>
            <a:r>
              <a:rPr lang="en-US" baseline="0"/>
              <a:t> - Age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cat>
            <c:strRef>
              <c:f>Sheet3!$A$1:$A$4</c:f>
              <c:strCache>
                <c:ptCount val="4"/>
                <c:pt idx="0">
                  <c:v>0-21 Years</c:v>
                </c:pt>
                <c:pt idx="1">
                  <c:v>21-50 Years</c:v>
                </c:pt>
                <c:pt idx="2">
                  <c:v>50-60 Years</c:v>
                </c:pt>
                <c:pt idx="3">
                  <c:v>60+ Years</c:v>
                </c:pt>
              </c:strCache>
            </c:strRef>
          </c:cat>
          <c:val>
            <c:numRef>
              <c:f>Sheet3!$B$1:$B$4</c:f>
              <c:numCache>
                <c:formatCode>General</c:formatCode>
                <c:ptCount val="4"/>
                <c:pt idx="0">
                  <c:v>41.2</c:v>
                </c:pt>
                <c:pt idx="1">
                  <c:v>44.7</c:v>
                </c:pt>
                <c:pt idx="2">
                  <c:v>8.6</c:v>
                </c:pt>
                <c:pt idx="3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8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2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3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DF9-9C84-4EB7-9564-2D7315C2ECB6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8788-3F72-49C0-A070-96F1FD1A38EF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FAA-4884-4751-AF86-70B77E41BA8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757-DC7D-49B8-9F89-613CB30BAC16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1470-11BF-4465-98BC-9B196EAAB9C5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EE6-F9F3-4FEC-9F6D-41492BFC8296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FE8A-7EB4-4BF8-B539-5DF494DE50AE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7084-49FB-4314-BF3A-B5D6AFF1D2F6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96F-F879-4832-A4C4-2D4C49BF178E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21C4-64E8-43FE-810B-9EEED753D398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1F5D-9B3A-4672-A2C8-AE64AD46C2BC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6475-D385-459C-BCE4-9470CF82E17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8.png"/><Relationship Id="rId5" Type="http://schemas.openxmlformats.org/officeDocument/2006/relationships/image" Target="../media/image5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4" y="1091297"/>
            <a:ext cx="8786812" cy="5111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WAIŪ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– A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479798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Pvt. Ltd.</a:t>
            </a:r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Horizontal expansion of broadcasting &amp; micro-finance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Multi-tier membership with range of features as remote connect, year-end party, hotel booking etc.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Patent, Sponsored Event Services, Corporate Tie-Ups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Pricing diversification, Pan-India launch, Integration with other popular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WAIŪ Hangout for close friends &amp; family and personalized theme based offers, events &amp; alerting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Data </a:t>
            </a:r>
            <a:r>
              <a:rPr lang="en-US" dirty="0">
                <a:solidFill>
                  <a:srgbClr val="002060"/>
                </a:solidFill>
              </a:rPr>
              <a:t>science &amp; </a:t>
            </a:r>
            <a:r>
              <a:rPr lang="en-US" dirty="0" smtClean="0">
                <a:solidFill>
                  <a:srgbClr val="002060"/>
                </a:solidFill>
              </a:rPr>
              <a:t>analytics, Supply-chain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Streaming services, Overseas launch, Integration with other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FL3 appraisal &amp; customer rating, FLXC support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SOP standardization &amp; master training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24340" y="6356350"/>
            <a:ext cx="451961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Pvt. Ltd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4" y="1318510"/>
            <a:ext cx="7506791" cy="4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462463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Pvt.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200" dirty="0" smtClean="0">
                <a:solidFill>
                  <a:srgbClr val="002060"/>
                </a:solidFill>
              </a:rPr>
              <a:t>WAIŪ </a:t>
            </a:r>
            <a:r>
              <a:rPr lang="en-US" sz="2200" dirty="0">
                <a:solidFill>
                  <a:srgbClr val="002060"/>
                </a:solidFill>
              </a:rPr>
              <a:t>is a pioneering </a:t>
            </a:r>
            <a:r>
              <a:rPr lang="en-US" sz="2200" dirty="0" smtClean="0">
                <a:solidFill>
                  <a:srgbClr val="002060"/>
                </a:solidFill>
              </a:rPr>
              <a:t>opportunity to </a:t>
            </a:r>
            <a:r>
              <a:rPr lang="en-US" sz="2200" b="1" dirty="0" smtClean="0">
                <a:solidFill>
                  <a:srgbClr val="002060"/>
                </a:solidFill>
              </a:rPr>
              <a:t>bring people together like never imagined before</a:t>
            </a:r>
            <a:r>
              <a:rPr lang="en-US" sz="2200" dirty="0" smtClean="0">
                <a:solidFill>
                  <a:srgbClr val="002060"/>
                </a:solidFill>
              </a:rPr>
              <a:t>, by expanding a proven &amp; classic concept to join forces with modern technology platforms.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endParaRPr lang="en-US" sz="2200" dirty="0" smtClean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200" dirty="0" smtClean="0">
                <a:solidFill>
                  <a:srgbClr val="002060"/>
                </a:solidFill>
              </a:rPr>
              <a:t>While this solution resolves chronic challenges faced by restaurant business, it also open up innovative prospects for consumers to connect not just with known acquaintances, but also to </a:t>
            </a:r>
            <a:r>
              <a:rPr lang="en-US" sz="2200" b="1" dirty="0" smtClean="0">
                <a:solidFill>
                  <a:srgbClr val="002060"/>
                </a:solidFill>
              </a:rPr>
              <a:t>make new friends with customers having common interests &amp; thinking.</a:t>
            </a:r>
            <a:endParaRPr lang="en-US" sz="2200" dirty="0" smtClean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endParaRPr lang="en-US" sz="2200" dirty="0" smtClean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200" dirty="0">
                <a:solidFill>
                  <a:srgbClr val="002060"/>
                </a:solidFill>
              </a:rPr>
              <a:t>It empowers </a:t>
            </a:r>
            <a:r>
              <a:rPr lang="en-US" sz="2200" dirty="0" smtClean="0">
                <a:solidFill>
                  <a:srgbClr val="002060"/>
                </a:solidFill>
              </a:rPr>
              <a:t>restaurant business </a:t>
            </a:r>
            <a:r>
              <a:rPr lang="en-US" sz="2200" dirty="0">
                <a:solidFill>
                  <a:srgbClr val="002060"/>
                </a:solidFill>
              </a:rPr>
              <a:t>owners to </a:t>
            </a:r>
            <a:r>
              <a:rPr lang="en-US" sz="2200" b="1" dirty="0">
                <a:solidFill>
                  <a:srgbClr val="002060"/>
                </a:solidFill>
              </a:rPr>
              <a:t>offer their services to a completely new range of customers through mobile &amp; web application, </a:t>
            </a:r>
            <a:r>
              <a:rPr lang="en-US" sz="2200" dirty="0">
                <a:solidFill>
                  <a:srgbClr val="002060"/>
                </a:solidFill>
              </a:rPr>
              <a:t>in a cost effective &amp; accelerated manner</a:t>
            </a:r>
            <a:r>
              <a:rPr lang="en-US" sz="2200" dirty="0" smtClean="0">
                <a:solidFill>
                  <a:srgbClr val="002060"/>
                </a:solidFill>
              </a:rPr>
              <a:t>.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39" y="6356350"/>
            <a:ext cx="4551235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Pvt. Ltd.</a:t>
            </a:r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8964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Industry Challenges &amp; Solutions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41530" y="1014084"/>
            <a:ext cx="10690653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restaurant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broadcast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Impactful means of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46551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Pvt. Ltd.</a:t>
            </a:r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7989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164349" y="1245368"/>
            <a:ext cx="3190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7030A0"/>
                </a:solidFill>
              </a:rPr>
              <a:t>Gift a drink</a:t>
            </a: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Gift or share a drink of choice to your beloved ones e.g. Corporates, Family &amp; Friends &amp; colleagues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2406" y="2560384"/>
            <a:ext cx="3309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Offer a drink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Offer service will be availed at merchant establishment with other groups or individuals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6741" y="3844758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0070C0"/>
                </a:solidFill>
              </a:rPr>
              <a:t>Events &amp; Gaming</a:t>
            </a:r>
          </a:p>
          <a:p>
            <a:pPr algn="r"/>
            <a:r>
              <a:rPr lang="en-US" sz="1600" dirty="0" smtClean="0">
                <a:solidFill>
                  <a:srgbClr val="0070C0"/>
                </a:solidFill>
              </a:rPr>
              <a:t>Promote corporate events, interactive games for in-house patrons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2406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Payments &amp; Point Wallet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Express true feeling of sharing &amp; gifting with points instead of money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0178" y="2556610"/>
            <a:ext cx="294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Eat Now, Pay Later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Service for the our bank partner’s privileged customers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314" y="1260212"/>
            <a:ext cx="342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Broadcast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&amp; Live Streaming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Watch live shows &amp; virtually share special moments with the dear ones &amp; staff training demonstrations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58985" y="3844758"/>
            <a:ext cx="35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Purchase a drink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Instant cashback facility for regular customers who avail restaurant services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80754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Food Delivery</a:t>
            </a: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Break the dependency of service aggregators, with reduced expenses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2050" y="1279092"/>
            <a:ext cx="622602" cy="7137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5622" y="2647987"/>
            <a:ext cx="621517" cy="6047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9596" y="5240632"/>
            <a:ext cx="629599" cy="8361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01216" y="3942059"/>
            <a:ext cx="643392" cy="6433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3506" y="2686129"/>
            <a:ext cx="680757" cy="5658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6684" y="1376739"/>
            <a:ext cx="682399" cy="6896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44711" y="3942059"/>
            <a:ext cx="734372" cy="7538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2413" y="5240632"/>
            <a:ext cx="714729" cy="7018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0932" y="1183879"/>
            <a:ext cx="2063556" cy="5092111"/>
          </a:xfrm>
          <a:prstGeom prst="rect">
            <a:avLst/>
          </a:prstGeom>
        </p:spPr>
      </p:pic>
      <p:sp>
        <p:nvSpPr>
          <p:cNvPr id="3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75126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Pvt. Ltd.</a:t>
            </a:r>
          </a:p>
        </p:txBody>
      </p:sp>
    </p:spTree>
    <p:extLst>
      <p:ext uri="{BB962C8B-B14F-4D97-AF65-F5344CB8AC3E}">
        <p14:creationId xmlns:p14="http://schemas.microsoft.com/office/powerpoint/2010/main" val="1259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6135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Market Research Convergence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691278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1042" y="1093740"/>
            <a:ext cx="3372599" cy="1943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9555" y="1093740"/>
            <a:ext cx="3198141" cy="1943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935485"/>
              </p:ext>
            </p:extLst>
          </p:nvPr>
        </p:nvGraphicFramePr>
        <p:xfrm>
          <a:off x="1253216" y="3038408"/>
          <a:ext cx="3400425" cy="184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6" name="Rectangle 25"/>
          <p:cNvSpPr/>
          <p:nvPr/>
        </p:nvSpPr>
        <p:spPr>
          <a:xfrm>
            <a:off x="1268759" y="4986849"/>
            <a:ext cx="10608804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Trend #1: Ethnic cuisine will increasingly be present in </a:t>
            </a:r>
            <a:r>
              <a:rPr lang="en-US" dirty="0" smtClean="0">
                <a:solidFill>
                  <a:srgbClr val="002060"/>
                </a:solidFill>
              </a:rPr>
              <a:t>organized </a:t>
            </a:r>
            <a:r>
              <a:rPr lang="en-US" dirty="0">
                <a:solidFill>
                  <a:srgbClr val="002060"/>
                </a:solidFill>
              </a:rPr>
              <a:t>and hygienic set-ups</a:t>
            </a:r>
          </a:p>
          <a:p>
            <a:r>
              <a:rPr lang="en-US" dirty="0">
                <a:solidFill>
                  <a:srgbClr val="002060"/>
                </a:solidFill>
              </a:rPr>
              <a:t>Trend #2: Food tech will continue to ‘</a:t>
            </a:r>
            <a:r>
              <a:rPr lang="en-US" dirty="0" smtClean="0">
                <a:solidFill>
                  <a:srgbClr val="002060"/>
                </a:solidFill>
              </a:rPr>
              <a:t>organize’, </a:t>
            </a:r>
            <a:r>
              <a:rPr lang="en-US" dirty="0">
                <a:solidFill>
                  <a:srgbClr val="002060"/>
                </a:solidFill>
              </a:rPr>
              <a:t>driving increased focus on consumers, </a:t>
            </a:r>
            <a:r>
              <a:rPr lang="en-US" dirty="0" smtClean="0">
                <a:solidFill>
                  <a:srgbClr val="002060"/>
                </a:solidFill>
              </a:rPr>
              <a:t>innovation &amp; efficiency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Trend #3: Restaurants will increasingly focus on consumer engagement using technology</a:t>
            </a:r>
          </a:p>
          <a:p>
            <a:r>
              <a:rPr lang="en-US" dirty="0">
                <a:solidFill>
                  <a:srgbClr val="002060"/>
                </a:solidFill>
              </a:rPr>
              <a:t>Trend #4: Health and wellness will continue to ride high on consumer preferences</a:t>
            </a:r>
          </a:p>
          <a:p>
            <a:r>
              <a:rPr lang="en-US" dirty="0">
                <a:solidFill>
                  <a:srgbClr val="002060"/>
                </a:solidFill>
              </a:rPr>
              <a:t>Trend #5: Traditional packaging will make way for innovative food packaging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668512" y="462011"/>
            <a:ext cx="3248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Source: NRAI &amp; FICCI / PwC, World Bank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895292"/>
              </p:ext>
            </p:extLst>
          </p:nvPr>
        </p:nvGraphicFramePr>
        <p:xfrm>
          <a:off x="4937862" y="3037108"/>
          <a:ext cx="3270895" cy="184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50671"/>
              </p:ext>
            </p:extLst>
          </p:nvPr>
        </p:nvGraphicFramePr>
        <p:xfrm>
          <a:off x="4937862" y="1071676"/>
          <a:ext cx="3270895" cy="196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11266" y="3037108"/>
            <a:ext cx="3234718" cy="18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SWOT Appraisal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9448" y="1056610"/>
            <a:ext cx="10706782" cy="546366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4934" y="2181026"/>
            <a:ext cx="441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Distinct service offerings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Need for </a:t>
            </a:r>
            <a:r>
              <a:rPr lang="en-US" dirty="0" smtClean="0">
                <a:solidFill>
                  <a:srgbClr val="002060"/>
                </a:solidFill>
              </a:rPr>
              <a:t>change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More value </a:t>
            </a: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smtClean="0">
                <a:solidFill>
                  <a:srgbClr val="002060"/>
                </a:solidFill>
              </a:rPr>
              <a:t>money </a:t>
            </a: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smtClean="0">
                <a:solidFill>
                  <a:srgbClr val="002060"/>
                </a:solidFill>
              </a:rPr>
              <a:t>customers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Changing mindset in vast market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Dedicated merchant solution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97368" y="2495356"/>
            <a:ext cx="371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Brand Establishment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Absence of support from Venture Capital or Institutional Investors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40915" y="3954650"/>
            <a:ext cx="397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Expansion of existing service aggregators into hospitality business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Competition from global players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If we wont do it, someone else will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6849" y="3925848"/>
            <a:ext cx="462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</a:t>
            </a:r>
            <a:r>
              <a:rPr lang="en-US" dirty="0">
                <a:solidFill>
                  <a:srgbClr val="002060"/>
                </a:solidFill>
              </a:rPr>
              <a:t>disposable income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First mover’s advantage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Technology innovations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Urbanization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International tie-ups</a:t>
            </a:r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39" y="6356350"/>
            <a:ext cx="4622673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Pvt. </a:t>
            </a:r>
            <a:r>
              <a:rPr lang="en-US" dirty="0" smtClean="0"/>
              <a:t>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7971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Indicative Process Flow – Purchase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6584" y="1060514"/>
            <a:ext cx="10704159" cy="54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4398220" y="1630809"/>
            <a:ext cx="4320000" cy="43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182703" y="1139065"/>
            <a:ext cx="5414110" cy="5303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71989" y="2073953"/>
            <a:ext cx="1139100" cy="11116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77193" y="4892545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42450" y="2623686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68861" y="1508181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11140" y="3835030"/>
            <a:ext cx="1152591" cy="11440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09086" y="439938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6200000">
            <a:off x="6457930" y="1108594"/>
            <a:ext cx="5541006" cy="53663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748495" y="505148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714415" y="204069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399826" y="326351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546629" y="264855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462216" y="3866089"/>
            <a:ext cx="1143135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717678" y="45177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68089" y="3000900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Anyone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Anywhere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06596" y="1367524"/>
            <a:ext cx="3844488" cy="19012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Event Broadcast &amp; live Streaming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4314" y="3888003"/>
            <a:ext cx="4414019" cy="250873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Corporate Events &amp; Flexible Packages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01211" y="2367709"/>
            <a:ext cx="127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Economical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Delivery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774721" y="148615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16851" y="1643629"/>
            <a:ext cx="11960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Attractive Games</a:t>
            </a:r>
            <a:endParaRPr lang="en-US" sz="1700" b="1" dirty="0">
              <a:solidFill>
                <a:srgbClr val="7030A0"/>
              </a:solidFill>
            </a:endParaRP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Chat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448620" y="3268742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41692" y="335876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New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Base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14166" y="1516129"/>
            <a:ext cx="12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Offer Event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Packages</a:t>
            </a:r>
          </a:p>
          <a:p>
            <a:pPr algn="ctr"/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30688" y="4088386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Occasional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Promotion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04580" y="441667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Higher 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Retention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42102" y="2869440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Increased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Footfall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5270" y="4959934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Cost Effective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Marketing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5771" y="2694433"/>
            <a:ext cx="2379666" cy="24865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Increased reach through acceptance &amp; branding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Unique interactive platform for FL3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Reduced delivery costs</a:t>
            </a:r>
            <a:endParaRPr lang="en-US" sz="1600" b="1" dirty="0">
              <a:solidFill>
                <a:srgbClr val="FFFF00"/>
              </a:solidFill>
            </a:endParaRPr>
          </a:p>
          <a:p>
            <a:pPr algn="ctr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48125" y="2941333"/>
            <a:ext cx="2592487" cy="23112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Top standards for wellness &amp; hygiene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Socializing opportunity for socially distant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More value for money through cashback offers</a:t>
            </a:r>
          </a:p>
          <a:p>
            <a:pPr algn="ctr"/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50473" y="5220362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Cashback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Exciting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Offers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20831" y="4640083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Register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For Local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Events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00757" y="4000585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Range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 FL3 to choose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6043" y="3463573"/>
            <a:ext cx="141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Have  Drink, 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&amp; get 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Cashback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39711" y="2919055"/>
            <a:ext cx="1287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Gift / Share 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32288" y="2154031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Socialize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By Offering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61" name="Oval 60"/>
          <p:cNvSpPr/>
          <p:nvPr/>
        </p:nvSpPr>
        <p:spPr>
          <a:xfrm>
            <a:off x="9705123" y="326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67284" y="3497123"/>
            <a:ext cx="1196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Multi City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Platform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78085" y="324560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05412" y="3316130"/>
            <a:ext cx="10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Off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Season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Boost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3080" y="2868464"/>
            <a:ext cx="670189" cy="1995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2679" y="3053213"/>
            <a:ext cx="1059641" cy="114405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63252" y="6356350"/>
            <a:ext cx="4523597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Pvt. </a:t>
            </a:r>
            <a:r>
              <a:rPr lang="en-US" dirty="0" smtClean="0"/>
              <a:t>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="" xmlns:a16="http://schemas.microsoft.com/office/drawing/2014/main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="" xmlns:a16="http://schemas.microsoft.com/office/drawing/2014/main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April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3000 </a:t>
            </a:r>
            <a:r>
              <a:rPr lang="en-US" sz="1200" noProof="1"/>
              <a:t>FL3 &amp; </a:t>
            </a:r>
            <a:r>
              <a:rPr lang="en-US" sz="1200" noProof="1" smtClean="0"/>
              <a:t>3 Lacs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October 2022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2400 </a:t>
            </a:r>
            <a:r>
              <a:rPr lang="en-US" sz="1200" noProof="1"/>
              <a:t>FL3 &amp; </a:t>
            </a:r>
            <a:r>
              <a:rPr lang="en-US" sz="1200" noProof="1" smtClean="0"/>
              <a:t>2.4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April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1800 </a:t>
            </a:r>
            <a:r>
              <a:rPr lang="en-US" sz="1200" noProof="1"/>
              <a:t>FL3 &amp; </a:t>
            </a:r>
            <a:r>
              <a:rPr lang="en-US" sz="1200" noProof="1" smtClean="0"/>
              <a:t>1.8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October 2021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Cities &amp; explore additional scope</a:t>
            </a:r>
            <a:endParaRPr lang="en-US" sz="1200" noProof="1"/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1200 </a:t>
            </a:r>
            <a:r>
              <a:rPr lang="en-US" sz="1200" noProof="1"/>
              <a:t>FL3 &amp; </a:t>
            </a:r>
            <a:r>
              <a:rPr lang="en-US" sz="1200" noProof="1" smtClean="0"/>
              <a:t>1.2 L 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April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600 FL3 &amp; 60 thousand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="" xmlns:a16="http://schemas.microsoft.com/office/drawing/2014/main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="" xmlns:a16="http://schemas.microsoft.com/office/drawing/2014/main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FED5D04-F590-4EE7-AE6E-CB470304DDD1}"/>
              </a:ext>
            </a:extLst>
          </p:cNvPr>
          <p:cNvSpPr txBox="1"/>
          <p:nvPr/>
        </p:nvSpPr>
        <p:spPr>
          <a:xfrm>
            <a:off x="8524318" y="1057375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October 2023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3600 </a:t>
            </a:r>
            <a:r>
              <a:rPr lang="en-US" sz="1200" noProof="1"/>
              <a:t>FL3 &amp; </a:t>
            </a:r>
            <a:r>
              <a:rPr lang="en-US" sz="1200" noProof="1" smtClean="0"/>
              <a:t>3.6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15934" y="5504763"/>
            <a:ext cx="4714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Company Registration          – July 2020 - Complete</a:t>
            </a:r>
          </a:p>
          <a:p>
            <a:r>
              <a:rPr lang="en-US" sz="1600" dirty="0" smtClean="0"/>
              <a:t>App Development	          – March - 2020</a:t>
            </a:r>
          </a:p>
          <a:p>
            <a:r>
              <a:rPr lang="en-US" sz="1600" dirty="0" smtClean="0"/>
              <a:t>Foundation Period 	          – Apr-20 to Oct-21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RBI Approval &amp; </a:t>
            </a:r>
            <a:r>
              <a:rPr lang="en-US" b="1" dirty="0" smtClean="0">
                <a:solidFill>
                  <a:srgbClr val="FF0000"/>
                </a:solidFill>
              </a:rPr>
              <a:t>Launch</a:t>
            </a:r>
            <a:r>
              <a:rPr lang="en-US" b="1" dirty="0" smtClean="0">
                <a:solidFill>
                  <a:srgbClr val="00B050"/>
                </a:solidFill>
              </a:rPr>
              <a:t>   – Oct 2021 (Wave 0)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16200000" flipH="1">
            <a:off x="6642433" y="5332559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638249">
            <a:off x="2873989" y="1320092"/>
            <a:ext cx="8444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3600 FL3</a:t>
            </a:r>
          </a:p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36Lacs FL4</a:t>
            </a:r>
            <a:endParaRPr lang="en-US" sz="1200" noProof="1">
              <a:solidFill>
                <a:srgbClr val="7030A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710634">
            <a:off x="3054186" y="1643784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528186">
            <a:off x="3310335" y="2735875"/>
            <a:ext cx="84984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510757">
            <a:off x="3333578" y="3108557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408961">
            <a:off x="3766192" y="4200052"/>
            <a:ext cx="803063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12Lacs 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585652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65623" y="6356350"/>
            <a:ext cx="4606501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Pvt. Ltd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6637660" y="5809491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39795" y="5643592"/>
            <a:ext cx="873748" cy="13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10854</TotalTime>
  <Words>1031</Words>
  <Application>Microsoft Office PowerPoint</Application>
  <PresentationFormat>Widescreen</PresentationFormat>
  <Paragraphs>183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136</cp:revision>
  <cp:lastPrinted>2020-08-07T16:56:50Z</cp:lastPrinted>
  <dcterms:created xsi:type="dcterms:W3CDTF">2020-06-12T02:29:26Z</dcterms:created>
  <dcterms:modified xsi:type="dcterms:W3CDTF">2020-10-11T07:27:59Z</dcterms:modified>
</cp:coreProperties>
</file>