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7"/>
  </p:notesMasterIdLst>
  <p:sldIdLst>
    <p:sldId id="260" r:id="rId2"/>
    <p:sldId id="282" r:id="rId3"/>
    <p:sldId id="268" r:id="rId4"/>
    <p:sldId id="275" r:id="rId5"/>
    <p:sldId id="279" r:id="rId6"/>
    <p:sldId id="277" r:id="rId7"/>
    <p:sldId id="287" r:id="rId8"/>
    <p:sldId id="284" r:id="rId9"/>
    <p:sldId id="270" r:id="rId10"/>
    <p:sldId id="285" r:id="rId11"/>
    <p:sldId id="296" r:id="rId12"/>
    <p:sldId id="297" r:id="rId13"/>
    <p:sldId id="290" r:id="rId14"/>
    <p:sldId id="27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53"/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dirty="0" smtClean="0"/>
              <a:t>They </a:t>
            </a:r>
            <a:r>
              <a:rPr lang="en-US" dirty="0"/>
              <a:t>Eat Out In</a:t>
            </a:r>
          </a:p>
        </c:rich>
      </c:tx>
      <c:layout>
        <c:manualLayout>
          <c:xMode val="edge"/>
          <c:yMode val="edge"/>
          <c:x val="0.11270767624635156"/>
          <c:y val="0.11728395061728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Sheet4!$A$3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Sheet4!$A$4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Sheet4!$A$5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5"/>
          <c:order val="5"/>
          <c:tx>
            <c:strRef>
              <c:f>Sheet4!$A$6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4062864"/>
        <c:axId val="204056880"/>
      </c:barChart>
      <c:catAx>
        <c:axId val="20406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56880"/>
        <c:crosses val="autoZero"/>
        <c:auto val="1"/>
        <c:lblAlgn val="ctr"/>
        <c:lblOffset val="100"/>
        <c:noMultiLvlLbl val="0"/>
      </c:catAx>
      <c:valAx>
        <c:axId val="2040568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Disposable Income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rgbClr val="7030A0"/>
            </a:solidFill>
            <a:ln>
              <a:solidFill>
                <a:srgbClr val="0070C0"/>
              </a:solidFill>
            </a:ln>
            <a:effectLst/>
            <a:sp3d>
              <a:contourClr>
                <a:srgbClr val="0070C0"/>
              </a:contourClr>
            </a:sp3d>
          </c:spPr>
          <c:invertIfNegative val="0"/>
          <c:cat>
            <c:strRef>
              <c:f>Sheet5!$A$1:$A$3</c:f>
              <c:strCache>
                <c:ptCount val="3"/>
                <c:pt idx="0">
                  <c:v>2011-12</c:v>
                </c:pt>
                <c:pt idx="1">
                  <c:v>2016-17</c:v>
                </c:pt>
                <c:pt idx="2">
                  <c:v>2021-22</c:v>
                </c:pt>
              </c:strCache>
            </c:strRef>
          </c:cat>
          <c:val>
            <c:numRef>
              <c:f>Sheet5!$B$1:$B$3</c:f>
              <c:numCache>
                <c:formatCode>General</c:formatCode>
                <c:ptCount val="3"/>
                <c:pt idx="0">
                  <c:v>77000</c:v>
                </c:pt>
                <c:pt idx="1">
                  <c:v>100900</c:v>
                </c:pt>
                <c:pt idx="2">
                  <c:v>132850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4068848"/>
        <c:axId val="204063408"/>
        <c:axId val="0"/>
      </c:bar3DChart>
      <c:catAx>
        <c:axId val="20406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3408"/>
        <c:crosses val="autoZero"/>
        <c:auto val="1"/>
        <c:lblAlgn val="ctr"/>
        <c:lblOffset val="100"/>
        <c:noMultiLvlLbl val="0"/>
      </c:catAx>
      <c:valAx>
        <c:axId val="204063408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  <a:r>
              <a:rPr lang="en-US" baseline="0"/>
              <a:t> - Age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Sheet3!$A$1:$A$4</c:f>
              <c:strCache>
                <c:ptCount val="4"/>
                <c:pt idx="0">
                  <c:v>0-21 Years</c:v>
                </c:pt>
                <c:pt idx="1">
                  <c:v>21-50 Years</c:v>
                </c:pt>
                <c:pt idx="2">
                  <c:v>50-60 Years</c:v>
                </c:pt>
                <c:pt idx="3">
                  <c:v>60+ Years</c:v>
                </c:pt>
              </c:strCache>
            </c:strRef>
          </c:cat>
          <c:val>
            <c:numRef>
              <c:f>Sheet3!$B$1:$B$4</c:f>
              <c:numCache>
                <c:formatCode>General</c:formatCode>
                <c:ptCount val="4"/>
                <c:pt idx="0">
                  <c:v>41.2</c:v>
                </c:pt>
                <c:pt idx="1">
                  <c:v>44.7</c:v>
                </c:pt>
                <c:pt idx="2">
                  <c:v>8.6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Monthly Revenue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04063952"/>
        <c:axId val="204060144"/>
        <c:axId val="0"/>
      </c:bar3DChart>
      <c:catAx>
        <c:axId val="20406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0144"/>
        <c:crosses val="autoZero"/>
        <c:auto val="1"/>
        <c:lblAlgn val="ctr"/>
        <c:lblOffset val="100"/>
        <c:noMultiLvlLbl val="0"/>
      </c:catAx>
      <c:valAx>
        <c:axId val="20406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Revenue </a:t>
            </a:r>
            <a:r>
              <a:rPr lang="en-US" dirty="0" smtClean="0"/>
              <a:t>v/s Expense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Sheet3!$A$9</c:f>
              <c:strCache>
                <c:ptCount val="1"/>
                <c:pt idx="0">
                  <c:v>Monthly Revenue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Sheet3!$B$9:$D$9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59600"/>
        <c:axId val="204057968"/>
      </c:lineChart>
      <c:lineChart>
        <c:grouping val="stacked"/>
        <c:varyColors val="0"/>
        <c:ser>
          <c:idx val="1"/>
          <c:order val="1"/>
          <c:tx>
            <c:strRef>
              <c:f>Sheet3!$A$10</c:f>
              <c:strCache>
                <c:ptCount val="1"/>
                <c:pt idx="0">
                  <c:v>Expenses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Sheet3!$B$10:$D$10</c:f>
              <c:numCache>
                <c:formatCode>[&gt;=10000000]"₹ "##\,##\,##\,##0;[&gt;=100000]"₹ "\ ##\,##\,##0;"₹ "##,##0</c:formatCode>
                <c:ptCount val="3"/>
                <c:pt idx="0">
                  <c:v>460000000</c:v>
                </c:pt>
                <c:pt idx="1">
                  <c:v>632500000</c:v>
                </c:pt>
                <c:pt idx="2">
                  <c:v>805000000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64496"/>
        <c:axId val="204057424"/>
      </c:lineChart>
      <c:valAx>
        <c:axId val="2040579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59600"/>
        <c:crosses val="max"/>
        <c:crossBetween val="between"/>
      </c:valAx>
      <c:catAx>
        <c:axId val="20405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57968"/>
        <c:crosses val="autoZero"/>
        <c:auto val="1"/>
        <c:lblAlgn val="ctr"/>
        <c:lblOffset val="100"/>
        <c:noMultiLvlLbl val="0"/>
      </c:catAx>
      <c:valAx>
        <c:axId val="204057424"/>
        <c:scaling>
          <c:orientation val="minMax"/>
        </c:scaling>
        <c:delete val="0"/>
        <c:axPos val="l"/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4496"/>
        <c:crosses val="autoZero"/>
        <c:crossBetween val="between"/>
      </c:valAx>
      <c:catAx>
        <c:axId val="204064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0574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60000"/>
        <a:lumOff val="4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 Acquisition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Branches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[&gt;=10000000]" "##\,##\,##\,##0;[&gt;=100000]" "\ ##\,##\,##0;" "##,##0</c:formatCode>
                <c:ptCount val="3"/>
                <c:pt idx="0">
                  <c:v>1200</c:v>
                </c:pt>
                <c:pt idx="1">
                  <c:v>2400</c:v>
                </c:pt>
                <c:pt idx="2">
                  <c:v>3600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066672"/>
        <c:axId val="2040661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Consumers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[&gt;=10000000]" "##\,##\,##\,##0;[&gt;=100000]" "\ ##\,##\,##0;" "##,##0</c:formatCode>
                <c:ptCount val="3"/>
                <c:pt idx="0">
                  <c:v>1200000</c:v>
                </c:pt>
                <c:pt idx="1">
                  <c:v>2400000</c:v>
                </c:pt>
                <c:pt idx="2">
                  <c:v>3600000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59056"/>
        <c:axId val="204065040"/>
      </c:lineChart>
      <c:catAx>
        <c:axId val="20405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5040"/>
        <c:crosses val="autoZero"/>
        <c:auto val="1"/>
        <c:lblAlgn val="ctr"/>
        <c:lblOffset val="100"/>
        <c:noMultiLvlLbl val="0"/>
      </c:catAx>
      <c:valAx>
        <c:axId val="20406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59056"/>
        <c:crosses val="autoZero"/>
        <c:crossBetween val="between"/>
      </c:valAx>
      <c:valAx>
        <c:axId val="204066128"/>
        <c:scaling>
          <c:orientation val="minMax"/>
        </c:scaling>
        <c:delete val="0"/>
        <c:axPos val="t"/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66672"/>
        <c:crosses val="max"/>
        <c:crossBetween val="between"/>
      </c:valAx>
      <c:catAx>
        <c:axId val="204066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066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hart" Target="../charts/chart5.xml"/><Relationship Id="rId5" Type="http://schemas.openxmlformats.org/officeDocument/2006/relationships/image" Target="../media/image5.png"/><Relationship Id="rId10" Type="http://schemas.openxmlformats.org/officeDocument/2006/relationships/chart" Target="../charts/chart4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Ū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180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Initiation &amp; Growth Forecasts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00269" y="6356350"/>
            <a:ext cx="4302799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52068"/>
              </p:ext>
            </p:extLst>
          </p:nvPr>
        </p:nvGraphicFramePr>
        <p:xfrm>
          <a:off x="1299360" y="1081704"/>
          <a:ext cx="4572000" cy="259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88338"/>
              </p:ext>
            </p:extLst>
          </p:nvPr>
        </p:nvGraphicFramePr>
        <p:xfrm>
          <a:off x="6051176" y="1071676"/>
          <a:ext cx="5649254" cy="538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006298"/>
              </p:ext>
            </p:extLst>
          </p:nvPr>
        </p:nvGraphicFramePr>
        <p:xfrm>
          <a:off x="1322891" y="3717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7212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063932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0965" y="1020296"/>
            <a:ext cx="10686331" cy="50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53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Capital Investment &amp; Operational Expenditure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26892" y="6337077"/>
            <a:ext cx="10523654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12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068685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0940" y="1279520"/>
            <a:ext cx="9372600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3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Phased Evolution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Plan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127" y="1061401"/>
            <a:ext cx="10660617" cy="5514975"/>
          </a:xfrm>
          <a:prstGeom prst="rect">
            <a:avLst/>
          </a:prstGeom>
        </p:spPr>
      </p:pic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614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E</a:t>
            </a:r>
            <a:r>
              <a:rPr lang="en-US" sz="1400" dirty="0" smtClean="0">
                <a:solidFill>
                  <a:schemeClr val="bg1"/>
                </a:solidFill>
              </a:rPr>
              <a:t>xternal app integration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400" dirty="0" smtClean="0">
                <a:solidFill>
                  <a:schemeClr val="bg1"/>
                </a:solidFill>
              </a:rPr>
              <a:t>features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SOP standardization &amp; master training</a:t>
            </a:r>
          </a:p>
        </p:txBody>
      </p:sp>
    </p:spTree>
    <p:extLst>
      <p:ext uri="{BB962C8B-B14F-4D97-AF65-F5344CB8AC3E}">
        <p14:creationId xmlns:p14="http://schemas.microsoft.com/office/powerpoint/2010/main" val="41324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973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Appendix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1: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  <a:p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15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6584" y="1060514"/>
            <a:ext cx="10704159" cy="54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WA</a:t>
            </a:r>
            <a:r>
              <a:rPr lang="en-US" sz="27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Ū : Mission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, Vision &amp; Values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284068" y="1100253"/>
            <a:ext cx="10545981" cy="5285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Mission: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1900" dirty="0" smtClean="0">
                <a:solidFill>
                  <a:srgbClr val="002060"/>
                </a:solidFill>
              </a:rPr>
              <a:t>To become </a:t>
            </a:r>
            <a:r>
              <a:rPr lang="en-US" sz="1900" dirty="0">
                <a:solidFill>
                  <a:srgbClr val="002060"/>
                </a:solidFill>
              </a:rPr>
              <a:t>a global leader in hospitality industry, </a:t>
            </a:r>
            <a:r>
              <a:rPr lang="en-US" sz="1900" dirty="0" smtClean="0">
                <a:solidFill>
                  <a:srgbClr val="002060"/>
                </a:solidFill>
              </a:rPr>
              <a:t>realizing pioneering advancements in established services</a:t>
            </a:r>
            <a:r>
              <a:rPr lang="en-US" sz="1900" dirty="0">
                <a:solidFill>
                  <a:srgbClr val="002060"/>
                </a:solidFill>
              </a:rPr>
              <a:t>, to </a:t>
            </a:r>
            <a:r>
              <a:rPr lang="en-US" sz="1900" dirty="0" smtClean="0">
                <a:solidFill>
                  <a:srgbClr val="002060"/>
                </a:solidFill>
              </a:rPr>
              <a:t>accomplish growth of both our partners </a:t>
            </a:r>
            <a:r>
              <a:rPr lang="en-US" sz="1900" dirty="0">
                <a:solidFill>
                  <a:srgbClr val="002060"/>
                </a:solidFill>
              </a:rPr>
              <a:t>&amp; </a:t>
            </a:r>
            <a:r>
              <a:rPr lang="en-US" sz="1900" dirty="0" smtClean="0">
                <a:solidFill>
                  <a:srgbClr val="002060"/>
                </a:solidFill>
              </a:rPr>
              <a:t>customers</a:t>
            </a:r>
            <a:endParaRPr lang="en-US" sz="1900" dirty="0">
              <a:solidFill>
                <a:srgbClr val="002060"/>
              </a:solidFill>
            </a:endParaRP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Vision: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1900" dirty="0" smtClean="0">
                <a:solidFill>
                  <a:srgbClr val="002060"/>
                </a:solidFill>
              </a:rPr>
              <a:t>WA</a:t>
            </a:r>
            <a:r>
              <a:rPr lang="en-US" sz="1900" dirty="0" smtClean="0">
                <a:solidFill>
                  <a:srgbClr val="FF0000"/>
                </a:solidFill>
              </a:rPr>
              <a:t>I</a:t>
            </a:r>
            <a:r>
              <a:rPr lang="en-US" sz="1900" dirty="0" smtClean="0">
                <a:solidFill>
                  <a:srgbClr val="002060"/>
                </a:solidFill>
              </a:rPr>
              <a:t>Ū is </a:t>
            </a:r>
            <a:r>
              <a:rPr lang="en-US" sz="1900" dirty="0">
                <a:solidFill>
                  <a:srgbClr val="002060"/>
                </a:solidFill>
              </a:rPr>
              <a:t>dedicated to provide modern &amp; innovative solutions to our </a:t>
            </a:r>
            <a:r>
              <a:rPr lang="en-US" sz="1900" dirty="0" smtClean="0">
                <a:solidFill>
                  <a:srgbClr val="002060"/>
                </a:solidFill>
              </a:rPr>
              <a:t>hospitality partners</a:t>
            </a:r>
            <a:r>
              <a:rPr lang="en-US" sz="1900" dirty="0">
                <a:solidFill>
                  <a:srgbClr val="002060"/>
                </a:solidFill>
              </a:rPr>
              <a:t>, via introduction of technology evolution in their offerings and opening avenues of inspiring new business horizons.</a:t>
            </a: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Values:</a:t>
            </a:r>
            <a:endParaRPr lang="en-US" sz="2800" b="1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Innovation </a:t>
            </a:r>
            <a:r>
              <a:rPr lang="en-US" sz="1900" b="1" dirty="0" smtClean="0">
                <a:solidFill>
                  <a:srgbClr val="002060"/>
                </a:solidFill>
              </a:rPr>
              <a:t>through Leadership </a:t>
            </a:r>
            <a:r>
              <a:rPr lang="en-US" sz="1900" dirty="0" smtClean="0">
                <a:solidFill>
                  <a:srgbClr val="002060"/>
                </a:solidFill>
              </a:rPr>
              <a:t>: To spearhead hospitality experience enrichment, Consistently</a:t>
            </a:r>
            <a:endParaRPr lang="en-US" sz="19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Modernization &amp; </a:t>
            </a:r>
            <a:r>
              <a:rPr lang="en-US" sz="1900" b="1" dirty="0" smtClean="0">
                <a:solidFill>
                  <a:srgbClr val="002060"/>
                </a:solidFill>
              </a:rPr>
              <a:t>Elegance </a:t>
            </a:r>
            <a:r>
              <a:rPr lang="en-US" sz="1900" dirty="0" smtClean="0">
                <a:solidFill>
                  <a:srgbClr val="002060"/>
                </a:solidFill>
              </a:rPr>
              <a:t>: To develop ultramodern hospitality business solutions </a:t>
            </a:r>
            <a:endParaRPr lang="en-US" sz="19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Focus &amp; Evolution </a:t>
            </a:r>
            <a:r>
              <a:rPr lang="en-US" sz="1900" dirty="0" smtClean="0">
                <a:solidFill>
                  <a:srgbClr val="002060"/>
                </a:solidFill>
              </a:rPr>
              <a:t>: Relentlessly strive to improve business value through performance</a:t>
            </a: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964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Industry Challenges &amp;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1530" y="1014084"/>
            <a:ext cx="10690653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restaurant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broadcast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Impactful means of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Friend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New Friend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2304" y="3850433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Eat Now, Pay Later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Service for the our bank partner’s privileged customers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Broadcast &amp; Live Streaming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Watch live shows &amp; virtually share special moments with the dear ones &amp; staff training demonstrations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12" y="3858283"/>
            <a:ext cx="338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Purchase For Self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to avail restaurant services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2703" y="3951468"/>
            <a:ext cx="745180" cy="7451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8108" y="1376739"/>
            <a:ext cx="682399" cy="68962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199" y="3980420"/>
            <a:ext cx="663723" cy="68130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6135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Research Convergence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919886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1042" y="1080293"/>
            <a:ext cx="3372599" cy="194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555" y="1080293"/>
            <a:ext cx="3198141" cy="1943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99665"/>
              </p:ext>
            </p:extLst>
          </p:nvPr>
        </p:nvGraphicFramePr>
        <p:xfrm>
          <a:off x="1253216" y="3024961"/>
          <a:ext cx="3400425" cy="184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 25"/>
          <p:cNvSpPr/>
          <p:nvPr/>
        </p:nvSpPr>
        <p:spPr>
          <a:xfrm>
            <a:off x="1268759" y="4973402"/>
            <a:ext cx="1060880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Trend #1: Ethnic cuisine will increasingly be present in </a:t>
            </a:r>
            <a:r>
              <a:rPr lang="en-US" sz="1600" dirty="0" smtClean="0">
                <a:solidFill>
                  <a:srgbClr val="002060"/>
                </a:solidFill>
              </a:rPr>
              <a:t>organized </a:t>
            </a:r>
            <a:r>
              <a:rPr lang="en-US" sz="1600" dirty="0">
                <a:solidFill>
                  <a:srgbClr val="002060"/>
                </a:solidFill>
              </a:rPr>
              <a:t>and hygienic set-ups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#2: Food tech will continue to ‘</a:t>
            </a:r>
            <a:r>
              <a:rPr lang="en-US" sz="1600" dirty="0" smtClean="0">
                <a:solidFill>
                  <a:srgbClr val="002060"/>
                </a:solidFill>
              </a:rPr>
              <a:t>organize’, </a:t>
            </a:r>
            <a:r>
              <a:rPr lang="en-US" sz="1600" dirty="0">
                <a:solidFill>
                  <a:srgbClr val="002060"/>
                </a:solidFill>
              </a:rPr>
              <a:t>driving increased focus on consumers, </a:t>
            </a:r>
            <a:r>
              <a:rPr lang="en-US" sz="1600" dirty="0" smtClean="0">
                <a:solidFill>
                  <a:srgbClr val="002060"/>
                </a:solidFill>
              </a:rPr>
              <a:t>innovation &amp; efficiency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#3: Restaurants will increasingly focus on consumer engagement using technology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#4: Health and wellness will continue to ride high on consumer preferences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#5: Traditional packaging will make way for innovative food </a:t>
            </a:r>
            <a:r>
              <a:rPr lang="en-US" sz="1600" dirty="0" smtClean="0">
                <a:solidFill>
                  <a:srgbClr val="002060"/>
                </a:solidFill>
              </a:rPr>
              <a:t>packaging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</a:t>
            </a:r>
            <a:r>
              <a:rPr lang="en-US" sz="1600" dirty="0" smtClean="0">
                <a:solidFill>
                  <a:srgbClr val="002060"/>
                </a:solidFill>
              </a:rPr>
              <a:t>#6: FMCG &amp; entertainment industries will be major beneficiaries of rising disposable income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68512" y="462011"/>
            <a:ext cx="324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Source: NRAI &amp; FICCI / PwC, World Bank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44912"/>
              </p:ext>
            </p:extLst>
          </p:nvPr>
        </p:nvGraphicFramePr>
        <p:xfrm>
          <a:off x="4937862" y="3023661"/>
          <a:ext cx="3270895" cy="184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434455"/>
              </p:ext>
            </p:extLst>
          </p:nvPr>
        </p:nvGraphicFramePr>
        <p:xfrm>
          <a:off x="4937862" y="1058229"/>
          <a:ext cx="3270895" cy="19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1266" y="3023661"/>
            <a:ext cx="3234718" cy="1844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SWOT Appraisal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448" y="1056610"/>
            <a:ext cx="10706782" cy="54636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4934" y="2181026"/>
            <a:ext cx="44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Unique service offerings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appeal e.g. Banking, M&amp;E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Digital marketing enabler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Added value </a:t>
            </a:r>
            <a:r>
              <a:rPr lang="en-US" dirty="0" smtClean="0">
                <a:solidFill>
                  <a:srgbClr val="002060"/>
                </a:solidFill>
              </a:rPr>
              <a:t>of </a:t>
            </a:r>
            <a:r>
              <a:rPr lang="en-US" dirty="0">
                <a:solidFill>
                  <a:srgbClr val="002060"/>
                </a:solidFill>
              </a:rPr>
              <a:t>money for </a:t>
            </a:r>
            <a:r>
              <a:rPr lang="en-US" dirty="0" smtClean="0">
                <a:solidFill>
                  <a:srgbClr val="002060"/>
                </a:solidFill>
              </a:rPr>
              <a:t>customers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7368" y="2495356"/>
            <a:ext cx="3714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Brand Establishment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partnerships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Absence of support from Venture Capital or Institutional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915" y="3954650"/>
            <a:ext cx="397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Expansion of existing service aggregators into hospitality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Competition from global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wont do it, someone else will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6849" y="3831719"/>
            <a:ext cx="462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First mover’s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>
                <a:solidFill>
                  <a:srgbClr val="002060"/>
                </a:solidFill>
              </a:rPr>
              <a:t>disposable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Technology innovation &amp; influence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Unorganized sector standardization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urbanization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International tie-ups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3253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7317" y="1129980"/>
            <a:ext cx="745099" cy="769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627" y="1066643"/>
            <a:ext cx="10763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4399" y="2008634"/>
            <a:ext cx="4434264" cy="4309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5512" y="3319462"/>
            <a:ext cx="180975" cy="219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078" y="2043415"/>
            <a:ext cx="3001429" cy="43867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556" y="2047718"/>
            <a:ext cx="2921936" cy="4270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433918" y="22187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&amp; relevant consumer base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33918" y="2940908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Bonus Media &amp; Entertainment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33918" y="3647152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Higher Customer Retention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418865" y="433712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Cost Effective Marketing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33918" y="5071601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Indirect Revenue Source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3918" y="579470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Economical Delivery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22305" y="217842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Gift / Offer a Friend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12480" y="28656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Interactive Games &amp; Entertainment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08857" y="3558423"/>
            <a:ext cx="17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Enhanced Restaurant Search &amp; Selection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076093" y="423773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Socializing </a:t>
            </a:r>
            <a:r>
              <a:rPr lang="en-US" sz="1400" dirty="0" smtClean="0"/>
              <a:t>Channel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076093" y="4958850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Multi City Platform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076093" y="5671667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Registration &amp; Livestreaming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12435" y="2463854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Digital Reach Through </a:t>
            </a:r>
            <a:r>
              <a:rPr lang="en-US" sz="1400" dirty="0"/>
              <a:t>A</a:t>
            </a:r>
            <a:r>
              <a:rPr lang="en-US" sz="1400" dirty="0" smtClean="0"/>
              <a:t>cceptance &amp; Branding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8533" y="4013957"/>
            <a:ext cx="1532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Reduced Operating Costs </a:t>
            </a:r>
          </a:p>
          <a:p>
            <a:r>
              <a:rPr lang="en-US" sz="1400" dirty="0" smtClean="0"/>
              <a:t>&amp; Cross-Industry Marketing Network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99849" y="4860343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Corporate Events &amp; Flexible Packaging for Social Occasions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4338" y="1102736"/>
            <a:ext cx="6352615" cy="8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38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Minimum Viable Product  – </a:t>
            </a:r>
            <a:r>
              <a:rPr lang="en-US" sz="27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Q1 2021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15114" y="6336551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5133" y="1835877"/>
            <a:ext cx="7496175" cy="38766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291182" y="1142733"/>
            <a:ext cx="66529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Payments </a:t>
            </a:r>
            <a:r>
              <a:rPr lang="en-US" sz="2000" b="1" dirty="0" smtClean="0"/>
              <a:t>Gateway &amp; Wallet</a:t>
            </a:r>
            <a:endParaRPr lang="en-US" sz="2000" b="1" dirty="0"/>
          </a:p>
          <a:p>
            <a:pPr algn="ctr"/>
            <a:r>
              <a:rPr lang="en-US" sz="1400" dirty="0"/>
              <a:t>Express true feeling of sharing &amp; gifting with points instead of money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42324" y="2669871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Gift points to your family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&amp;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friends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28036" y="2254271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Point Based Servicing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6132" y="557977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Offer points to a new acquaintance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51844" y="5235615"/>
            <a:ext cx="2177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Offer Points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66132" y="4108158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Gift points to your family &amp; friends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51844" y="3735422"/>
            <a:ext cx="1529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Gift A Friend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81084" y="2665103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Socializing platform for restaurant guests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6796" y="2249503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Interactive Games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04894" y="4146244"/>
            <a:ext cx="2412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Entertaining event streaming to partner restaurants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90606" y="3730644"/>
            <a:ext cx="2910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Broadcast &amp; Livestream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4895" y="558929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Announcements &amp; customer care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90607" y="5245135"/>
            <a:ext cx="291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Chat &amp; Notification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October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April 2023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October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April 2022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October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April 2024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5934" y="5504763"/>
            <a:ext cx="4714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Company Registration          : July 2020 - Complete</a:t>
            </a:r>
          </a:p>
          <a:p>
            <a:r>
              <a:rPr lang="en-US" sz="1600" dirty="0" smtClean="0"/>
              <a:t>MVP </a:t>
            </a:r>
            <a:r>
              <a:rPr lang="en-US" sz="1600" dirty="0" err="1" smtClean="0"/>
              <a:t>PoC</a:t>
            </a:r>
            <a:r>
              <a:rPr lang="en-US" sz="1600" dirty="0" smtClean="0"/>
              <a:t>	         	          : April 2021</a:t>
            </a:r>
          </a:p>
          <a:p>
            <a:r>
              <a:rPr lang="en-US" sz="1600" dirty="0" smtClean="0"/>
              <a:t>Foundation Period 	          : April-21 to September-21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RBI Approval &amp;</a:t>
            </a:r>
            <a:r>
              <a:rPr lang="en-US" b="1" dirty="0" smtClean="0">
                <a:solidFill>
                  <a:srgbClr val="00B050"/>
                </a:solidFill>
              </a:rPr>
              <a:t> Launch   : Oct 2021 (Wave 1)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6642433" y="5332559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585652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73446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6637660" y="5809491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39795" y="5643592"/>
            <a:ext cx="873748" cy="1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28697" y="6356350"/>
            <a:ext cx="407000" cy="365125"/>
          </a:xfrm>
        </p:spPr>
        <p:txBody>
          <a:bodyPr/>
          <a:lstStyle/>
          <a:p>
            <a:fld id="{D4960F7B-5716-4810-A91D-46252C2EC1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17329</TotalTime>
  <Words>1148</Words>
  <Application>Microsoft Office PowerPoint</Application>
  <PresentationFormat>Widescreen</PresentationFormat>
  <Paragraphs>194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177</cp:revision>
  <cp:lastPrinted>2021-01-03T16:15:59Z</cp:lastPrinted>
  <dcterms:created xsi:type="dcterms:W3CDTF">2020-06-12T02:29:26Z</dcterms:created>
  <dcterms:modified xsi:type="dcterms:W3CDTF">2021-01-14T07:02:08Z</dcterms:modified>
</cp:coreProperties>
</file>