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5"/>
  </p:notesMasterIdLst>
  <p:sldIdLst>
    <p:sldId id="260" r:id="rId2"/>
    <p:sldId id="267" r:id="rId3"/>
    <p:sldId id="285" r:id="rId4"/>
    <p:sldId id="282" r:id="rId5"/>
    <p:sldId id="286" r:id="rId6"/>
    <p:sldId id="283" r:id="rId7"/>
    <p:sldId id="284" r:id="rId8"/>
    <p:sldId id="287" r:id="rId9"/>
    <p:sldId id="275" r:id="rId10"/>
    <p:sldId id="278" r:id="rId11"/>
    <p:sldId id="269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3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9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3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6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FreeSpirit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71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5039" y="6265637"/>
            <a:ext cx="10523654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1454" y="1107890"/>
            <a:ext cx="10372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5039" y="6265637"/>
            <a:ext cx="10523654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0940" y="1279520"/>
            <a:ext cx="93726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492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Meeting Agenda – 28/29 November 2020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2871" y="1344542"/>
            <a:ext cx="9849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MVP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Definition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Broadcast Feature Decision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Bank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Partnership Status &amp; Options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Pricing Model Review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VC Decision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Roles &amp; Responsibilities (RACI)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Next Steps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392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Typical Merchant Configuration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1245"/>
              </p:ext>
            </p:extLst>
          </p:nvPr>
        </p:nvGraphicFramePr>
        <p:xfrm>
          <a:off x="1360254" y="1666431"/>
          <a:ext cx="10128749" cy="4611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009"/>
                <a:gridCol w="1471614"/>
                <a:gridCol w="1773823"/>
                <a:gridCol w="3857303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Customer</a:t>
                      </a:r>
                      <a:r>
                        <a:rPr lang="en-US" baseline="0" dirty="0" smtClean="0"/>
                        <a:t>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Based on Selection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r>
                        <a:rPr lang="en-US" dirty="0" smtClean="0"/>
                        <a:t>Loyal (Regular)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15%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median customer retention trend</a:t>
                      </a:r>
                      <a:endParaRPr lang="en-US" dirty="0"/>
                    </a:p>
                  </a:txBody>
                  <a:tcPr/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</a:p>
                    <a:p>
                      <a:r>
                        <a:rPr lang="en-US" dirty="0" smtClean="0"/>
                        <a:t>(From Loyal Base)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25%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prospects, due to higher average ticket size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(From Remaining</a:t>
                      </a:r>
                      <a:r>
                        <a:rPr lang="en-US" baseline="0" dirty="0" smtClean="0"/>
                        <a:t> Customers)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This does not include direct WAI</a:t>
                      </a:r>
                      <a:r>
                        <a:rPr lang="en-US" sz="1800" b="1" dirty="0" smtClean="0"/>
                        <a:t>Ū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Customers</a:t>
                      </a:r>
                    </a:p>
                  </a:txBody>
                  <a:tcPr/>
                </a:tc>
              </a:tr>
              <a:tr h="496585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r>
                        <a:rPr lang="en-US" baseline="0" dirty="0" smtClean="0"/>
                        <a:t> Partner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40,000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Based</a:t>
                      </a:r>
                      <a:r>
                        <a:rPr lang="en-US" sz="1800" b="1" baseline="0" dirty="0" smtClean="0"/>
                        <a:t> on Cosmos Bank Pune</a:t>
                      </a:r>
                      <a:endParaRPr lang="en-US" sz="18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77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Pricing Model - F&amp;B Purchase</a:t>
            </a:r>
            <a:endParaRPr lang="en-US" sz="2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93810"/>
              </p:ext>
            </p:extLst>
          </p:nvPr>
        </p:nvGraphicFramePr>
        <p:xfrm>
          <a:off x="1360254" y="1666431"/>
          <a:ext cx="10128747" cy="40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6584"/>
                <a:gridCol w="1375262"/>
                <a:gridCol w="2259598"/>
                <a:gridCol w="3857303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Ticket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2,00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F&amp;B Bill</a:t>
                      </a:r>
                      <a:r>
                        <a:rPr lang="en-US" baseline="0" dirty="0" smtClean="0"/>
                        <a:t> Per Table</a:t>
                      </a:r>
                      <a:endParaRPr lang="en-US" dirty="0"/>
                    </a:p>
                  </a:txBody>
                  <a:tcPr/>
                </a:tc>
              </a:tr>
              <a:tr h="614363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Business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n-US" dirty="0" smtClean="0"/>
                        <a:t>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16,40,000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against current &amp; general market trend</a:t>
                      </a:r>
                      <a:endParaRPr lang="en-US" dirty="0"/>
                    </a:p>
                  </a:txBody>
                  <a:tcPr/>
                </a:tc>
              </a:tr>
              <a:tr h="496585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Cashback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trigger for next purchase on </a:t>
                      </a: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1,60,000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55930" y="1128828"/>
            <a:ext cx="86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for Individual Merchant’s Monthly Business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6036" y="241373"/>
            <a:ext cx="734372" cy="7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75335"/>
            <a:ext cx="993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Pricing Model - F&amp;B Purchase </a:t>
            </a:r>
            <a:r>
              <a:rPr lang="en-US" sz="24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(Partner Bank Customers)</a:t>
            </a:r>
            <a:endParaRPr lang="en-US" sz="24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1766"/>
              </p:ext>
            </p:extLst>
          </p:nvPr>
        </p:nvGraphicFramePr>
        <p:xfrm>
          <a:off x="1360254" y="1666431"/>
          <a:ext cx="10128747" cy="40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6584"/>
                <a:gridCol w="1375262"/>
                <a:gridCol w="2259598"/>
                <a:gridCol w="3857303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4% Bank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Ticket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2,00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F&amp;B Bill</a:t>
                      </a:r>
                      <a:r>
                        <a:rPr lang="en-US" baseline="0" dirty="0" smtClean="0"/>
                        <a:t> Per Table</a:t>
                      </a:r>
                      <a:endParaRPr lang="en-US" dirty="0"/>
                    </a:p>
                  </a:txBody>
                  <a:tcPr/>
                </a:tc>
              </a:tr>
              <a:tr h="614363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Business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60,00,000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n-US" dirty="0" smtClean="0"/>
                        <a:t>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49,20,000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against current &amp; general market trend</a:t>
                      </a:r>
                      <a:endParaRPr lang="en-US" dirty="0"/>
                    </a:p>
                  </a:txBody>
                  <a:tcPr/>
                </a:tc>
              </a:tr>
              <a:tr h="496585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Cashback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7,20,000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trigger for next purchase on </a:t>
                      </a: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3,60,000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155930" y="1128828"/>
            <a:ext cx="86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for Individual Merchant’s Monthly Business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77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Pricing Model - Offer Module</a:t>
            </a:r>
            <a:endParaRPr lang="en-US" sz="2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97239"/>
              </p:ext>
            </p:extLst>
          </p:nvPr>
        </p:nvGraphicFramePr>
        <p:xfrm>
          <a:off x="1360254" y="1666431"/>
          <a:ext cx="10372481" cy="44204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972"/>
                <a:gridCol w="1595653"/>
                <a:gridCol w="2000250"/>
                <a:gridCol w="3956606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623047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 of 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Ticket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50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F&amp;B Bill</a:t>
                      </a:r>
                      <a:r>
                        <a:rPr lang="en-US" baseline="0" dirty="0" smtClean="0"/>
                        <a:t> Per Offer</a:t>
                      </a:r>
                      <a:endParaRPr lang="en-US" dirty="0"/>
                    </a:p>
                  </a:txBody>
                  <a:tcPr/>
                </a:tc>
              </a:tr>
              <a:tr h="614363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Business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25,000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n-US" dirty="0" smtClean="0"/>
                        <a:t>Offering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16.6%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4,150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Earning without product</a:t>
                      </a:r>
                      <a:r>
                        <a:rPr lang="en-US" baseline="0" dirty="0" smtClean="0"/>
                        <a:t> dispensation</a:t>
                      </a:r>
                      <a:endParaRPr lang="en-US" dirty="0"/>
                    </a:p>
                  </a:txBody>
                  <a:tcPr/>
                </a:tc>
              </a:tr>
              <a:tr h="496585">
                <a:tc>
                  <a:txBody>
                    <a:bodyPr/>
                    <a:lstStyle/>
                    <a:p>
                      <a:r>
                        <a:rPr lang="en-US" dirty="0" smtClean="0"/>
                        <a:t>Redeeming 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41%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10,250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trigger for next purchase on </a:t>
                      </a: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Cashback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1,250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trigger for next purchase via </a:t>
                      </a: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37.4%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9,350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7335" y="274624"/>
            <a:ext cx="621517" cy="6047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55930" y="1128828"/>
            <a:ext cx="86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for Individual Merchant’s Monthly Business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77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Pricing Model – Delivery At Home</a:t>
            </a:r>
            <a:endParaRPr lang="en-US" sz="2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06928"/>
              </p:ext>
            </p:extLst>
          </p:nvPr>
        </p:nvGraphicFramePr>
        <p:xfrm>
          <a:off x="1360254" y="1666431"/>
          <a:ext cx="10539473" cy="4420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6584"/>
                <a:gridCol w="1561000"/>
                <a:gridCol w="2484586"/>
                <a:gridCol w="3857303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70877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 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683054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Ticket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F&amp;B Bill</a:t>
                      </a:r>
                      <a:r>
                        <a:rPr lang="en-US" baseline="0" dirty="0" smtClean="0"/>
                        <a:t> Per Table</a:t>
                      </a:r>
                      <a:endParaRPr lang="en-US" dirty="0"/>
                    </a:p>
                  </a:txBody>
                  <a:tcPr/>
                </a:tc>
              </a:tr>
              <a:tr h="654480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Business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60,000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n-US" dirty="0" smtClean="0"/>
                        <a:t>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88%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52,800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additional value, as compared to current market offers</a:t>
                      </a:r>
                      <a:endParaRPr lang="en-US" dirty="0"/>
                    </a:p>
                  </a:txBody>
                  <a:tcPr/>
                </a:tc>
              </a:tr>
              <a:tr h="65128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Cashback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trigger for next purchase on </a:t>
                      </a: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3,600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2809" y="299676"/>
            <a:ext cx="593025" cy="5823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55930" y="1128828"/>
            <a:ext cx="86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for Individual Merchant’s Monthly Business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221356" y="368959"/>
            <a:ext cx="108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Pricing Model </a:t>
            </a:r>
            <a:r>
              <a:rPr lang="en-US" sz="24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– Eat Now, Pay Later </a:t>
            </a:r>
            <a:r>
              <a:rPr lang="en-US" sz="2400" b="1" dirty="0">
                <a:solidFill>
                  <a:srgbClr val="7030A0"/>
                </a:solidFill>
                <a:latin typeface="Arial Black" panose="020B0A04020102020204" pitchFamily="34" charset="0"/>
              </a:rPr>
              <a:t>(Partner Bank </a:t>
            </a:r>
            <a:r>
              <a:rPr lang="en-US" sz="24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Customers)</a:t>
            </a:r>
            <a:endParaRPr lang="en-US" sz="24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</a:t>
            </a:r>
            <a:r>
              <a:rPr lang="en-US" dirty="0" err="1" smtClean="0"/>
              <a:t>Pvt</a:t>
            </a:r>
            <a:r>
              <a:rPr lang="en-US" dirty="0" smtClean="0"/>
              <a:t> Ltd.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70217"/>
              </p:ext>
            </p:extLst>
          </p:nvPr>
        </p:nvGraphicFramePr>
        <p:xfrm>
          <a:off x="1360254" y="1666431"/>
          <a:ext cx="10539473" cy="4420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6584"/>
                <a:gridCol w="1561000"/>
                <a:gridCol w="2484586"/>
                <a:gridCol w="3857303"/>
              </a:tblGrid>
              <a:tr h="4965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70877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Customer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2.5% Bank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Approach</a:t>
                      </a:r>
                      <a:endParaRPr lang="en-US" dirty="0"/>
                    </a:p>
                  </a:txBody>
                  <a:tcPr/>
                </a:tc>
              </a:tr>
              <a:tr h="683054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Ticket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F&amp;B Bill</a:t>
                      </a:r>
                      <a:r>
                        <a:rPr lang="en-US" baseline="0" dirty="0" smtClean="0"/>
                        <a:t> Per Table</a:t>
                      </a:r>
                      <a:endParaRPr lang="en-US" dirty="0"/>
                    </a:p>
                  </a:txBody>
                  <a:tcPr/>
                </a:tc>
              </a:tr>
              <a:tr h="654480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Business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1,00,00,000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n-US" dirty="0" smtClean="0"/>
                        <a:t>Merchant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82,00,000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51286">
                <a:tc>
                  <a:txBody>
                    <a:bodyPr/>
                    <a:lstStyle/>
                    <a:p>
                      <a:r>
                        <a:rPr lang="en-US" dirty="0" smtClean="0"/>
                        <a:t>Bank Partner</a:t>
                      </a:r>
                      <a:r>
                        <a:rPr lang="en-US" baseline="0" dirty="0" smtClean="0"/>
                        <a:t>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6,00,000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Bank’s effort on CM collection, fraud liability etc.</a:t>
                      </a:r>
                      <a:endParaRPr lang="en-US" dirty="0"/>
                    </a:p>
                  </a:txBody>
                  <a:tcPr/>
                </a:tc>
              </a:tr>
              <a:tr h="585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</a:t>
                      </a:r>
                      <a:r>
                        <a:rPr lang="en-US" sz="1800" dirty="0" smtClean="0"/>
                        <a:t>Ū</a:t>
                      </a:r>
                      <a:r>
                        <a:rPr lang="en-US" dirty="0" smtClean="0"/>
                        <a:t> 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12,00,000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155930" y="1128828"/>
            <a:ext cx="86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for Individual Monthly Business in one City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220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 - </a:t>
            </a:r>
            <a:r>
              <a:rPr lang="en-US" sz="27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MVP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Friend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New Friend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62304" y="3850433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</a:rPr>
              <a:t>Eat Now, Pay Later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Service for the our bank partner’s privileged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Broadcast </a:t>
            </a:r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</a:rPr>
              <a:t>&amp; Live Streaming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Watch live shows &amp; virtually share special moments with the dear ones &amp; staff training demonstrations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7712" y="3858283"/>
            <a:ext cx="3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Purchase For Self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to avail restaurant services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>
                    <a:lumMod val="85000"/>
                  </a:schemeClr>
                </a:solidFill>
              </a:rPr>
              <a:t>Food Delivery</a:t>
            </a:r>
          </a:p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Break the dependency of service aggregators, with reduced expenses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03" y="3951468"/>
            <a:ext cx="745180" cy="7451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8108" y="1376739"/>
            <a:ext cx="682399" cy="6896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199" y="3980420"/>
            <a:ext cx="663723" cy="6813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11069</TotalTime>
  <Words>851</Words>
  <Application>Microsoft Office PowerPoint</Application>
  <PresentationFormat>Widescreen</PresentationFormat>
  <Paragraphs>226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147</cp:revision>
  <cp:lastPrinted>2020-08-07T16:56:50Z</cp:lastPrinted>
  <dcterms:created xsi:type="dcterms:W3CDTF">2020-06-12T02:29:26Z</dcterms:created>
  <dcterms:modified xsi:type="dcterms:W3CDTF">2020-11-28T05:31:26Z</dcterms:modified>
</cp:coreProperties>
</file>