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notesMasterIdLst>
    <p:notesMasterId r:id="rId15"/>
  </p:notesMasterIdLst>
  <p:sldIdLst>
    <p:sldId id="260" r:id="rId2"/>
    <p:sldId id="267" r:id="rId3"/>
    <p:sldId id="268" r:id="rId4"/>
    <p:sldId id="275" r:id="rId5"/>
    <p:sldId id="279" r:id="rId6"/>
    <p:sldId id="277" r:id="rId7"/>
    <p:sldId id="278" r:id="rId8"/>
    <p:sldId id="274" r:id="rId9"/>
    <p:sldId id="270" r:id="rId10"/>
    <p:sldId id="269" r:id="rId11"/>
    <p:sldId id="281" r:id="rId12"/>
    <p:sldId id="280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1021"/>
    <a:srgbClr val="F993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67" d="100"/>
          <a:sy n="67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How Often </a:t>
            </a:r>
            <a:r>
              <a:rPr lang="en-US" dirty="0" smtClean="0"/>
              <a:t>They </a:t>
            </a:r>
            <a:r>
              <a:rPr lang="en-US" dirty="0"/>
              <a:t>Eat Out In</a:t>
            </a:r>
          </a:p>
        </c:rich>
      </c:tx>
      <c:layout>
        <c:manualLayout>
          <c:xMode val="edge"/>
          <c:yMode val="edge"/>
          <c:x val="0.11270767624635156"/>
          <c:y val="0.1172839506172839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Sheet4!$A$1</c:f>
              <c:strCache>
                <c:ptCount val="1"/>
                <c:pt idx="0">
                  <c:v>India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Sheet4!$B$1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Sheet4!$A$2</c:f>
              <c:strCache>
                <c:ptCount val="1"/>
                <c:pt idx="0">
                  <c:v>UK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Sheet4!$B$2</c:f>
              <c:numCache>
                <c:formatCode>General</c:formatCode>
                <c:ptCount val="1"/>
                <c:pt idx="0">
                  <c:v>16</c:v>
                </c:pt>
              </c:numCache>
            </c:numRef>
          </c:val>
        </c:ser>
        <c:ser>
          <c:idx val="2"/>
          <c:order val="2"/>
          <c:tx>
            <c:strRef>
              <c:f>Sheet4!$A$3</c:f>
              <c:strCache>
                <c:ptCount val="1"/>
                <c:pt idx="0">
                  <c:v>USA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Sheet4!$B$3</c:f>
              <c:numCache>
                <c:formatCode>General</c:formatCode>
                <c:ptCount val="1"/>
                <c:pt idx="0">
                  <c:v>28</c:v>
                </c:pt>
              </c:numCache>
            </c:numRef>
          </c:val>
        </c:ser>
        <c:ser>
          <c:idx val="3"/>
          <c:order val="3"/>
          <c:tx>
            <c:strRef>
              <c:f>Sheet4!$A$4</c:f>
              <c:strCache>
                <c:ptCount val="1"/>
                <c:pt idx="0">
                  <c:v>Singapore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Sheet4!$B$4</c:f>
              <c:numCache>
                <c:formatCode>General</c:formatCode>
                <c:ptCount val="1"/>
                <c:pt idx="0">
                  <c:v>30</c:v>
                </c:pt>
              </c:numCache>
            </c:numRef>
          </c:val>
        </c:ser>
        <c:ser>
          <c:idx val="4"/>
          <c:order val="4"/>
          <c:tx>
            <c:strRef>
              <c:f>Sheet4!$A$5</c:f>
              <c:strCache>
                <c:ptCount val="1"/>
                <c:pt idx="0">
                  <c:v>Thailand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Sheet4!$B$5</c:f>
              <c:numCache>
                <c:formatCode>General</c:formatCode>
                <c:ptCount val="1"/>
                <c:pt idx="0">
                  <c:v>45</c:v>
                </c:pt>
              </c:numCache>
            </c:numRef>
          </c:val>
        </c:ser>
        <c:ser>
          <c:idx val="5"/>
          <c:order val="5"/>
          <c:tx>
            <c:strRef>
              <c:f>Sheet4!$A$6</c:f>
              <c:strCache>
                <c:ptCount val="1"/>
                <c:pt idx="0">
                  <c:v>China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Sheet4!$B$6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-499941840"/>
        <c:axId val="-499944560"/>
      </c:barChart>
      <c:catAx>
        <c:axId val="-4999418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99944560"/>
        <c:crosses val="autoZero"/>
        <c:auto val="1"/>
        <c:lblAlgn val="ctr"/>
        <c:lblOffset val="100"/>
        <c:noMultiLvlLbl val="0"/>
      </c:catAx>
      <c:valAx>
        <c:axId val="-49994456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99941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</a:t>
            </a:r>
            <a:r>
              <a:rPr lang="en-US" baseline="0"/>
              <a:t> Disposable Income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spPr>
            <a:solidFill>
              <a:srgbClr val="7030A0"/>
            </a:solidFill>
            <a:ln>
              <a:solidFill>
                <a:srgbClr val="0070C0"/>
              </a:solidFill>
            </a:ln>
            <a:effectLst/>
            <a:sp3d>
              <a:contourClr>
                <a:srgbClr val="0070C0"/>
              </a:contourClr>
            </a:sp3d>
          </c:spPr>
          <c:invertIfNegative val="0"/>
          <c:cat>
            <c:strRef>
              <c:f>Sheet5!$A$1:$A$3</c:f>
              <c:strCache>
                <c:ptCount val="3"/>
                <c:pt idx="0">
                  <c:v>2011-12</c:v>
                </c:pt>
                <c:pt idx="1">
                  <c:v>2016-17</c:v>
                </c:pt>
                <c:pt idx="2">
                  <c:v>2021-22</c:v>
                </c:pt>
              </c:strCache>
            </c:strRef>
          </c:cat>
          <c:val>
            <c:numRef>
              <c:f>Sheet5!$B$1:$B$3</c:f>
              <c:numCache>
                <c:formatCode>General</c:formatCode>
                <c:ptCount val="3"/>
                <c:pt idx="0">
                  <c:v>77000</c:v>
                </c:pt>
                <c:pt idx="1">
                  <c:v>100900</c:v>
                </c:pt>
                <c:pt idx="2">
                  <c:v>132850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499938576"/>
        <c:axId val="-499944016"/>
        <c:axId val="0"/>
      </c:bar3DChart>
      <c:catAx>
        <c:axId val="-499938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99944016"/>
        <c:crosses val="autoZero"/>
        <c:auto val="1"/>
        <c:lblAlgn val="ctr"/>
        <c:lblOffset val="100"/>
        <c:noMultiLvlLbl val="0"/>
      </c:catAx>
      <c:valAx>
        <c:axId val="-499944016"/>
        <c:scaling>
          <c:orientation val="minMax"/>
        </c:scaling>
        <c:delete val="0"/>
        <c:axPos val="l"/>
        <c:majorGridlines>
          <c:spPr>
            <a:ln w="28575" cap="flat" cmpd="sng" algn="ctr">
              <a:solidFill>
                <a:srgbClr val="0070C0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99938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5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India</a:t>
            </a:r>
            <a:r>
              <a:rPr lang="en-US" baseline="0"/>
              <a:t> - Age Distribution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spPr>
            <a:ln>
              <a:solidFill>
                <a:schemeClr val="accent1"/>
              </a:solidFill>
            </a:ln>
          </c:spPr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accent1"/>
                </a:solidFill>
              </a:ln>
              <a:effectLst/>
              <a:sp3d>
                <a:contourClr>
                  <a:schemeClr val="accent1"/>
                </a:contourClr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accent1"/>
                </a:solidFill>
              </a:ln>
              <a:effectLst/>
              <a:sp3d>
                <a:contourClr>
                  <a:schemeClr val="accent1"/>
                </a:contourClr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accent1"/>
                </a:solidFill>
              </a:ln>
              <a:effectLst/>
              <a:sp3d>
                <a:contourClr>
                  <a:schemeClr val="accent1"/>
                </a:contourClr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accent1"/>
                </a:solidFill>
              </a:ln>
              <a:effectLst/>
              <a:sp3d>
                <a:contourClr>
                  <a:schemeClr val="accent1"/>
                </a:contourClr>
              </a:sp3d>
            </c:spPr>
          </c:dPt>
          <c:cat>
            <c:strRef>
              <c:f>Sheet3!$A$1:$A$4</c:f>
              <c:strCache>
                <c:ptCount val="4"/>
                <c:pt idx="0">
                  <c:v>0-21 Years</c:v>
                </c:pt>
                <c:pt idx="1">
                  <c:v>21-50 Years</c:v>
                </c:pt>
                <c:pt idx="2">
                  <c:v>50-60 Years</c:v>
                </c:pt>
                <c:pt idx="3">
                  <c:v>60+ Years</c:v>
                </c:pt>
              </c:strCache>
            </c:strRef>
          </c:cat>
          <c:val>
            <c:numRef>
              <c:f>Sheet3!$B$1:$B$4</c:f>
              <c:numCache>
                <c:formatCode>General</c:formatCode>
                <c:ptCount val="4"/>
                <c:pt idx="0">
                  <c:v>41.2</c:v>
                </c:pt>
                <c:pt idx="1">
                  <c:v>44.7</c:v>
                </c:pt>
                <c:pt idx="2">
                  <c:v>8.6</c:v>
                </c:pt>
                <c:pt idx="3">
                  <c:v>5.5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6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E395D-62CB-447E-BD08-11E805417D0B}" type="datetimeFigureOut">
              <a:rPr lang="en-US" smtClean="0"/>
              <a:t>10/9/2020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ECDC2-5A63-49D5-BC07-7C0B0C0E82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84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ECDC2-5A63-49D5-BC07-7C0B0C0E827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1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ECDC2-5A63-49D5-BC07-7C0B0C0E827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886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ECDC2-5A63-49D5-BC07-7C0B0C0E827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372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ECDC2-5A63-49D5-BC07-7C0B0C0E827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010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ECDC2-5A63-49D5-BC07-7C0B0C0E827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008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ECDC2-5A63-49D5-BC07-7C0B0C0E827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625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ECDC2-5A63-49D5-BC07-7C0B0C0E827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539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2DF9-9C84-4EB7-9564-2D7315C2ECB6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09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F8788-3F72-49C0-A070-96F1FD1A38EF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579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DFAA-4884-4751-AF86-70B77E41BA89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70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FA757-DC7D-49B8-9F89-613CB30BAC16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32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1470-11BF-4465-98BC-9B196EAAB9C5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735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DEE6-F9F3-4FEC-9F6D-41492BFC8296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49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7FE8A-7EB4-4BF8-B539-5DF494DE50AE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218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7084-49FB-4314-BF3A-B5D6AFF1D2F6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66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B496F-F879-4832-A4C4-2D4C49BF178E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105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121C4-64E8-43FE-810B-9EEED753D398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92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B1F5D-9B3A-4672-A2C8-AE64AD46C2BC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26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96475-D385-459C-BCE4-9470CF82E179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3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27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28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3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30.png"/><Relationship Id="rId5" Type="http://schemas.openxmlformats.org/officeDocument/2006/relationships/image" Target="../media/image5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10" Type="http://schemas.openxmlformats.org/officeDocument/2006/relationships/image" Target="../media/image9.png"/><Relationship Id="rId19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hart" Target="../charts/chart1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0.png"/><Relationship Id="rId5" Type="http://schemas.openxmlformats.org/officeDocument/2006/relationships/image" Target="../media/image4.png"/><Relationship Id="rId15" Type="http://schemas.openxmlformats.org/officeDocument/2006/relationships/chart" Target="../charts/chart3.xml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3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4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26.png"/><Relationship Id="rId5" Type="http://schemas.openxmlformats.org/officeDocument/2006/relationships/image" Target="../media/image5.png"/><Relationship Id="rId10" Type="http://schemas.openxmlformats.org/officeDocument/2006/relationships/image" Target="../media/image2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914" y="1091297"/>
            <a:ext cx="8786812" cy="511140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32230" y="352871"/>
            <a:ext cx="11698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FreeSpirit – 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A Celebration Of Sharing Happiness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278440" y="6356350"/>
            <a:ext cx="4114800" cy="365125"/>
          </a:xfrm>
        </p:spPr>
        <p:txBody>
          <a:bodyPr/>
          <a:lstStyle/>
          <a:p>
            <a:r>
              <a:rPr lang="en-US" dirty="0" smtClean="0"/>
              <a:t>Confidential and Proprietary. Copyright (c) by FreeSpirit.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75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37328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Revenue Model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255039" y="6265637"/>
            <a:ext cx="10523654" cy="36512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7030A0"/>
                </a:solidFill>
              </a:rPr>
              <a:t>** Considering pan-India growth opportunities, this model is feasible to sustain for 7-10 years, along with further innovations &amp; industry evolutions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38693" y="1071681"/>
            <a:ext cx="10440000" cy="519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89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995361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Capital Investment &amp; Operational Expenditure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255039" y="6265637"/>
            <a:ext cx="10523654" cy="36512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7030A0"/>
                </a:solidFill>
              </a:rPr>
              <a:t>** Considering pan-India growth opportunities, this model is feasible to sustain for 7-10 years, along with further innovations &amp; industry evolutions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37450" y="1057029"/>
            <a:ext cx="10678304" cy="53137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2029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37328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Future Vision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2" name="Rounded Rectangle 21"/>
          <p:cNvSpPr/>
          <p:nvPr/>
        </p:nvSpPr>
        <p:spPr>
          <a:xfrm>
            <a:off x="1409023" y="1175505"/>
            <a:ext cx="10420119" cy="51817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solidFill>
                  <a:srgbClr val="002060"/>
                </a:solidFill>
              </a:rPr>
              <a:t>Horizontal expansion of broadcasting &amp; micro-finance services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solidFill>
                  <a:srgbClr val="002060"/>
                </a:solidFill>
              </a:rPr>
              <a:t>Multi-tier membership with range of features as remote connect, year-end party, hotel booking etc.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solidFill>
                  <a:srgbClr val="002060"/>
                </a:solidFill>
              </a:rPr>
              <a:t>Patent, Sponsored Event Services, Corporate Tie-Ups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solidFill>
                  <a:srgbClr val="002060"/>
                </a:solidFill>
              </a:rPr>
              <a:t>Pricing diversification, Pan-India launch, Integration with other popular apps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>
                <a:solidFill>
                  <a:srgbClr val="002060"/>
                </a:solidFill>
              </a:rPr>
              <a:t>FreeSpirit Hangout for close friends &amp; family and personalized theme based offers, events &amp; alerting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solidFill>
                  <a:srgbClr val="002060"/>
                </a:solidFill>
              </a:rPr>
              <a:t>Data </a:t>
            </a:r>
            <a:r>
              <a:rPr lang="en-US" dirty="0">
                <a:solidFill>
                  <a:srgbClr val="002060"/>
                </a:solidFill>
              </a:rPr>
              <a:t>science &amp; </a:t>
            </a:r>
            <a:r>
              <a:rPr lang="en-US" dirty="0" smtClean="0">
                <a:solidFill>
                  <a:srgbClr val="002060"/>
                </a:solidFill>
              </a:rPr>
              <a:t>analytics, Supply-chain services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solidFill>
                  <a:srgbClr val="002060"/>
                </a:solidFill>
              </a:rPr>
              <a:t>Streaming services, Overseas launch, Integration with other apps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solidFill>
                  <a:srgbClr val="002060"/>
                </a:solidFill>
              </a:rPr>
              <a:t>FL3 appraisal &amp; customer rating, FLXC support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>
                <a:solidFill>
                  <a:srgbClr val="002060"/>
                </a:solidFill>
              </a:rPr>
              <a:t>SOP standardization &amp; master training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224340" y="6356350"/>
            <a:ext cx="4114800" cy="365125"/>
          </a:xfrm>
        </p:spPr>
        <p:txBody>
          <a:bodyPr/>
          <a:lstStyle/>
          <a:p>
            <a:r>
              <a:rPr lang="en-US" dirty="0" smtClean="0"/>
              <a:t>Confidential and Proprietary. Copyright (c) by FreeSpirit.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45021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Question &amp; Answers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22" name="Picture 2" descr="https://lh6.googleusercontent.com/dU39hudp5xW59pQ-YihItXjKqrI28tV3G3u-9QiXcMOY1zn_EyLjziKmft1QiwXiaX7NhymbjfZV3rx_wiNrGzhvvgk08xOMHzpfLPootlGFbTJX7vwBc2GS12qF7uRmiUPSAiT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494" y="1318510"/>
            <a:ext cx="7506791" cy="4138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1530" y="5673297"/>
            <a:ext cx="2181225" cy="78105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92126" y="5673297"/>
            <a:ext cx="2133600" cy="80962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73351" y="5644722"/>
            <a:ext cx="2114550" cy="80962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87901" y="5635197"/>
            <a:ext cx="1920894" cy="81915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511394" y="5644722"/>
            <a:ext cx="2333625" cy="82867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76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37328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Introduction</a:t>
            </a:r>
            <a:endParaRPr lang="en-US" sz="27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1" name="Rounded Rectangle 50"/>
          <p:cNvSpPr/>
          <p:nvPr/>
        </p:nvSpPr>
        <p:spPr>
          <a:xfrm>
            <a:off x="1409023" y="1175505"/>
            <a:ext cx="10420119" cy="51817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sz="2200" dirty="0" smtClean="0">
                <a:solidFill>
                  <a:srgbClr val="002060"/>
                </a:solidFill>
              </a:rPr>
              <a:t>FreeSpirit is a pioneering opportunity to </a:t>
            </a:r>
            <a:r>
              <a:rPr lang="en-US" sz="2200" b="1" dirty="0" smtClean="0">
                <a:solidFill>
                  <a:srgbClr val="002060"/>
                </a:solidFill>
              </a:rPr>
              <a:t>bring people together like never imagined before</a:t>
            </a:r>
            <a:r>
              <a:rPr lang="en-US" sz="2200" dirty="0" smtClean="0">
                <a:solidFill>
                  <a:srgbClr val="002060"/>
                </a:solidFill>
              </a:rPr>
              <a:t>, by expanding a proven &amp; classic concept to join forces with modern technology platforms.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endParaRPr lang="en-US" sz="2200" dirty="0" smtClean="0">
              <a:solidFill>
                <a:srgbClr val="002060"/>
              </a:solidFill>
            </a:endParaRP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sz="2200" dirty="0" smtClean="0">
                <a:solidFill>
                  <a:srgbClr val="002060"/>
                </a:solidFill>
              </a:rPr>
              <a:t>While this solution resolves chronic challenges faced by restaurant business, it also open up innovative prospects for consumers to connect not just with known acquaintances, but also to </a:t>
            </a:r>
            <a:r>
              <a:rPr lang="en-US" sz="2200" b="1" dirty="0" smtClean="0">
                <a:solidFill>
                  <a:srgbClr val="002060"/>
                </a:solidFill>
              </a:rPr>
              <a:t>make new friends with customers having common interests &amp; thinking.</a:t>
            </a:r>
            <a:endParaRPr lang="en-US" sz="2200" dirty="0" smtClean="0">
              <a:solidFill>
                <a:srgbClr val="002060"/>
              </a:solidFill>
            </a:endParaRP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endParaRPr lang="en-US" sz="2200" dirty="0" smtClean="0">
              <a:solidFill>
                <a:srgbClr val="002060"/>
              </a:solidFill>
            </a:endParaRP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sz="2200" dirty="0">
                <a:solidFill>
                  <a:srgbClr val="002060"/>
                </a:solidFill>
              </a:rPr>
              <a:t>It empowers </a:t>
            </a:r>
            <a:r>
              <a:rPr lang="en-US" sz="2200" dirty="0" smtClean="0">
                <a:solidFill>
                  <a:srgbClr val="002060"/>
                </a:solidFill>
              </a:rPr>
              <a:t>restaurant business </a:t>
            </a:r>
            <a:r>
              <a:rPr lang="en-US" sz="2200" dirty="0">
                <a:solidFill>
                  <a:srgbClr val="002060"/>
                </a:solidFill>
              </a:rPr>
              <a:t>owners to </a:t>
            </a:r>
            <a:r>
              <a:rPr lang="en-US" sz="2200" b="1" dirty="0">
                <a:solidFill>
                  <a:srgbClr val="002060"/>
                </a:solidFill>
              </a:rPr>
              <a:t>offer their services to a completely new range of customers through mobile &amp; web application, </a:t>
            </a:r>
            <a:r>
              <a:rPr lang="en-US" sz="2200" dirty="0">
                <a:solidFill>
                  <a:srgbClr val="002060"/>
                </a:solidFill>
              </a:rPr>
              <a:t>in a cost effective &amp; accelerated manner</a:t>
            </a:r>
            <a:r>
              <a:rPr lang="en-US" sz="2200" dirty="0" smtClean="0">
                <a:solidFill>
                  <a:srgbClr val="002060"/>
                </a:solidFill>
              </a:rPr>
              <a:t>.</a:t>
            </a:r>
            <a:endParaRPr lang="en-US" sz="2200" dirty="0">
              <a:solidFill>
                <a:srgbClr val="002060"/>
              </a:solidFill>
            </a:endParaRPr>
          </a:p>
        </p:txBody>
      </p:sp>
      <p:sp>
        <p:nvSpPr>
          <p:cNvPr id="2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278440" y="6356350"/>
            <a:ext cx="4114800" cy="365125"/>
          </a:xfrm>
        </p:spPr>
        <p:txBody>
          <a:bodyPr/>
          <a:lstStyle/>
          <a:p>
            <a:r>
              <a:rPr lang="en-US" dirty="0" smtClean="0"/>
              <a:t>Confidential and Proprietary. Copyright (c) by FreeSpirit.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79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8" y="368959"/>
            <a:ext cx="89641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Industry Challenges &amp; Solutions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41530" y="1014084"/>
            <a:ext cx="10690653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82234" y="1071676"/>
            <a:ext cx="10391775" cy="5462829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2220686" y="2373089"/>
            <a:ext cx="330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Lack of options to share or gift a drink to friends or family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227946" y="3033490"/>
            <a:ext cx="330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No socializing platforms in restaurant premises 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220692" y="3708405"/>
            <a:ext cx="3497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Low margins of operation when utilizing traditional delivery models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235206" y="4395242"/>
            <a:ext cx="330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No avenues for cost effective event arrangement or broadcast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235206" y="5072749"/>
            <a:ext cx="330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Obligation of menu costing without future benefits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235206" y="5783942"/>
            <a:ext cx="330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No tangible advantages of higher spend &amp; lockdown sensitivities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062689" y="2365835"/>
            <a:ext cx="360972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Unique &amp; unmatched opportunity</a:t>
            </a:r>
          </a:p>
          <a:p>
            <a:r>
              <a:rPr lang="en-US" sz="1600" dirty="0" smtClean="0">
                <a:solidFill>
                  <a:srgbClr val="7030A0"/>
                </a:solidFill>
              </a:rPr>
              <a:t>to share/offer drink to anyone, anywhere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082294" y="3010416"/>
            <a:ext cx="3459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Innovative technology driven platform for B2C &amp; C2C interaction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106238" y="3701151"/>
            <a:ext cx="330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Higher benefits &amp; financial control with reduced expenses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106238" y="4368802"/>
            <a:ext cx="330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Impactful means of event 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organization &amp; rapid marketing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107246" y="5072749"/>
            <a:ext cx="3594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Use based costing, with exciting offers &amp; guaranteed cashback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106238" y="5776688"/>
            <a:ext cx="3566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More value for money &amp; standardization of health &amp; wellness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278440" y="6356350"/>
            <a:ext cx="4114800" cy="365125"/>
          </a:xfrm>
        </p:spPr>
        <p:txBody>
          <a:bodyPr/>
          <a:lstStyle/>
          <a:p>
            <a:r>
              <a:rPr lang="en-US" dirty="0" smtClean="0"/>
              <a:t>Confidential and Proprietary. Copyright (c) by FreeSpirit.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9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047989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45311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Product &amp; Features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146629" y="1014084"/>
            <a:ext cx="10785554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35" name="TextBox 34"/>
          <p:cNvSpPr txBox="1"/>
          <p:nvPr/>
        </p:nvSpPr>
        <p:spPr>
          <a:xfrm>
            <a:off x="1164349" y="1245368"/>
            <a:ext cx="31905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b="1" dirty="0" smtClean="0">
                <a:solidFill>
                  <a:srgbClr val="7030A0"/>
                </a:solidFill>
              </a:rPr>
              <a:t>Gift a drink</a:t>
            </a:r>
          </a:p>
          <a:p>
            <a:pPr algn="r"/>
            <a:r>
              <a:rPr lang="en-US" sz="1600" dirty="0" smtClean="0">
                <a:solidFill>
                  <a:srgbClr val="7030A0"/>
                </a:solidFill>
              </a:rPr>
              <a:t>Gift or share a drink of choice to your beloved ones e.g. Corporates, Family &amp; Friends &amp; colleagues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52406" y="2560384"/>
            <a:ext cx="330925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Offer a drink</a:t>
            </a:r>
          </a:p>
          <a:p>
            <a:pPr algn="r"/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Offer service will be availed at merchant establishment with other groups or individuals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36741" y="3844758"/>
            <a:ext cx="3360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b="1" dirty="0" smtClean="0">
                <a:solidFill>
                  <a:srgbClr val="0070C0"/>
                </a:solidFill>
              </a:rPr>
              <a:t>Events &amp; Gaming</a:t>
            </a:r>
          </a:p>
          <a:p>
            <a:pPr algn="r"/>
            <a:r>
              <a:rPr lang="en-US" sz="1600" dirty="0" smtClean="0">
                <a:solidFill>
                  <a:srgbClr val="0070C0"/>
                </a:solidFill>
              </a:rPr>
              <a:t>Promote corporate events, interactive games for in-house patrons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52406" y="5170544"/>
            <a:ext cx="3309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b="1" dirty="0" smtClean="0">
                <a:solidFill>
                  <a:schemeClr val="bg2">
                    <a:lumMod val="25000"/>
                  </a:schemeClr>
                </a:solidFill>
              </a:rPr>
              <a:t>Payments &amp; Point Wallet</a:t>
            </a:r>
          </a:p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Express true feeling of sharing &amp; gifting with points instead of money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440178" y="2556610"/>
            <a:ext cx="2946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7030A0"/>
                </a:solidFill>
              </a:rPr>
              <a:t>Eat Now, Pay Later</a:t>
            </a:r>
          </a:p>
          <a:p>
            <a:r>
              <a:rPr lang="en-US" sz="1600" dirty="0" smtClean="0">
                <a:solidFill>
                  <a:srgbClr val="7030A0"/>
                </a:solidFill>
              </a:rPr>
              <a:t>Service for the our bank partner’s privileged customers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409314" y="1260212"/>
            <a:ext cx="34207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Broadcast 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&amp; Live Streaming</a:t>
            </a:r>
          </a:p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Watch live shows &amp; virtually share special moments with the dear ones &amp; staff training demonstrations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458985" y="3844758"/>
            <a:ext cx="3543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70C0"/>
                </a:solidFill>
              </a:rPr>
              <a:t>Purchase a drink</a:t>
            </a:r>
          </a:p>
          <a:p>
            <a:r>
              <a:rPr lang="en-US" sz="1600" dirty="0" smtClean="0">
                <a:solidFill>
                  <a:srgbClr val="0070C0"/>
                </a:solidFill>
              </a:rPr>
              <a:t>Instant cashback facility for regular customers who avail restaurant services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480754" y="5170544"/>
            <a:ext cx="3309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bg2">
                    <a:lumMod val="25000"/>
                  </a:schemeClr>
                </a:solidFill>
              </a:rPr>
              <a:t>Food Delivery</a:t>
            </a:r>
          </a:p>
          <a:p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Break the dependency of service aggregators, with reduced expenses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42050" y="1279092"/>
            <a:ext cx="622602" cy="71371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25622" y="2647987"/>
            <a:ext cx="621517" cy="60473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99596" y="5240632"/>
            <a:ext cx="629599" cy="83615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01216" y="3942059"/>
            <a:ext cx="643392" cy="64339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713506" y="2686129"/>
            <a:ext cx="680757" cy="56586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696684" y="1376739"/>
            <a:ext cx="682399" cy="68962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44711" y="3942059"/>
            <a:ext cx="734372" cy="75382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52413" y="5240632"/>
            <a:ext cx="714729" cy="70182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310932" y="1183879"/>
            <a:ext cx="2063556" cy="5092111"/>
          </a:xfrm>
          <a:prstGeom prst="rect">
            <a:avLst/>
          </a:prstGeom>
        </p:spPr>
      </p:pic>
      <p:sp>
        <p:nvSpPr>
          <p:cNvPr id="36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278440" y="6356350"/>
            <a:ext cx="4114800" cy="365125"/>
          </a:xfrm>
        </p:spPr>
        <p:txBody>
          <a:bodyPr/>
          <a:lstStyle/>
          <a:p>
            <a:r>
              <a:rPr lang="en-US" dirty="0" smtClean="0"/>
              <a:t>Confidential and Proprietary. Copyright (c) by FreeSpirit.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71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03088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61352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Market Research Convergence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919886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1042" y="1093740"/>
            <a:ext cx="3372599" cy="194336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29555" y="1093740"/>
            <a:ext cx="3198141" cy="19433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27" name="Chart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0935485"/>
              </p:ext>
            </p:extLst>
          </p:nvPr>
        </p:nvGraphicFramePr>
        <p:xfrm>
          <a:off x="1253216" y="3038408"/>
          <a:ext cx="3400425" cy="1843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26" name="Rectangle 25"/>
          <p:cNvSpPr/>
          <p:nvPr/>
        </p:nvSpPr>
        <p:spPr>
          <a:xfrm>
            <a:off x="1268759" y="4986849"/>
            <a:ext cx="10608804" cy="14773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Trend #1: Ethnic cuisine will increasingly be present in </a:t>
            </a:r>
            <a:r>
              <a:rPr lang="en-US" dirty="0" smtClean="0">
                <a:solidFill>
                  <a:srgbClr val="002060"/>
                </a:solidFill>
              </a:rPr>
              <a:t>organized </a:t>
            </a:r>
            <a:r>
              <a:rPr lang="en-US" dirty="0">
                <a:solidFill>
                  <a:srgbClr val="002060"/>
                </a:solidFill>
              </a:rPr>
              <a:t>and hygienic set-ups</a:t>
            </a:r>
          </a:p>
          <a:p>
            <a:r>
              <a:rPr lang="en-US" dirty="0">
                <a:solidFill>
                  <a:srgbClr val="002060"/>
                </a:solidFill>
              </a:rPr>
              <a:t>Trend #2: Food tech will continue to ‘</a:t>
            </a:r>
            <a:r>
              <a:rPr lang="en-US" dirty="0" smtClean="0">
                <a:solidFill>
                  <a:srgbClr val="002060"/>
                </a:solidFill>
              </a:rPr>
              <a:t>organize’, </a:t>
            </a:r>
            <a:r>
              <a:rPr lang="en-US" dirty="0">
                <a:solidFill>
                  <a:srgbClr val="002060"/>
                </a:solidFill>
              </a:rPr>
              <a:t>driving increased focus on consumers, </a:t>
            </a:r>
            <a:r>
              <a:rPr lang="en-US" dirty="0" smtClean="0">
                <a:solidFill>
                  <a:srgbClr val="002060"/>
                </a:solidFill>
              </a:rPr>
              <a:t>innovation &amp; efficiency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Trend #3: Restaurants will increasingly focus on consumer engagement using technology</a:t>
            </a:r>
          </a:p>
          <a:p>
            <a:r>
              <a:rPr lang="en-US" dirty="0">
                <a:solidFill>
                  <a:srgbClr val="002060"/>
                </a:solidFill>
              </a:rPr>
              <a:t>Trend #4: Health and wellness will continue to ride high on consumer preferences</a:t>
            </a:r>
          </a:p>
          <a:p>
            <a:r>
              <a:rPr lang="en-US" dirty="0">
                <a:solidFill>
                  <a:srgbClr val="002060"/>
                </a:solidFill>
              </a:rPr>
              <a:t>Trend #5: Traditional packaging will make way for innovative food packaging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668512" y="462011"/>
            <a:ext cx="32487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2060"/>
                </a:solidFill>
              </a:rPr>
              <a:t>Source: NRAI &amp; FICCI / PwC, World Bank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30" name="Char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0895292"/>
              </p:ext>
            </p:extLst>
          </p:nvPr>
        </p:nvGraphicFramePr>
        <p:xfrm>
          <a:off x="4937862" y="3037108"/>
          <a:ext cx="3270895" cy="1844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34" name="Char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550671"/>
              </p:ext>
            </p:extLst>
          </p:nvPr>
        </p:nvGraphicFramePr>
        <p:xfrm>
          <a:off x="4937862" y="1071676"/>
          <a:ext cx="3270895" cy="1965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pic>
        <p:nvPicPr>
          <p:cNvPr id="33" name="Picture 3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511266" y="3037108"/>
            <a:ext cx="3234718" cy="184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17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03088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45311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SWOT Appraisal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09448" y="1056610"/>
            <a:ext cx="10706782" cy="546366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194934" y="2181026"/>
            <a:ext cx="44145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Distinct service offerings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Need for </a:t>
            </a:r>
            <a:r>
              <a:rPr lang="en-US" dirty="0" smtClean="0">
                <a:solidFill>
                  <a:srgbClr val="002060"/>
                </a:solidFill>
              </a:rPr>
              <a:t>change</a:t>
            </a: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More value </a:t>
            </a:r>
            <a:r>
              <a:rPr lang="en-US" dirty="0">
                <a:solidFill>
                  <a:srgbClr val="002060"/>
                </a:solidFill>
              </a:rPr>
              <a:t>for </a:t>
            </a:r>
            <a:r>
              <a:rPr lang="en-US" dirty="0" smtClean="0">
                <a:solidFill>
                  <a:srgbClr val="002060"/>
                </a:solidFill>
              </a:rPr>
              <a:t>money </a:t>
            </a:r>
            <a:r>
              <a:rPr lang="en-US" dirty="0">
                <a:solidFill>
                  <a:srgbClr val="002060"/>
                </a:solidFill>
              </a:rPr>
              <a:t>for </a:t>
            </a:r>
            <a:r>
              <a:rPr lang="en-US" dirty="0" smtClean="0">
                <a:solidFill>
                  <a:srgbClr val="002060"/>
                </a:solidFill>
              </a:rPr>
              <a:t>customers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Changing mindset in vast market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Dedicated merchant solution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997368" y="2495356"/>
            <a:ext cx="3714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Brand Establishment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Absence of support from Venture Capital or Institutional Investors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040915" y="3954650"/>
            <a:ext cx="397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Expansion of existing service aggregators into hospitality business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Competition from global players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If we wont do it, someone else will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06849" y="3925848"/>
            <a:ext cx="46224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Rising </a:t>
            </a:r>
            <a:r>
              <a:rPr lang="en-US" dirty="0">
                <a:solidFill>
                  <a:srgbClr val="002060"/>
                </a:solidFill>
              </a:rPr>
              <a:t>disposable income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First mover’s advantage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Technology innovations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Rising Urbanization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International tie-ups</a:t>
            </a:r>
          </a:p>
        </p:txBody>
      </p:sp>
      <p:sp>
        <p:nvSpPr>
          <p:cNvPr id="2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278440" y="6356350"/>
            <a:ext cx="4114800" cy="365125"/>
          </a:xfrm>
        </p:spPr>
        <p:txBody>
          <a:bodyPr/>
          <a:lstStyle/>
          <a:p>
            <a:r>
              <a:rPr lang="en-US" dirty="0" smtClean="0"/>
              <a:t>Confidential and Proprietary. Copyright (c) by FreeSpirit.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19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03088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797105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Indicative Process Flow – Purchase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26584" y="1060514"/>
            <a:ext cx="10704159" cy="545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47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37328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Value</a:t>
            </a:r>
            <a:r>
              <a:rPr lang="en-US" sz="2700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 </a:t>
            </a:r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Proposition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" name="Oval 1"/>
          <p:cNvSpPr/>
          <p:nvPr/>
        </p:nvSpPr>
        <p:spPr>
          <a:xfrm>
            <a:off x="4398220" y="1630809"/>
            <a:ext cx="4320000" cy="4320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5400000">
            <a:off x="1182703" y="1139065"/>
            <a:ext cx="5414110" cy="53039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371989" y="2073953"/>
            <a:ext cx="1139100" cy="111169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277193" y="4892545"/>
            <a:ext cx="1152000" cy="1152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3442450" y="2623686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268861" y="1508181"/>
            <a:ext cx="1152000" cy="1152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411140" y="3835030"/>
            <a:ext cx="1152591" cy="114400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2409086" y="4399381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71" name="Isosceles Triangle 70"/>
          <p:cNvSpPr/>
          <p:nvPr/>
        </p:nvSpPr>
        <p:spPr>
          <a:xfrm rot="16200000">
            <a:off x="6457930" y="1108594"/>
            <a:ext cx="5541006" cy="53663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10748495" y="5051489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9714415" y="2040694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7399826" y="3263519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8546629" y="2648551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8462216" y="3866089"/>
            <a:ext cx="1143135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9717678" y="4517748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568089" y="3000900"/>
            <a:ext cx="1800000" cy="1800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Anyone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Anywhere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Anytime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606596" y="1367524"/>
            <a:ext cx="3844488" cy="1901218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Event Broadcast &amp; live Streaming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374314" y="3888003"/>
            <a:ext cx="4414019" cy="2508731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Corporate Events &amp; Flexible Packages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301211" y="2367709"/>
            <a:ext cx="1275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Economical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Delivery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10774721" y="1486153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0716851" y="1643629"/>
            <a:ext cx="119607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Attractive Games</a:t>
            </a:r>
            <a:endParaRPr lang="en-US" sz="1700" b="1" dirty="0">
              <a:solidFill>
                <a:srgbClr val="7030A0"/>
              </a:solidFill>
            </a:endParaRPr>
          </a:p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&amp; Chat</a:t>
            </a:r>
            <a:endParaRPr lang="en-US" sz="1700" b="1" dirty="0">
              <a:solidFill>
                <a:srgbClr val="7030A0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4448620" y="3268742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341692" y="3358765"/>
            <a:ext cx="1287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New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Customer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Base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214166" y="1516129"/>
            <a:ext cx="129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 smtClean="0">
              <a:solidFill>
                <a:srgbClr val="7030A0"/>
              </a:solidFill>
            </a:endParaRPr>
          </a:p>
          <a:p>
            <a:pPr algn="ctr"/>
            <a:r>
              <a:rPr lang="en-US" b="1" dirty="0">
                <a:solidFill>
                  <a:srgbClr val="7030A0"/>
                </a:solidFill>
              </a:rPr>
              <a:t>Offer Event</a:t>
            </a:r>
            <a:endParaRPr lang="en-US" b="1" dirty="0" smtClean="0">
              <a:solidFill>
                <a:srgbClr val="7030A0"/>
              </a:solidFill>
            </a:endParaRP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Packages</a:t>
            </a:r>
          </a:p>
          <a:p>
            <a:pPr algn="ctr"/>
            <a:endParaRPr lang="en-US" b="1" dirty="0" smtClean="0">
              <a:solidFill>
                <a:srgbClr val="7030A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330688" y="4088386"/>
            <a:ext cx="1287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Occasional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Promotion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304580" y="4416675"/>
            <a:ext cx="1287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Higher Customer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Retention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342102" y="2869440"/>
            <a:ext cx="1287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Increased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Footfall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205270" y="4959934"/>
            <a:ext cx="1287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Cost Effective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Marketing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355771" y="2694433"/>
            <a:ext cx="2379666" cy="2486530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Increased reach through acceptance &amp; branding</a:t>
            </a:r>
          </a:p>
          <a:p>
            <a:pPr algn="ctr"/>
            <a:r>
              <a:rPr lang="en-US" sz="1600" b="1" dirty="0" smtClean="0">
                <a:solidFill>
                  <a:srgbClr val="FFFF00"/>
                </a:solidFill>
              </a:rPr>
              <a:t>Unique interactive platform for FL3</a:t>
            </a:r>
          </a:p>
          <a:p>
            <a:pPr algn="ctr"/>
            <a:r>
              <a:rPr lang="en-US" sz="1600" b="1" dirty="0" smtClean="0">
                <a:solidFill>
                  <a:srgbClr val="FFFF00"/>
                </a:solidFill>
              </a:rPr>
              <a:t>Reduced delivery costs</a:t>
            </a:r>
            <a:endParaRPr lang="en-US" sz="1600" b="1" dirty="0">
              <a:solidFill>
                <a:srgbClr val="FFFF00"/>
              </a:solidFill>
            </a:endParaRPr>
          </a:p>
          <a:p>
            <a:pPr algn="ctr"/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248125" y="2941333"/>
            <a:ext cx="2592487" cy="2311250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Top standards for wellness &amp; hygiene</a:t>
            </a:r>
          </a:p>
          <a:p>
            <a:pPr algn="ctr"/>
            <a:r>
              <a:rPr lang="en-US" b="1" dirty="0" smtClean="0">
                <a:solidFill>
                  <a:srgbClr val="FFFF00"/>
                </a:solidFill>
              </a:rPr>
              <a:t>Socializing opportunity for socially distant</a:t>
            </a: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More value for money through cashback offers</a:t>
            </a:r>
          </a:p>
          <a:p>
            <a:pPr algn="ctr"/>
            <a:endParaRPr lang="en-US" b="1" dirty="0" smtClean="0">
              <a:solidFill>
                <a:srgbClr val="FFFF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650473" y="5220362"/>
            <a:ext cx="128735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Cashback</a:t>
            </a:r>
          </a:p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&amp; Exciting</a:t>
            </a:r>
          </a:p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Offers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620831" y="4640083"/>
            <a:ext cx="128735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Register</a:t>
            </a:r>
          </a:p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For Local</a:t>
            </a:r>
          </a:p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Events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400757" y="4000585"/>
            <a:ext cx="128735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Range</a:t>
            </a:r>
          </a:p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Of FL3 to choose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266043" y="3463573"/>
            <a:ext cx="1419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7030A0"/>
                </a:solidFill>
              </a:rPr>
              <a:t>Have  Drink, </a:t>
            </a:r>
          </a:p>
          <a:p>
            <a:pPr algn="ctr"/>
            <a:r>
              <a:rPr lang="en-US" sz="1600" b="1" dirty="0" smtClean="0">
                <a:solidFill>
                  <a:srgbClr val="7030A0"/>
                </a:solidFill>
              </a:rPr>
              <a:t>&amp; get </a:t>
            </a:r>
          </a:p>
          <a:p>
            <a:pPr algn="ctr"/>
            <a:r>
              <a:rPr lang="en-US" sz="1600" b="1" dirty="0" smtClean="0">
                <a:solidFill>
                  <a:srgbClr val="7030A0"/>
                </a:solidFill>
              </a:rPr>
              <a:t>Cashback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439711" y="2919055"/>
            <a:ext cx="128735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Gift / Share </a:t>
            </a:r>
          </a:p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A Drink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632288" y="2154031"/>
            <a:ext cx="128735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Socialize</a:t>
            </a:r>
          </a:p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By Offering</a:t>
            </a:r>
          </a:p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A Drink</a:t>
            </a:r>
          </a:p>
        </p:txBody>
      </p:sp>
      <p:sp>
        <p:nvSpPr>
          <p:cNvPr id="61" name="Oval 60"/>
          <p:cNvSpPr/>
          <p:nvPr/>
        </p:nvSpPr>
        <p:spPr>
          <a:xfrm>
            <a:off x="9705123" y="3269483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667284" y="3497123"/>
            <a:ext cx="119607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Multi City</a:t>
            </a:r>
          </a:p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Platform</a:t>
            </a:r>
            <a:endParaRPr lang="en-US" sz="1700" b="1" dirty="0">
              <a:solidFill>
                <a:srgbClr val="7030A0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2378085" y="3245600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405412" y="3316130"/>
            <a:ext cx="1078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Off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Season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Boost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33080" y="2868464"/>
            <a:ext cx="670189" cy="1995249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2679" y="3053213"/>
            <a:ext cx="1059641" cy="1144057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63253" y="6356350"/>
            <a:ext cx="4114800" cy="365125"/>
          </a:xfrm>
        </p:spPr>
        <p:txBody>
          <a:bodyPr/>
          <a:lstStyle/>
          <a:p>
            <a:r>
              <a:rPr lang="en-US" dirty="0" smtClean="0"/>
              <a:t>Confidential and Proprietary. Copyright (c) by FreeSpirit.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65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51407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Project Plan – 6 Waves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2" name="Shape">
            <a:extLst>
              <a:ext uri="{FF2B5EF4-FFF2-40B4-BE49-F238E27FC236}">
                <a16:creationId xmlns:a16="http://schemas.microsoft.com/office/drawing/2014/main" xmlns="" id="{BDEA8EB3-34D7-4386-A5BF-C0D10BE34AA1}"/>
              </a:ext>
            </a:extLst>
          </p:cNvPr>
          <p:cNvSpPr/>
          <p:nvPr/>
        </p:nvSpPr>
        <p:spPr>
          <a:xfrm>
            <a:off x="4233919" y="5464890"/>
            <a:ext cx="945180" cy="878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9" h="21600" extrusionOk="0">
                <a:moveTo>
                  <a:pt x="13399" y="0"/>
                </a:moveTo>
                <a:lnTo>
                  <a:pt x="7761" y="0"/>
                </a:lnTo>
                <a:cubicBezTo>
                  <a:pt x="5999" y="0"/>
                  <a:pt x="4365" y="1031"/>
                  <a:pt x="3484" y="2716"/>
                </a:cubicBezTo>
                <a:lnTo>
                  <a:pt x="661" y="8084"/>
                </a:lnTo>
                <a:cubicBezTo>
                  <a:pt x="-220" y="9761"/>
                  <a:pt x="-220" y="11831"/>
                  <a:pt x="661" y="13516"/>
                </a:cubicBezTo>
                <a:lnTo>
                  <a:pt x="3484" y="18884"/>
                </a:lnTo>
                <a:cubicBezTo>
                  <a:pt x="4365" y="20561"/>
                  <a:pt x="5999" y="21600"/>
                  <a:pt x="7761" y="21600"/>
                </a:cubicBezTo>
                <a:lnTo>
                  <a:pt x="13399" y="21600"/>
                </a:lnTo>
                <a:cubicBezTo>
                  <a:pt x="15161" y="21600"/>
                  <a:pt x="16795" y="20569"/>
                  <a:pt x="17676" y="18884"/>
                </a:cubicBezTo>
                <a:lnTo>
                  <a:pt x="20499" y="13516"/>
                </a:lnTo>
                <a:cubicBezTo>
                  <a:pt x="21380" y="11839"/>
                  <a:pt x="21380" y="9769"/>
                  <a:pt x="20499" y="8084"/>
                </a:cubicBezTo>
                <a:lnTo>
                  <a:pt x="17676" y="2716"/>
                </a:lnTo>
                <a:cubicBezTo>
                  <a:pt x="16795" y="1031"/>
                  <a:pt x="15161" y="0"/>
                  <a:pt x="13399" y="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575" tIns="28575" rIns="274320" bIns="28575" anchor="t"/>
          <a:lstStyle/>
          <a:p>
            <a:pPr algn="r">
              <a:defRPr sz="3000">
                <a:solidFill>
                  <a:srgbClr val="FFFFFF"/>
                </a:solidFill>
              </a:defRPr>
            </a:pPr>
            <a:endParaRPr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Shape">
            <a:extLst>
              <a:ext uri="{FF2B5EF4-FFF2-40B4-BE49-F238E27FC236}">
                <a16:creationId xmlns:a16="http://schemas.microsoft.com/office/drawing/2014/main" xmlns="" id="{2F8735C0-AA8E-41E9-9EEA-516F88F8DF4A}"/>
              </a:ext>
            </a:extLst>
          </p:cNvPr>
          <p:cNvSpPr/>
          <p:nvPr/>
        </p:nvSpPr>
        <p:spPr>
          <a:xfrm>
            <a:off x="3409452" y="4070279"/>
            <a:ext cx="3029183" cy="23121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8" h="21600" extrusionOk="0">
                <a:moveTo>
                  <a:pt x="2588" y="3154"/>
                </a:moveTo>
                <a:lnTo>
                  <a:pt x="634" y="7653"/>
                </a:lnTo>
                <a:cubicBezTo>
                  <a:pt x="-211" y="9603"/>
                  <a:pt x="-211" y="12003"/>
                  <a:pt x="634" y="13953"/>
                </a:cubicBezTo>
                <a:lnTo>
                  <a:pt x="3954" y="21600"/>
                </a:lnTo>
                <a:lnTo>
                  <a:pt x="5179" y="21600"/>
                </a:lnTo>
                <a:lnTo>
                  <a:pt x="3084" y="16772"/>
                </a:lnTo>
                <a:cubicBezTo>
                  <a:pt x="2239" y="14823"/>
                  <a:pt x="2239" y="12422"/>
                  <a:pt x="3084" y="10473"/>
                </a:cubicBezTo>
                <a:lnTo>
                  <a:pt x="3813" y="8795"/>
                </a:lnTo>
                <a:cubicBezTo>
                  <a:pt x="4658" y="6846"/>
                  <a:pt x="6222" y="5644"/>
                  <a:pt x="7915" y="5644"/>
                </a:cubicBezTo>
                <a:lnTo>
                  <a:pt x="17021" y="5644"/>
                </a:lnTo>
                <a:cubicBezTo>
                  <a:pt x="18966" y="5644"/>
                  <a:pt x="20676" y="3934"/>
                  <a:pt x="21216" y="1447"/>
                </a:cubicBezTo>
                <a:lnTo>
                  <a:pt x="21247" y="1300"/>
                </a:lnTo>
                <a:cubicBezTo>
                  <a:pt x="21389" y="649"/>
                  <a:pt x="21020" y="0"/>
                  <a:pt x="20512" y="0"/>
                </a:cubicBezTo>
                <a:lnTo>
                  <a:pt x="6690" y="0"/>
                </a:lnTo>
                <a:cubicBezTo>
                  <a:pt x="4997" y="3"/>
                  <a:pt x="3433" y="1205"/>
                  <a:pt x="2588" y="315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575" tIns="0" rIns="274320" bIns="28575" anchor="t"/>
          <a:lstStyle/>
          <a:p>
            <a:pPr algn="r">
              <a:defRPr sz="3000">
                <a:solidFill>
                  <a:srgbClr val="FFFFFF"/>
                </a:solidFill>
              </a:defRPr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Wave 02</a:t>
            </a:r>
            <a:endParaRPr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Shape">
            <a:extLst>
              <a:ext uri="{FF2B5EF4-FFF2-40B4-BE49-F238E27FC236}">
                <a16:creationId xmlns:a16="http://schemas.microsoft.com/office/drawing/2014/main" xmlns="" id="{6E6D8058-D984-43BD-8DAF-59BD0C48F36E}"/>
              </a:ext>
            </a:extLst>
          </p:cNvPr>
          <p:cNvSpPr/>
          <p:nvPr/>
        </p:nvSpPr>
        <p:spPr>
          <a:xfrm>
            <a:off x="2980795" y="3377758"/>
            <a:ext cx="3918358" cy="30046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44" h="21600" extrusionOk="0">
                <a:moveTo>
                  <a:pt x="3034" y="2517"/>
                </a:moveTo>
                <a:lnTo>
                  <a:pt x="510" y="8289"/>
                </a:lnTo>
                <a:cubicBezTo>
                  <a:pt x="-170" y="9844"/>
                  <a:pt x="-170" y="11760"/>
                  <a:pt x="510" y="13316"/>
                </a:cubicBezTo>
                <a:lnTo>
                  <a:pt x="4134" y="21600"/>
                </a:lnTo>
                <a:lnTo>
                  <a:pt x="5070" y="21600"/>
                </a:lnTo>
                <a:lnTo>
                  <a:pt x="2380" y="15453"/>
                </a:lnTo>
                <a:cubicBezTo>
                  <a:pt x="1700" y="13898"/>
                  <a:pt x="1700" y="11981"/>
                  <a:pt x="2380" y="10426"/>
                </a:cubicBezTo>
                <a:lnTo>
                  <a:pt x="3970" y="6794"/>
                </a:lnTo>
                <a:cubicBezTo>
                  <a:pt x="4650" y="5238"/>
                  <a:pt x="5909" y="4279"/>
                  <a:pt x="7270" y="4279"/>
                </a:cubicBezTo>
                <a:lnTo>
                  <a:pt x="18057" y="4279"/>
                </a:lnTo>
                <a:cubicBezTo>
                  <a:pt x="19565" y="4279"/>
                  <a:pt x="20891" y="2963"/>
                  <a:pt x="21310" y="1049"/>
                </a:cubicBezTo>
                <a:lnTo>
                  <a:pt x="21320" y="1001"/>
                </a:lnTo>
                <a:cubicBezTo>
                  <a:pt x="21430" y="499"/>
                  <a:pt x="21144" y="0"/>
                  <a:pt x="20750" y="0"/>
                </a:cubicBezTo>
                <a:lnTo>
                  <a:pt x="6334" y="0"/>
                </a:lnTo>
                <a:cubicBezTo>
                  <a:pt x="4972" y="2"/>
                  <a:pt x="3716" y="962"/>
                  <a:pt x="3034" y="2517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575" tIns="0" rIns="274320" bIns="28575" anchor="t"/>
          <a:lstStyle/>
          <a:p>
            <a:pPr algn="r">
              <a:defRPr sz="3000">
                <a:solidFill>
                  <a:srgbClr val="FFFFFF"/>
                </a:solidFill>
              </a:defRPr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Wave 03</a:t>
            </a:r>
            <a:endParaRPr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Shape">
            <a:extLst>
              <a:ext uri="{FF2B5EF4-FFF2-40B4-BE49-F238E27FC236}">
                <a16:creationId xmlns:a16="http://schemas.microsoft.com/office/drawing/2014/main" xmlns="" id="{5FBA0E7F-B487-4DD3-B391-4074F1054D57}"/>
              </a:ext>
            </a:extLst>
          </p:cNvPr>
          <p:cNvSpPr/>
          <p:nvPr/>
        </p:nvSpPr>
        <p:spPr>
          <a:xfrm>
            <a:off x="2552142" y="2658350"/>
            <a:ext cx="4876016" cy="3724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1" h="21600" extrusionOk="0">
                <a:moveTo>
                  <a:pt x="3223" y="2226"/>
                </a:moveTo>
                <a:lnTo>
                  <a:pt x="451" y="8579"/>
                </a:lnTo>
                <a:cubicBezTo>
                  <a:pt x="-150" y="9955"/>
                  <a:pt x="-150" y="11649"/>
                  <a:pt x="451" y="13025"/>
                </a:cubicBezTo>
                <a:lnTo>
                  <a:pt x="4194" y="21600"/>
                </a:lnTo>
                <a:lnTo>
                  <a:pt x="4949" y="21600"/>
                </a:lnTo>
                <a:lnTo>
                  <a:pt x="1960" y="14753"/>
                </a:lnTo>
                <a:cubicBezTo>
                  <a:pt x="1360" y="13377"/>
                  <a:pt x="1360" y="11683"/>
                  <a:pt x="1960" y="10307"/>
                </a:cubicBezTo>
                <a:lnTo>
                  <a:pt x="3980" y="5682"/>
                </a:lnTo>
                <a:cubicBezTo>
                  <a:pt x="4580" y="4306"/>
                  <a:pt x="5689" y="3458"/>
                  <a:pt x="6890" y="3458"/>
                </a:cubicBezTo>
                <a:lnTo>
                  <a:pt x="18733" y="3458"/>
                </a:lnTo>
                <a:cubicBezTo>
                  <a:pt x="19947" y="3458"/>
                  <a:pt x="21015" y="2396"/>
                  <a:pt x="21352" y="852"/>
                </a:cubicBezTo>
                <a:lnTo>
                  <a:pt x="21362" y="807"/>
                </a:lnTo>
                <a:cubicBezTo>
                  <a:pt x="21450" y="403"/>
                  <a:pt x="21220" y="0"/>
                  <a:pt x="20903" y="0"/>
                </a:cubicBezTo>
                <a:lnTo>
                  <a:pt x="6134" y="0"/>
                </a:lnTo>
                <a:cubicBezTo>
                  <a:pt x="4933" y="4"/>
                  <a:pt x="3824" y="850"/>
                  <a:pt x="3223" y="2226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575" tIns="0" rIns="274320" bIns="28575" anchor="t"/>
          <a:lstStyle/>
          <a:p>
            <a:pPr algn="r">
              <a:defRPr sz="3000">
                <a:solidFill>
                  <a:srgbClr val="FFFFFF"/>
                </a:solidFill>
              </a:defRPr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Wave 04</a:t>
            </a:r>
            <a:endParaRPr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Shape">
            <a:extLst>
              <a:ext uri="{FF2B5EF4-FFF2-40B4-BE49-F238E27FC236}">
                <a16:creationId xmlns:a16="http://schemas.microsoft.com/office/drawing/2014/main" xmlns="" id="{E76FACF1-C0C6-4CFA-8127-8AF7EBE6DA67}"/>
              </a:ext>
            </a:extLst>
          </p:cNvPr>
          <p:cNvSpPr/>
          <p:nvPr/>
        </p:nvSpPr>
        <p:spPr>
          <a:xfrm>
            <a:off x="2117592" y="1962307"/>
            <a:ext cx="5793353" cy="44201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5" h="21600" extrusionOk="0">
                <a:moveTo>
                  <a:pt x="3562" y="1723"/>
                </a:moveTo>
                <a:lnTo>
                  <a:pt x="349" y="9078"/>
                </a:lnTo>
                <a:cubicBezTo>
                  <a:pt x="-117" y="10145"/>
                  <a:pt x="-117" y="11457"/>
                  <a:pt x="349" y="12523"/>
                </a:cubicBezTo>
                <a:lnTo>
                  <a:pt x="4315" y="21600"/>
                </a:lnTo>
                <a:lnTo>
                  <a:pt x="4945" y="21600"/>
                </a:lnTo>
                <a:lnTo>
                  <a:pt x="1609" y="13964"/>
                </a:lnTo>
                <a:cubicBezTo>
                  <a:pt x="1142" y="12897"/>
                  <a:pt x="1142" y="11585"/>
                  <a:pt x="1609" y="10519"/>
                </a:cubicBezTo>
                <a:lnTo>
                  <a:pt x="4192" y="4604"/>
                </a:lnTo>
                <a:cubicBezTo>
                  <a:pt x="4658" y="3537"/>
                  <a:pt x="5519" y="2882"/>
                  <a:pt x="6450" y="2882"/>
                </a:cubicBezTo>
                <a:lnTo>
                  <a:pt x="19199" y="2882"/>
                </a:lnTo>
                <a:cubicBezTo>
                  <a:pt x="20223" y="2882"/>
                  <a:pt x="21123" y="1988"/>
                  <a:pt x="21407" y="687"/>
                </a:cubicBezTo>
                <a:lnTo>
                  <a:pt x="21408" y="680"/>
                </a:lnTo>
                <a:cubicBezTo>
                  <a:pt x="21483" y="339"/>
                  <a:pt x="21289" y="0"/>
                  <a:pt x="21021" y="0"/>
                </a:cubicBezTo>
                <a:lnTo>
                  <a:pt x="5821" y="0"/>
                </a:lnTo>
                <a:cubicBezTo>
                  <a:pt x="4889" y="0"/>
                  <a:pt x="4029" y="657"/>
                  <a:pt x="3562" y="1723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575" tIns="0" rIns="274320" bIns="28575" anchor="t"/>
          <a:lstStyle/>
          <a:p>
            <a:pPr algn="r">
              <a:defRPr sz="3000">
                <a:solidFill>
                  <a:srgbClr val="FFFFFF"/>
                </a:solidFill>
              </a:defRPr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Wave 05</a:t>
            </a:r>
            <a:endParaRPr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Shape">
            <a:extLst>
              <a:ext uri="{FF2B5EF4-FFF2-40B4-BE49-F238E27FC236}">
                <a16:creationId xmlns:a16="http://schemas.microsoft.com/office/drawing/2014/main" xmlns="" id="{AC0F8C9D-4E7D-4884-A33C-9AB9C16D1803}"/>
              </a:ext>
            </a:extLst>
          </p:cNvPr>
          <p:cNvSpPr/>
          <p:nvPr/>
        </p:nvSpPr>
        <p:spPr>
          <a:xfrm>
            <a:off x="3811999" y="4772405"/>
            <a:ext cx="2159608" cy="16100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21" h="21600" extrusionOk="0">
                <a:moveTo>
                  <a:pt x="2342" y="3430"/>
                </a:moveTo>
                <a:lnTo>
                  <a:pt x="672" y="7376"/>
                </a:lnTo>
                <a:cubicBezTo>
                  <a:pt x="-224" y="9497"/>
                  <a:pt x="-224" y="12107"/>
                  <a:pt x="672" y="14228"/>
                </a:cubicBezTo>
                <a:lnTo>
                  <a:pt x="3792" y="21600"/>
                </a:lnTo>
                <a:lnTo>
                  <a:pt x="5461" y="21600"/>
                </a:lnTo>
                <a:lnTo>
                  <a:pt x="4012" y="18174"/>
                </a:lnTo>
                <a:cubicBezTo>
                  <a:pt x="3116" y="16053"/>
                  <a:pt x="3116" y="13443"/>
                  <a:pt x="4012" y="11322"/>
                </a:cubicBezTo>
                <a:lnTo>
                  <a:pt x="4012" y="11322"/>
                </a:lnTo>
                <a:cubicBezTo>
                  <a:pt x="4908" y="9201"/>
                  <a:pt x="6565" y="7896"/>
                  <a:pt x="8358" y="7896"/>
                </a:cubicBezTo>
                <a:lnTo>
                  <a:pt x="15310" y="7896"/>
                </a:lnTo>
                <a:cubicBezTo>
                  <a:pt x="18030" y="7896"/>
                  <a:pt x="20423" y="5440"/>
                  <a:pt x="21178" y="1868"/>
                </a:cubicBezTo>
                <a:lnTo>
                  <a:pt x="21178" y="1868"/>
                </a:lnTo>
                <a:cubicBezTo>
                  <a:pt x="21376" y="932"/>
                  <a:pt x="20860" y="0"/>
                  <a:pt x="20150" y="0"/>
                </a:cubicBezTo>
                <a:lnTo>
                  <a:pt x="6688" y="0"/>
                </a:lnTo>
                <a:cubicBezTo>
                  <a:pt x="4895" y="4"/>
                  <a:pt x="3238" y="1314"/>
                  <a:pt x="2342" y="3430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575" tIns="0" rIns="274320" bIns="28575" anchor="t"/>
          <a:lstStyle/>
          <a:p>
            <a:pPr algn="r">
              <a:defRPr sz="3000">
                <a:solidFill>
                  <a:srgbClr val="FFFFFF"/>
                </a:solidFill>
              </a:defRPr>
            </a:pPr>
            <a:r>
              <a:rPr lang="en-US" sz="3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Wave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01</a:t>
            </a:r>
            <a:endParaRPr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FED5D04-F590-4EE7-AE6E-CB470304DDD1}"/>
              </a:ext>
            </a:extLst>
          </p:cNvPr>
          <p:cNvSpPr txBox="1"/>
          <p:nvPr/>
        </p:nvSpPr>
        <p:spPr>
          <a:xfrm>
            <a:off x="8168818" y="1848902"/>
            <a:ext cx="3359879" cy="73866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b="1" noProof="1" smtClean="0">
                <a:solidFill>
                  <a:schemeClr val="accent3">
                    <a:lumMod val="75000"/>
                  </a:schemeClr>
                </a:solidFill>
              </a:rPr>
              <a:t>October 2023</a:t>
            </a:r>
            <a:endParaRPr lang="en-US" noProof="1" smtClean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r>
              <a:rPr lang="en-US" sz="1200" noProof="1"/>
              <a:t>Expand in existing 10 Cities &amp; explore additional scope</a:t>
            </a:r>
          </a:p>
          <a:p>
            <a:pPr algn="just"/>
            <a:r>
              <a:rPr lang="en-US" sz="1200" noProof="1" smtClean="0"/>
              <a:t>Target 3000 </a:t>
            </a:r>
            <a:r>
              <a:rPr lang="en-US" sz="1200" noProof="1"/>
              <a:t>FL3 &amp; </a:t>
            </a:r>
            <a:r>
              <a:rPr lang="en-US" sz="1200" noProof="1" smtClean="0"/>
              <a:t>3 Lacs </a:t>
            </a:r>
            <a:r>
              <a:rPr lang="en-US" sz="1200" noProof="1"/>
              <a:t>FL4 Customers in Each City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891DDBAB-5FBD-4A93-BAAA-99E779A56F53}"/>
              </a:ext>
            </a:extLst>
          </p:cNvPr>
          <p:cNvSpPr txBox="1"/>
          <p:nvPr/>
        </p:nvSpPr>
        <p:spPr>
          <a:xfrm>
            <a:off x="7660628" y="2534803"/>
            <a:ext cx="3495053" cy="73866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b="1" noProof="1" smtClean="0">
                <a:solidFill>
                  <a:schemeClr val="tx2"/>
                </a:solidFill>
              </a:rPr>
              <a:t>April 2022</a:t>
            </a:r>
            <a:endParaRPr lang="en-US" b="1" noProof="1">
              <a:solidFill>
                <a:schemeClr val="tx2"/>
              </a:solidFill>
            </a:endParaRPr>
          </a:p>
          <a:p>
            <a:pPr algn="just"/>
            <a:r>
              <a:rPr lang="en-US" sz="1200" noProof="1"/>
              <a:t>Expand in existing 10 Cities &amp; explore additional scope</a:t>
            </a:r>
          </a:p>
          <a:p>
            <a:pPr algn="just"/>
            <a:r>
              <a:rPr lang="en-US" sz="1200" noProof="1" smtClean="0"/>
              <a:t>Target 2400 </a:t>
            </a:r>
            <a:r>
              <a:rPr lang="en-US" sz="1200" noProof="1"/>
              <a:t>FL3 &amp; </a:t>
            </a:r>
            <a:r>
              <a:rPr lang="en-US" sz="1200" noProof="1" smtClean="0"/>
              <a:t>2.4 Lacs FL4 </a:t>
            </a:r>
            <a:r>
              <a:rPr lang="en-US" sz="1200" noProof="1"/>
              <a:t>Customers in Each City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6F0590DA-753A-4ED0-92EC-988CC9CA6311}"/>
              </a:ext>
            </a:extLst>
          </p:cNvPr>
          <p:cNvSpPr txBox="1"/>
          <p:nvPr/>
        </p:nvSpPr>
        <p:spPr>
          <a:xfrm>
            <a:off x="7152438" y="3298392"/>
            <a:ext cx="3650545" cy="73866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b="1" noProof="1" smtClean="0">
                <a:solidFill>
                  <a:schemeClr val="accent5"/>
                </a:solidFill>
              </a:rPr>
              <a:t>October 2022</a:t>
            </a:r>
            <a:endParaRPr lang="en-US" b="1" noProof="1">
              <a:solidFill>
                <a:schemeClr val="accent5"/>
              </a:solidFill>
            </a:endParaRPr>
          </a:p>
          <a:p>
            <a:pPr algn="just"/>
            <a:r>
              <a:rPr lang="en-US" sz="1200" noProof="1"/>
              <a:t>Expand in existing 10 Cities &amp; explore additional scope</a:t>
            </a:r>
          </a:p>
          <a:p>
            <a:pPr algn="just"/>
            <a:r>
              <a:rPr lang="en-US" sz="1200" noProof="1" smtClean="0"/>
              <a:t>Target 1800 </a:t>
            </a:r>
            <a:r>
              <a:rPr lang="en-US" sz="1200" noProof="1"/>
              <a:t>FL3 &amp; </a:t>
            </a:r>
            <a:r>
              <a:rPr lang="en-US" sz="1200" noProof="1" smtClean="0"/>
              <a:t>1.8 Lacs FL4 </a:t>
            </a:r>
            <a:r>
              <a:rPr lang="en-US" sz="1200" noProof="1"/>
              <a:t>Customers in Each City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D02C0118-5F44-481F-A1DE-AD0BBD8E75AE}"/>
              </a:ext>
            </a:extLst>
          </p:cNvPr>
          <p:cNvSpPr txBox="1"/>
          <p:nvPr/>
        </p:nvSpPr>
        <p:spPr>
          <a:xfrm>
            <a:off x="6657310" y="3997420"/>
            <a:ext cx="3819101" cy="73866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b="1" noProof="1" smtClean="0">
                <a:solidFill>
                  <a:schemeClr val="accent2">
                    <a:lumMod val="75000"/>
                  </a:schemeClr>
                </a:solidFill>
              </a:rPr>
              <a:t>April 2021</a:t>
            </a:r>
            <a:endParaRPr lang="en-US" b="1" noProof="1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en-US" sz="1200" noProof="1" smtClean="0"/>
              <a:t>Expand in existing 10 Cities &amp; explore additional scope</a:t>
            </a:r>
            <a:endParaRPr lang="en-US" sz="1200" noProof="1"/>
          </a:p>
          <a:p>
            <a:pPr algn="just"/>
            <a:r>
              <a:rPr lang="en-US" sz="1200" noProof="1"/>
              <a:t>Target </a:t>
            </a:r>
            <a:r>
              <a:rPr lang="en-US" sz="1200" noProof="1" smtClean="0"/>
              <a:t>1200 </a:t>
            </a:r>
            <a:r>
              <a:rPr lang="en-US" sz="1200" noProof="1"/>
              <a:t>FL3 &amp; </a:t>
            </a:r>
            <a:r>
              <a:rPr lang="en-US" sz="1200" noProof="1" smtClean="0"/>
              <a:t>1.2 L acs FL4 </a:t>
            </a:r>
            <a:r>
              <a:rPr lang="en-US" sz="1200" noProof="1"/>
              <a:t>Customers in Each City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0A5E10EE-BCA8-4BBC-AF4B-E86F68CA8F15}"/>
              </a:ext>
            </a:extLst>
          </p:cNvPr>
          <p:cNvSpPr txBox="1"/>
          <p:nvPr/>
        </p:nvSpPr>
        <p:spPr>
          <a:xfrm>
            <a:off x="6122994" y="4689769"/>
            <a:ext cx="4353418" cy="73866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b="1" noProof="1" smtClean="0">
                <a:solidFill>
                  <a:schemeClr val="accent6"/>
                </a:solidFill>
              </a:rPr>
              <a:t>October 2021</a:t>
            </a:r>
          </a:p>
          <a:p>
            <a:pPr algn="just"/>
            <a:r>
              <a:rPr lang="en-US" sz="1200" noProof="1" smtClean="0"/>
              <a:t>Launch in 10 Cities</a:t>
            </a:r>
          </a:p>
          <a:p>
            <a:pPr algn="just"/>
            <a:r>
              <a:rPr lang="en-US" sz="1200" noProof="1" smtClean="0"/>
              <a:t>Target 600 FL3 &amp; 60 thousand FL4 Customers in Each City</a:t>
            </a:r>
            <a:endParaRPr lang="en-US" sz="1200" noProof="1"/>
          </a:p>
        </p:txBody>
      </p:sp>
      <p:sp>
        <p:nvSpPr>
          <p:cNvPr id="43" name="Freeform: Shape 93">
            <a:extLst>
              <a:ext uri="{FF2B5EF4-FFF2-40B4-BE49-F238E27FC236}">
                <a16:creationId xmlns:a16="http://schemas.microsoft.com/office/drawing/2014/main" xmlns="" id="{1874174E-54B5-40C4-A46D-CAB2289656B7}"/>
              </a:ext>
            </a:extLst>
          </p:cNvPr>
          <p:cNvSpPr/>
          <p:nvPr/>
        </p:nvSpPr>
        <p:spPr>
          <a:xfrm>
            <a:off x="4437755" y="5632899"/>
            <a:ext cx="528979" cy="529648"/>
          </a:xfrm>
          <a:custGeom>
            <a:avLst/>
            <a:gdLst>
              <a:gd name="connsiteX0" fmla="*/ 157458 w 561199"/>
              <a:gd name="connsiteY0" fmla="*/ 105683 h 561908"/>
              <a:gd name="connsiteX1" fmla="*/ 171643 w 561199"/>
              <a:gd name="connsiteY1" fmla="*/ 115612 h 561908"/>
              <a:gd name="connsiteX2" fmla="*/ 200722 w 561199"/>
              <a:gd name="connsiteY2" fmla="*/ 271648 h 561908"/>
              <a:gd name="connsiteX3" fmla="*/ 243278 w 561199"/>
              <a:gd name="connsiteY3" fmla="*/ 158877 h 561908"/>
              <a:gd name="connsiteX4" fmla="*/ 251789 w 561199"/>
              <a:gd name="connsiteY4" fmla="*/ 151075 h 561908"/>
              <a:gd name="connsiteX5" fmla="*/ 267392 w 561199"/>
              <a:gd name="connsiteY5" fmla="*/ 159586 h 561908"/>
              <a:gd name="connsiteX6" fmla="*/ 290088 w 561199"/>
              <a:gd name="connsiteY6" fmla="*/ 238313 h 561908"/>
              <a:gd name="connsiteX7" fmla="*/ 317040 w 561199"/>
              <a:gd name="connsiteY7" fmla="*/ 209234 h 561908"/>
              <a:gd name="connsiteX8" fmla="*/ 326260 w 561199"/>
              <a:gd name="connsiteY8" fmla="*/ 203560 h 561908"/>
              <a:gd name="connsiteX9" fmla="*/ 366687 w 561199"/>
              <a:gd name="connsiteY9" fmla="*/ 203560 h 561908"/>
              <a:gd name="connsiteX10" fmla="*/ 367397 w 561199"/>
              <a:gd name="connsiteY10" fmla="*/ 203560 h 561908"/>
              <a:gd name="connsiteX11" fmla="*/ 367397 w 561199"/>
              <a:gd name="connsiteY11" fmla="*/ 231930 h 561908"/>
              <a:gd name="connsiteX12" fmla="*/ 332643 w 561199"/>
              <a:gd name="connsiteY12" fmla="*/ 231930 h 561908"/>
              <a:gd name="connsiteX13" fmla="*/ 294344 w 561199"/>
              <a:gd name="connsiteY13" fmla="*/ 271648 h 561908"/>
              <a:gd name="connsiteX14" fmla="*/ 288670 w 561199"/>
              <a:gd name="connsiteY14" fmla="*/ 275194 h 561908"/>
              <a:gd name="connsiteX15" fmla="*/ 273066 w 561199"/>
              <a:gd name="connsiteY15" fmla="*/ 266683 h 561908"/>
              <a:gd name="connsiteX16" fmla="*/ 254626 w 561199"/>
              <a:gd name="connsiteY16" fmla="*/ 202850 h 561908"/>
              <a:gd name="connsiteX17" fmla="*/ 209233 w 561199"/>
              <a:gd name="connsiteY17" fmla="*/ 322005 h 561908"/>
              <a:gd name="connsiteX18" fmla="*/ 197176 w 561199"/>
              <a:gd name="connsiteY18" fmla="*/ 329806 h 561908"/>
              <a:gd name="connsiteX19" fmla="*/ 195758 w 561199"/>
              <a:gd name="connsiteY19" fmla="*/ 329806 h 561908"/>
              <a:gd name="connsiteX20" fmla="*/ 184410 w 561199"/>
              <a:gd name="connsiteY20" fmla="*/ 319877 h 561908"/>
              <a:gd name="connsiteX21" fmla="*/ 156040 w 561199"/>
              <a:gd name="connsiteY21" fmla="*/ 167388 h 561908"/>
              <a:gd name="connsiteX22" fmla="*/ 138308 w 561199"/>
              <a:gd name="connsiteY22" fmla="*/ 221291 h 561908"/>
              <a:gd name="connsiteX23" fmla="*/ 126251 w 561199"/>
              <a:gd name="connsiteY23" fmla="*/ 231930 h 561908"/>
              <a:gd name="connsiteX24" fmla="*/ 61709 w 561199"/>
              <a:gd name="connsiteY24" fmla="*/ 231930 h 561908"/>
              <a:gd name="connsiteX25" fmla="*/ 61709 w 561199"/>
              <a:gd name="connsiteY25" fmla="*/ 203560 h 561908"/>
              <a:gd name="connsiteX26" fmla="*/ 117031 w 561199"/>
              <a:gd name="connsiteY26" fmla="*/ 203560 h 561908"/>
              <a:gd name="connsiteX27" fmla="*/ 147529 w 561199"/>
              <a:gd name="connsiteY27" fmla="*/ 114194 h 561908"/>
              <a:gd name="connsiteX28" fmla="*/ 157458 w 561199"/>
              <a:gd name="connsiteY28" fmla="*/ 105683 h 561908"/>
              <a:gd name="connsiteX29" fmla="*/ 214198 w 561199"/>
              <a:gd name="connsiteY29" fmla="*/ 43978 h 561908"/>
              <a:gd name="connsiteX30" fmla="*/ 43978 w 561199"/>
              <a:gd name="connsiteY30" fmla="*/ 214198 h 561908"/>
              <a:gd name="connsiteX31" fmla="*/ 214198 w 561199"/>
              <a:gd name="connsiteY31" fmla="*/ 384419 h 561908"/>
              <a:gd name="connsiteX32" fmla="*/ 384419 w 561199"/>
              <a:gd name="connsiteY32" fmla="*/ 214198 h 561908"/>
              <a:gd name="connsiteX33" fmla="*/ 214198 w 561199"/>
              <a:gd name="connsiteY33" fmla="*/ 43978 h 561908"/>
              <a:gd name="connsiteX34" fmla="*/ 214198 w 561199"/>
              <a:gd name="connsiteY34" fmla="*/ 4 h 561908"/>
              <a:gd name="connsiteX35" fmla="*/ 426974 w 561199"/>
              <a:gd name="connsiteY35" fmla="*/ 214907 h 561908"/>
              <a:gd name="connsiteX36" fmla="*/ 383000 w 561199"/>
              <a:gd name="connsiteY36" fmla="*/ 343991 h 561908"/>
              <a:gd name="connsiteX37" fmla="*/ 414916 w 561199"/>
              <a:gd name="connsiteY37" fmla="*/ 375198 h 561908"/>
              <a:gd name="connsiteX38" fmla="*/ 458890 w 561199"/>
              <a:gd name="connsiteY38" fmla="*/ 388674 h 561908"/>
              <a:gd name="connsiteX39" fmla="*/ 546837 w 561199"/>
              <a:gd name="connsiteY39" fmla="*/ 477331 h 561908"/>
              <a:gd name="connsiteX40" fmla="*/ 546837 w 561199"/>
              <a:gd name="connsiteY40" fmla="*/ 547547 h 561908"/>
              <a:gd name="connsiteX41" fmla="*/ 476621 w 561199"/>
              <a:gd name="connsiteY41" fmla="*/ 547547 h 561908"/>
              <a:gd name="connsiteX42" fmla="*/ 387965 w 561199"/>
              <a:gd name="connsiteY42" fmla="*/ 458890 h 561908"/>
              <a:gd name="connsiteX43" fmla="*/ 374489 w 561199"/>
              <a:gd name="connsiteY43" fmla="*/ 414207 h 561908"/>
              <a:gd name="connsiteX44" fmla="*/ 343282 w 561199"/>
              <a:gd name="connsiteY44" fmla="*/ 383000 h 561908"/>
              <a:gd name="connsiteX45" fmla="*/ 212780 w 561199"/>
              <a:gd name="connsiteY45" fmla="*/ 426974 h 561908"/>
              <a:gd name="connsiteX46" fmla="*/ 4 w 561199"/>
              <a:gd name="connsiteY46" fmla="*/ 212780 h 561908"/>
              <a:gd name="connsiteX47" fmla="*/ 214198 w 561199"/>
              <a:gd name="connsiteY47" fmla="*/ 4 h 56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61199" h="561908">
                <a:moveTo>
                  <a:pt x="157458" y="105683"/>
                </a:moveTo>
                <a:cubicBezTo>
                  <a:pt x="163841" y="104264"/>
                  <a:pt x="170225" y="108520"/>
                  <a:pt x="171643" y="115612"/>
                </a:cubicBezTo>
                <a:lnTo>
                  <a:pt x="200722" y="271648"/>
                </a:lnTo>
                <a:lnTo>
                  <a:pt x="243278" y="158877"/>
                </a:lnTo>
                <a:cubicBezTo>
                  <a:pt x="244696" y="154621"/>
                  <a:pt x="248242" y="152493"/>
                  <a:pt x="251789" y="151075"/>
                </a:cubicBezTo>
                <a:cubicBezTo>
                  <a:pt x="258172" y="148947"/>
                  <a:pt x="265264" y="153203"/>
                  <a:pt x="267392" y="159586"/>
                </a:cubicBezTo>
                <a:lnTo>
                  <a:pt x="290088" y="238313"/>
                </a:lnTo>
                <a:lnTo>
                  <a:pt x="317040" y="209234"/>
                </a:lnTo>
                <a:cubicBezTo>
                  <a:pt x="319168" y="206397"/>
                  <a:pt x="322714" y="204269"/>
                  <a:pt x="326260" y="203560"/>
                </a:cubicBezTo>
                <a:lnTo>
                  <a:pt x="366687" y="203560"/>
                </a:lnTo>
                <a:lnTo>
                  <a:pt x="367397" y="203560"/>
                </a:lnTo>
                <a:lnTo>
                  <a:pt x="367397" y="231930"/>
                </a:lnTo>
                <a:lnTo>
                  <a:pt x="332643" y="231930"/>
                </a:lnTo>
                <a:lnTo>
                  <a:pt x="294344" y="271648"/>
                </a:lnTo>
                <a:cubicBezTo>
                  <a:pt x="292925" y="273066"/>
                  <a:pt x="290797" y="274485"/>
                  <a:pt x="288670" y="275194"/>
                </a:cubicBezTo>
                <a:cubicBezTo>
                  <a:pt x="281577" y="277322"/>
                  <a:pt x="275194" y="273066"/>
                  <a:pt x="273066" y="266683"/>
                </a:cubicBezTo>
                <a:lnTo>
                  <a:pt x="254626" y="202850"/>
                </a:lnTo>
                <a:lnTo>
                  <a:pt x="209233" y="322005"/>
                </a:lnTo>
                <a:cubicBezTo>
                  <a:pt x="207106" y="326969"/>
                  <a:pt x="202141" y="329806"/>
                  <a:pt x="197176" y="329806"/>
                </a:cubicBezTo>
                <a:lnTo>
                  <a:pt x="195758" y="329806"/>
                </a:lnTo>
                <a:cubicBezTo>
                  <a:pt x="190084" y="329806"/>
                  <a:pt x="185119" y="325551"/>
                  <a:pt x="184410" y="319877"/>
                </a:cubicBezTo>
                <a:lnTo>
                  <a:pt x="156040" y="167388"/>
                </a:lnTo>
                <a:lnTo>
                  <a:pt x="138308" y="221291"/>
                </a:lnTo>
                <a:cubicBezTo>
                  <a:pt x="136890" y="226965"/>
                  <a:pt x="131925" y="231220"/>
                  <a:pt x="126251" y="231930"/>
                </a:cubicBezTo>
                <a:lnTo>
                  <a:pt x="61709" y="231930"/>
                </a:lnTo>
                <a:lnTo>
                  <a:pt x="61709" y="203560"/>
                </a:lnTo>
                <a:lnTo>
                  <a:pt x="117031" y="203560"/>
                </a:lnTo>
                <a:lnTo>
                  <a:pt x="147529" y="114194"/>
                </a:lnTo>
                <a:cubicBezTo>
                  <a:pt x="149656" y="109938"/>
                  <a:pt x="153203" y="106392"/>
                  <a:pt x="157458" y="105683"/>
                </a:cubicBezTo>
                <a:close/>
                <a:moveTo>
                  <a:pt x="214198" y="43978"/>
                </a:moveTo>
                <a:cubicBezTo>
                  <a:pt x="119868" y="43978"/>
                  <a:pt x="43978" y="119868"/>
                  <a:pt x="43978" y="214198"/>
                </a:cubicBezTo>
                <a:cubicBezTo>
                  <a:pt x="43978" y="308529"/>
                  <a:pt x="119868" y="384419"/>
                  <a:pt x="214198" y="384419"/>
                </a:cubicBezTo>
                <a:cubicBezTo>
                  <a:pt x="307819" y="384419"/>
                  <a:pt x="384419" y="307819"/>
                  <a:pt x="384419" y="214198"/>
                </a:cubicBezTo>
                <a:cubicBezTo>
                  <a:pt x="384419" y="119868"/>
                  <a:pt x="308529" y="43978"/>
                  <a:pt x="214198" y="43978"/>
                </a:cubicBezTo>
                <a:close/>
                <a:moveTo>
                  <a:pt x="214198" y="4"/>
                </a:moveTo>
                <a:cubicBezTo>
                  <a:pt x="331934" y="713"/>
                  <a:pt x="427683" y="96462"/>
                  <a:pt x="426974" y="214907"/>
                </a:cubicBezTo>
                <a:cubicBezTo>
                  <a:pt x="426974" y="261718"/>
                  <a:pt x="411370" y="307110"/>
                  <a:pt x="383000" y="343991"/>
                </a:cubicBezTo>
                <a:lnTo>
                  <a:pt x="414916" y="375198"/>
                </a:lnTo>
                <a:cubicBezTo>
                  <a:pt x="430520" y="371652"/>
                  <a:pt x="447542" y="377326"/>
                  <a:pt x="458890" y="388674"/>
                </a:cubicBezTo>
                <a:lnTo>
                  <a:pt x="546837" y="477331"/>
                </a:lnTo>
                <a:cubicBezTo>
                  <a:pt x="565987" y="496480"/>
                  <a:pt x="565987" y="528397"/>
                  <a:pt x="546837" y="547547"/>
                </a:cubicBezTo>
                <a:cubicBezTo>
                  <a:pt x="527687" y="566696"/>
                  <a:pt x="495771" y="566696"/>
                  <a:pt x="476621" y="547547"/>
                </a:cubicBezTo>
                <a:lnTo>
                  <a:pt x="387965" y="458890"/>
                </a:lnTo>
                <a:cubicBezTo>
                  <a:pt x="376617" y="446833"/>
                  <a:pt x="371652" y="430520"/>
                  <a:pt x="374489" y="414207"/>
                </a:cubicBezTo>
                <a:lnTo>
                  <a:pt x="343282" y="383000"/>
                </a:lnTo>
                <a:cubicBezTo>
                  <a:pt x="305692" y="411370"/>
                  <a:pt x="259590" y="426974"/>
                  <a:pt x="212780" y="426974"/>
                </a:cubicBezTo>
                <a:cubicBezTo>
                  <a:pt x="95044" y="426264"/>
                  <a:pt x="-705" y="330515"/>
                  <a:pt x="4" y="212780"/>
                </a:cubicBezTo>
                <a:cubicBezTo>
                  <a:pt x="713" y="95044"/>
                  <a:pt x="96462" y="-705"/>
                  <a:pt x="214198" y="4"/>
                </a:cubicBezTo>
                <a:close/>
              </a:path>
            </a:pathLst>
          </a:custGeom>
          <a:solidFill>
            <a:srgbClr val="000000">
              <a:alpha val="80000"/>
            </a:srgbClr>
          </a:solidFill>
          <a:ln w="70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 dirty="0"/>
          </a:p>
        </p:txBody>
      </p:sp>
      <p:sp>
        <p:nvSpPr>
          <p:cNvPr id="44" name="Shape">
            <a:extLst>
              <a:ext uri="{FF2B5EF4-FFF2-40B4-BE49-F238E27FC236}">
                <a16:creationId xmlns:a16="http://schemas.microsoft.com/office/drawing/2014/main" xmlns="" id="{E76FACF1-C0C6-4CFA-8127-8AF7EBE6DA67}"/>
              </a:ext>
            </a:extLst>
          </p:cNvPr>
          <p:cNvSpPr/>
          <p:nvPr/>
        </p:nvSpPr>
        <p:spPr>
          <a:xfrm>
            <a:off x="1625571" y="1152513"/>
            <a:ext cx="6795701" cy="5229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5" h="21600" extrusionOk="0">
                <a:moveTo>
                  <a:pt x="3562" y="1723"/>
                </a:moveTo>
                <a:lnTo>
                  <a:pt x="349" y="9078"/>
                </a:lnTo>
                <a:cubicBezTo>
                  <a:pt x="-117" y="10145"/>
                  <a:pt x="-117" y="11457"/>
                  <a:pt x="349" y="12523"/>
                </a:cubicBezTo>
                <a:lnTo>
                  <a:pt x="4315" y="21600"/>
                </a:lnTo>
                <a:lnTo>
                  <a:pt x="4945" y="21600"/>
                </a:lnTo>
                <a:lnTo>
                  <a:pt x="1609" y="13964"/>
                </a:lnTo>
                <a:cubicBezTo>
                  <a:pt x="1142" y="12897"/>
                  <a:pt x="1142" y="11585"/>
                  <a:pt x="1609" y="10519"/>
                </a:cubicBezTo>
                <a:lnTo>
                  <a:pt x="4192" y="4604"/>
                </a:lnTo>
                <a:cubicBezTo>
                  <a:pt x="4658" y="3537"/>
                  <a:pt x="5519" y="2882"/>
                  <a:pt x="6450" y="2882"/>
                </a:cubicBezTo>
                <a:lnTo>
                  <a:pt x="19199" y="2882"/>
                </a:lnTo>
                <a:cubicBezTo>
                  <a:pt x="20223" y="2882"/>
                  <a:pt x="21123" y="1988"/>
                  <a:pt x="21407" y="687"/>
                </a:cubicBezTo>
                <a:lnTo>
                  <a:pt x="21408" y="680"/>
                </a:lnTo>
                <a:cubicBezTo>
                  <a:pt x="21483" y="339"/>
                  <a:pt x="21289" y="0"/>
                  <a:pt x="21021" y="0"/>
                </a:cubicBezTo>
                <a:lnTo>
                  <a:pt x="5821" y="0"/>
                </a:lnTo>
                <a:cubicBezTo>
                  <a:pt x="4889" y="0"/>
                  <a:pt x="4029" y="657"/>
                  <a:pt x="3562" y="1723"/>
                </a:cubicBezTo>
                <a:close/>
              </a:path>
            </a:pathLst>
          </a:custGeom>
          <a:solidFill>
            <a:srgbClr val="92D050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575" tIns="0" rIns="274320" bIns="28575" anchor="t"/>
          <a:lstStyle/>
          <a:p>
            <a:pPr algn="r">
              <a:defRPr sz="3000">
                <a:solidFill>
                  <a:srgbClr val="FFFFFF"/>
                </a:solidFill>
              </a:defRPr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Wave 06</a:t>
            </a:r>
            <a:endParaRPr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7FED5D04-F590-4EE7-AE6E-CB470304DDD1}"/>
              </a:ext>
            </a:extLst>
          </p:cNvPr>
          <p:cNvSpPr txBox="1"/>
          <p:nvPr/>
        </p:nvSpPr>
        <p:spPr>
          <a:xfrm>
            <a:off x="8524318" y="1057375"/>
            <a:ext cx="3406426" cy="73866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b="1" noProof="1" smtClean="0">
                <a:solidFill>
                  <a:srgbClr val="92D050"/>
                </a:solidFill>
              </a:rPr>
              <a:t>April 2023</a:t>
            </a:r>
            <a:endParaRPr lang="en-US" sz="900" b="1" noProof="1">
              <a:solidFill>
                <a:srgbClr val="92D050"/>
              </a:solidFill>
            </a:endParaRPr>
          </a:p>
          <a:p>
            <a:pPr algn="just"/>
            <a:r>
              <a:rPr lang="en-US" sz="1200" noProof="1"/>
              <a:t>Expand in existing 10 Cities &amp; explore additional scope</a:t>
            </a:r>
          </a:p>
          <a:p>
            <a:pPr algn="just"/>
            <a:r>
              <a:rPr lang="en-US" sz="1200" noProof="1" smtClean="0"/>
              <a:t>Target 3600 </a:t>
            </a:r>
            <a:r>
              <a:rPr lang="en-US" sz="1200" noProof="1"/>
              <a:t>FL3 &amp; </a:t>
            </a:r>
            <a:r>
              <a:rPr lang="en-US" sz="1200" noProof="1" smtClean="0"/>
              <a:t>3.6 Lacs FL4 </a:t>
            </a:r>
            <a:r>
              <a:rPr lang="en-US" sz="1200" noProof="1"/>
              <a:t>Customers in Each City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15934" y="5504763"/>
            <a:ext cx="47148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F0"/>
                </a:solidFill>
              </a:rPr>
              <a:t>Company Registration          – July 2020 - Complete</a:t>
            </a:r>
          </a:p>
          <a:p>
            <a:r>
              <a:rPr lang="en-US" sz="1600" dirty="0" smtClean="0"/>
              <a:t>App Development	          – November 2020</a:t>
            </a:r>
          </a:p>
          <a:p>
            <a:r>
              <a:rPr lang="en-US" sz="1600" dirty="0" smtClean="0"/>
              <a:t>Foundation Period 	          – Nov-20 to Mar-21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RBI Approval &amp; </a:t>
            </a:r>
            <a:r>
              <a:rPr lang="en-US" b="1" dirty="0" smtClean="0">
                <a:solidFill>
                  <a:srgbClr val="FF0000"/>
                </a:solidFill>
              </a:rPr>
              <a:t>Launch</a:t>
            </a:r>
            <a:r>
              <a:rPr lang="en-US" b="1" dirty="0" smtClean="0">
                <a:solidFill>
                  <a:srgbClr val="00B050"/>
                </a:solidFill>
              </a:rPr>
              <a:t>   – April 2021 (Wave 0)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58" name="Elbow Connector 57"/>
          <p:cNvCxnSpPr/>
          <p:nvPr/>
        </p:nvCxnSpPr>
        <p:spPr>
          <a:xfrm rot="16200000" flipH="1">
            <a:off x="6642433" y="5332559"/>
            <a:ext cx="278018" cy="87374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D02C0118-5F44-481F-A1DE-AD0BBD8E75AE}"/>
              </a:ext>
            </a:extLst>
          </p:cNvPr>
          <p:cNvSpPr txBox="1"/>
          <p:nvPr/>
        </p:nvSpPr>
        <p:spPr>
          <a:xfrm rot="18638249">
            <a:off x="2873989" y="1320092"/>
            <a:ext cx="844450" cy="4616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 noProof="1" smtClean="0">
                <a:solidFill>
                  <a:srgbClr val="7030A0"/>
                </a:solidFill>
              </a:rPr>
              <a:t>3600 FL3</a:t>
            </a:r>
          </a:p>
          <a:p>
            <a:pPr algn="just"/>
            <a:r>
              <a:rPr lang="en-US" sz="1200" noProof="1" smtClean="0">
                <a:solidFill>
                  <a:srgbClr val="7030A0"/>
                </a:solidFill>
              </a:rPr>
              <a:t>36Lacs FL4</a:t>
            </a:r>
            <a:endParaRPr lang="en-US" sz="1200" noProof="1">
              <a:solidFill>
                <a:srgbClr val="7030A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D02C0118-5F44-481F-A1DE-AD0BBD8E75AE}"/>
              </a:ext>
            </a:extLst>
          </p:cNvPr>
          <p:cNvSpPr txBox="1"/>
          <p:nvPr/>
        </p:nvSpPr>
        <p:spPr>
          <a:xfrm rot="18710634">
            <a:off x="3054186" y="1643784"/>
            <a:ext cx="1719386" cy="4616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 b="1" noProof="1" smtClean="0">
                <a:solidFill>
                  <a:srgbClr val="FFFF00"/>
                </a:solidFill>
              </a:rPr>
              <a:t>3000 FL3</a:t>
            </a:r>
          </a:p>
          <a:p>
            <a:pPr algn="just"/>
            <a:r>
              <a:rPr lang="en-US" sz="1200" b="1" noProof="1" smtClean="0">
                <a:solidFill>
                  <a:srgbClr val="FFFF00"/>
                </a:solidFill>
              </a:rPr>
              <a:t>30 Lacs FL4</a:t>
            </a:r>
            <a:endParaRPr lang="en-US" sz="1200" b="1" noProof="1">
              <a:solidFill>
                <a:srgbClr val="FFFF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D02C0118-5F44-481F-A1DE-AD0BBD8E75AE}"/>
              </a:ext>
            </a:extLst>
          </p:cNvPr>
          <p:cNvSpPr txBox="1"/>
          <p:nvPr/>
        </p:nvSpPr>
        <p:spPr>
          <a:xfrm rot="18528186">
            <a:off x="3310335" y="2735875"/>
            <a:ext cx="849840" cy="4616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 b="1" noProof="1" smtClean="0">
                <a:solidFill>
                  <a:srgbClr val="FFFF00"/>
                </a:solidFill>
              </a:rPr>
              <a:t>2400 FL3</a:t>
            </a:r>
          </a:p>
          <a:p>
            <a:pPr algn="just"/>
            <a:r>
              <a:rPr lang="en-US" sz="1200" b="1" noProof="1" smtClean="0">
                <a:solidFill>
                  <a:srgbClr val="FFFF00"/>
                </a:solidFill>
              </a:rPr>
              <a:t>24 Lacs FL4</a:t>
            </a:r>
            <a:endParaRPr lang="en-US" sz="1200" b="1" noProof="1">
              <a:solidFill>
                <a:srgbClr val="FFFF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D02C0118-5F44-481F-A1DE-AD0BBD8E75AE}"/>
              </a:ext>
            </a:extLst>
          </p:cNvPr>
          <p:cNvSpPr txBox="1"/>
          <p:nvPr/>
        </p:nvSpPr>
        <p:spPr>
          <a:xfrm rot="18510757">
            <a:off x="3333578" y="3108557"/>
            <a:ext cx="1719386" cy="4616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 b="1" noProof="1" smtClean="0">
                <a:solidFill>
                  <a:srgbClr val="FFFF00"/>
                </a:solidFill>
              </a:rPr>
              <a:t>1800 FL3</a:t>
            </a:r>
          </a:p>
          <a:p>
            <a:pPr algn="just"/>
            <a:r>
              <a:rPr lang="en-US" sz="1200" b="1" noProof="1" smtClean="0">
                <a:solidFill>
                  <a:srgbClr val="FFFF00"/>
                </a:solidFill>
              </a:rPr>
              <a:t>18 Lacs FL4</a:t>
            </a:r>
            <a:endParaRPr lang="en-US" sz="1200" b="1" noProof="1">
              <a:solidFill>
                <a:srgbClr val="FFFF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D02C0118-5F44-481F-A1DE-AD0BBD8E75AE}"/>
              </a:ext>
            </a:extLst>
          </p:cNvPr>
          <p:cNvSpPr txBox="1"/>
          <p:nvPr/>
        </p:nvSpPr>
        <p:spPr>
          <a:xfrm rot="18408961">
            <a:off x="3766192" y="4200052"/>
            <a:ext cx="803063" cy="4616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 b="1" noProof="1" smtClean="0">
                <a:solidFill>
                  <a:srgbClr val="FFFF00"/>
                </a:solidFill>
              </a:rPr>
              <a:t>1200 FL3</a:t>
            </a:r>
          </a:p>
          <a:p>
            <a:pPr algn="just"/>
            <a:r>
              <a:rPr lang="en-US" sz="1200" b="1" noProof="1" smtClean="0">
                <a:solidFill>
                  <a:srgbClr val="FFFF00"/>
                </a:solidFill>
              </a:rPr>
              <a:t>12Lacs  FL4</a:t>
            </a:r>
            <a:endParaRPr lang="en-US" sz="1200" b="1" noProof="1">
              <a:solidFill>
                <a:srgbClr val="FFFF00"/>
              </a:solidFill>
            </a:endParaRPr>
          </a:p>
        </p:txBody>
      </p:sp>
      <p:cxnSp>
        <p:nvCxnSpPr>
          <p:cNvPr id="66" name="Elbow Connector 65"/>
          <p:cNvCxnSpPr/>
          <p:nvPr/>
        </p:nvCxnSpPr>
        <p:spPr>
          <a:xfrm rot="16200000" flipH="1">
            <a:off x="6642426" y="5585652"/>
            <a:ext cx="278018" cy="87374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965624" y="6356350"/>
            <a:ext cx="4114800" cy="365125"/>
          </a:xfrm>
        </p:spPr>
        <p:txBody>
          <a:bodyPr/>
          <a:lstStyle/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  <p:cxnSp>
        <p:nvCxnSpPr>
          <p:cNvPr id="40" name="Elbow Connector 39"/>
          <p:cNvCxnSpPr/>
          <p:nvPr/>
        </p:nvCxnSpPr>
        <p:spPr>
          <a:xfrm rot="16200000" flipH="1">
            <a:off x="6637660" y="5809491"/>
            <a:ext cx="278018" cy="87374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339795" y="5643592"/>
            <a:ext cx="873748" cy="134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04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10844</TotalTime>
  <Words>1057</Words>
  <Application>Microsoft Office PowerPoint</Application>
  <PresentationFormat>Widescreen</PresentationFormat>
  <Paragraphs>187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Microsoft account</cp:lastModifiedBy>
  <cp:revision>133</cp:revision>
  <cp:lastPrinted>2020-08-07T16:56:50Z</cp:lastPrinted>
  <dcterms:created xsi:type="dcterms:W3CDTF">2020-06-12T02:29:26Z</dcterms:created>
  <dcterms:modified xsi:type="dcterms:W3CDTF">2020-10-09T08:46:17Z</dcterms:modified>
</cp:coreProperties>
</file>