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24"/>
  </p:notesMasterIdLst>
  <p:sldIdLst>
    <p:sldId id="260" r:id="rId2"/>
    <p:sldId id="282" r:id="rId3"/>
    <p:sldId id="268" r:id="rId4"/>
    <p:sldId id="275" r:id="rId5"/>
    <p:sldId id="279" r:id="rId6"/>
    <p:sldId id="277" r:id="rId7"/>
    <p:sldId id="287" r:id="rId8"/>
    <p:sldId id="284" r:id="rId9"/>
    <p:sldId id="270" r:id="rId10"/>
    <p:sldId id="285" r:id="rId11"/>
    <p:sldId id="269" r:id="rId12"/>
    <p:sldId id="281" r:id="rId13"/>
    <p:sldId id="288" r:id="rId14"/>
    <p:sldId id="289" r:id="rId15"/>
    <p:sldId id="290" r:id="rId16"/>
    <p:sldId id="293" r:id="rId17"/>
    <p:sldId id="291" r:id="rId18"/>
    <p:sldId id="294" r:id="rId19"/>
    <p:sldId id="295" r:id="rId20"/>
    <p:sldId id="292" r:id="rId21"/>
    <p:sldId id="273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53"/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Often </a:t>
            </a:r>
            <a:r>
              <a:rPr lang="en-US" dirty="0" smtClean="0"/>
              <a:t>They </a:t>
            </a:r>
            <a:r>
              <a:rPr lang="en-US" dirty="0"/>
              <a:t>Eat Out In</a:t>
            </a:r>
          </a:p>
        </c:rich>
      </c:tx>
      <c:layout>
        <c:manualLayout>
          <c:xMode val="edge"/>
          <c:yMode val="edge"/>
          <c:x val="0.11270767624635156"/>
          <c:y val="0.11728395061728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Sheet4!$A$2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Sheet4!$A$3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Sheet4!$B$3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Sheet4!$A$4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4"/>
          <c:order val="4"/>
          <c:tx>
            <c:strRef>
              <c:f>Sheet4!$A$5</c:f>
              <c:strCache>
                <c:ptCount val="1"/>
                <c:pt idx="0">
                  <c:v>Thailand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5"/>
          <c:order val="5"/>
          <c:tx>
            <c:strRef>
              <c:f>Sheet4!$A$6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Sheet4!$B$6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581270848"/>
        <c:axId val="-1581286080"/>
      </c:barChart>
      <c:catAx>
        <c:axId val="-1581270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86080"/>
        <c:crosses val="autoZero"/>
        <c:auto val="1"/>
        <c:lblAlgn val="ctr"/>
        <c:lblOffset val="100"/>
        <c:noMultiLvlLbl val="0"/>
      </c:catAx>
      <c:valAx>
        <c:axId val="-1581286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7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Disposable Income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rgbClr val="7030A0"/>
            </a:solidFill>
            <a:ln>
              <a:solidFill>
                <a:srgbClr val="0070C0"/>
              </a:solidFill>
            </a:ln>
            <a:effectLst/>
            <a:sp3d>
              <a:contourClr>
                <a:srgbClr val="0070C0"/>
              </a:contourClr>
            </a:sp3d>
          </c:spPr>
          <c:invertIfNegative val="0"/>
          <c:cat>
            <c:strRef>
              <c:f>Sheet5!$A$1:$A$3</c:f>
              <c:strCache>
                <c:ptCount val="3"/>
                <c:pt idx="0">
                  <c:v>2011-12</c:v>
                </c:pt>
                <c:pt idx="1">
                  <c:v>2016-17</c:v>
                </c:pt>
                <c:pt idx="2">
                  <c:v>2021-22</c:v>
                </c:pt>
              </c:strCache>
            </c:strRef>
          </c:cat>
          <c:val>
            <c:numRef>
              <c:f>Sheet5!$B$1:$B$3</c:f>
              <c:numCache>
                <c:formatCode>General</c:formatCode>
                <c:ptCount val="3"/>
                <c:pt idx="0">
                  <c:v>77000</c:v>
                </c:pt>
                <c:pt idx="1">
                  <c:v>100900</c:v>
                </c:pt>
                <c:pt idx="2">
                  <c:v>132850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581276832"/>
        <c:axId val="-1581279552"/>
        <c:axId val="0"/>
      </c:bar3DChart>
      <c:catAx>
        <c:axId val="-158127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79552"/>
        <c:crosses val="autoZero"/>
        <c:auto val="1"/>
        <c:lblAlgn val="ctr"/>
        <c:lblOffset val="100"/>
        <c:noMultiLvlLbl val="0"/>
      </c:catAx>
      <c:valAx>
        <c:axId val="-1581279552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rgbClr val="0070C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7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</a:t>
            </a:r>
            <a:r>
              <a:rPr lang="en-US" baseline="0"/>
              <a:t> - Age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cat>
            <c:strRef>
              <c:f>Sheet3!$A$1:$A$4</c:f>
              <c:strCache>
                <c:ptCount val="4"/>
                <c:pt idx="0">
                  <c:v>0-21 Years</c:v>
                </c:pt>
                <c:pt idx="1">
                  <c:v>21-50 Years</c:v>
                </c:pt>
                <c:pt idx="2">
                  <c:v>50-60 Years</c:v>
                </c:pt>
                <c:pt idx="3">
                  <c:v>60+ Years</c:v>
                </c:pt>
              </c:strCache>
            </c:strRef>
          </c:cat>
          <c:val>
            <c:numRef>
              <c:f>Sheet3!$B$1:$B$4</c:f>
              <c:numCache>
                <c:formatCode>General</c:formatCode>
                <c:ptCount val="4"/>
                <c:pt idx="0">
                  <c:v>41.2</c:v>
                </c:pt>
                <c:pt idx="1">
                  <c:v>44.7</c:v>
                </c:pt>
                <c:pt idx="2">
                  <c:v>8.6</c:v>
                </c:pt>
                <c:pt idx="3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Monthly Revenue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[&gt;=10000000]"₹ "##\,##\,##\,##0;[&gt;=100000]"₹ "\ ##\,##\,##0;"₹ "##,##0</c:formatCode>
                <c:ptCount val="3"/>
                <c:pt idx="0">
                  <c:v>171540000</c:v>
                </c:pt>
                <c:pt idx="1">
                  <c:v>345480000</c:v>
                </c:pt>
                <c:pt idx="2">
                  <c:v>512220000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-1581275744"/>
        <c:axId val="-1581280640"/>
        <c:axId val="0"/>
      </c:bar3DChart>
      <c:catAx>
        <c:axId val="-158127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80640"/>
        <c:crosses val="autoZero"/>
        <c:auto val="1"/>
        <c:lblAlgn val="ctr"/>
        <c:lblOffset val="100"/>
        <c:noMultiLvlLbl val="0"/>
      </c:catAx>
      <c:valAx>
        <c:axId val="-158128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7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Revenue </a:t>
            </a:r>
            <a:r>
              <a:rPr lang="en-US" dirty="0" smtClean="0"/>
              <a:t>v/s Expense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Sheet3!$A$9</c:f>
              <c:strCache>
                <c:ptCount val="1"/>
                <c:pt idx="0">
                  <c:v>Monthly Revenue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Sheet3!$B$8:$D$8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Sheet3!$B$9:$D$9</c:f>
              <c:numCache>
                <c:formatCode>[&gt;=10000000]"₹ "##\,##\,##\,##0;[&gt;=100000]"₹ "\ ##\,##\,##0;"₹ "##,##0</c:formatCode>
                <c:ptCount val="3"/>
                <c:pt idx="0">
                  <c:v>171540000</c:v>
                </c:pt>
                <c:pt idx="1">
                  <c:v>345480000</c:v>
                </c:pt>
                <c:pt idx="2">
                  <c:v>512220000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81283904"/>
        <c:axId val="-1581284992"/>
      </c:lineChart>
      <c:lineChart>
        <c:grouping val="stacked"/>
        <c:varyColors val="0"/>
        <c:ser>
          <c:idx val="1"/>
          <c:order val="1"/>
          <c:tx>
            <c:strRef>
              <c:f>Sheet3!$A$10</c:f>
              <c:strCache>
                <c:ptCount val="1"/>
                <c:pt idx="0">
                  <c:v>Expenses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Sheet3!$B$8:$D$8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Sheet3!$B$10:$D$10</c:f>
              <c:numCache>
                <c:formatCode>[&gt;=10000000]"₹ "##\,##\,##\,##0;[&gt;=100000]"₹ "\ ##\,##\,##0;"₹ "##,##0</c:formatCode>
                <c:ptCount val="3"/>
                <c:pt idx="0">
                  <c:v>460000000</c:v>
                </c:pt>
                <c:pt idx="1">
                  <c:v>632500000</c:v>
                </c:pt>
                <c:pt idx="2">
                  <c:v>805000000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81273024"/>
        <c:axId val="-1581285536"/>
      </c:lineChart>
      <c:valAx>
        <c:axId val="-158128499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83904"/>
        <c:crosses val="max"/>
        <c:crossBetween val="between"/>
      </c:valAx>
      <c:catAx>
        <c:axId val="-158128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84992"/>
        <c:crosses val="autoZero"/>
        <c:auto val="1"/>
        <c:lblAlgn val="ctr"/>
        <c:lblOffset val="100"/>
        <c:noMultiLvlLbl val="0"/>
      </c:catAx>
      <c:valAx>
        <c:axId val="-1581285536"/>
        <c:scaling>
          <c:orientation val="minMax"/>
        </c:scaling>
        <c:delete val="0"/>
        <c:axPos val="l"/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73024"/>
        <c:crosses val="autoZero"/>
        <c:crossBetween val="between"/>
      </c:valAx>
      <c:catAx>
        <c:axId val="-1581273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581285536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60000"/>
        <a:lumOff val="4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Customer Acquisition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Branches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[&gt;=10000000]" "##\,##\,##\,##0;[&gt;=100000]" "\ ##\,##\,##0;" "##,##0</c:formatCode>
                <c:ptCount val="3"/>
                <c:pt idx="0">
                  <c:v>1200</c:v>
                </c:pt>
                <c:pt idx="1">
                  <c:v>2400</c:v>
                </c:pt>
                <c:pt idx="2">
                  <c:v>3600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581273568"/>
        <c:axId val="-1581277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Consumers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[&gt;=10000000]" "##\,##\,##\,##0;[&gt;=100000]" "\ ##\,##\,##0;" "##,##0</c:formatCode>
                <c:ptCount val="3"/>
                <c:pt idx="0">
                  <c:v>1200000</c:v>
                </c:pt>
                <c:pt idx="1">
                  <c:v>2400000</c:v>
                </c:pt>
                <c:pt idx="2">
                  <c:v>3600000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81277920"/>
        <c:axId val="-1581284448"/>
      </c:lineChart>
      <c:catAx>
        <c:axId val="-158127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84448"/>
        <c:crosses val="autoZero"/>
        <c:auto val="1"/>
        <c:lblAlgn val="ctr"/>
        <c:lblOffset val="100"/>
        <c:noMultiLvlLbl val="0"/>
      </c:catAx>
      <c:valAx>
        <c:axId val="-158128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&gt;=10000000]&quot; &quot;##\,##\,##\,##0;[&gt;=100000]&quot; &quot;\ ##\,##\,##0;&quot;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77920"/>
        <c:crosses val="autoZero"/>
        <c:crossBetween val="between"/>
      </c:valAx>
      <c:valAx>
        <c:axId val="-1581277376"/>
        <c:scaling>
          <c:orientation val="minMax"/>
        </c:scaling>
        <c:delete val="0"/>
        <c:axPos val="t"/>
        <c:numFmt formatCode="[&gt;=10000000]&quot; &quot;##\,##\,##\,##0;[&gt;=100000]&quot; &quot;\ ##\,##\,##0;&quot;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1273568"/>
        <c:crosses val="max"/>
        <c:crossBetween val="between"/>
      </c:valAx>
      <c:catAx>
        <c:axId val="-158127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581277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2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3900-E07F-4BA6-B3F2-2164D0E6C850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EB76-CFEC-42A3-A460-F73A45093F28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1C0-01FE-4C70-97DC-08C5C1E7C2D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6598-DE4C-4537-85AF-5CE39C6D3E6A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B4B8-6403-494D-8936-6DA195B26D10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00A-284E-41B7-99F9-AC5DF27011A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CF07-1A13-46D7-9A50-E7A331A8846F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65C4-5B4D-444E-A028-BC75FFFA34E1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B32B-8452-42F5-8A49-0EAC6B263FB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E974-F603-4D77-91E7-437BD39054A2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9F48-0372-4A1C-B4D7-019519F70BD6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41F9-9405-4496-B014-DB95F40DD5BA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hart" Target="../charts/chart5.xml"/><Relationship Id="rId5" Type="http://schemas.openxmlformats.org/officeDocument/2006/relationships/image" Target="../media/image5.png"/><Relationship Id="rId10" Type="http://schemas.openxmlformats.org/officeDocument/2006/relationships/chart" Target="../charts/chart4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7.png"/><Relationship Id="rId5" Type="http://schemas.openxmlformats.org/officeDocument/2006/relationships/image" Target="../media/image5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41.png"/><Relationship Id="rId5" Type="http://schemas.openxmlformats.org/officeDocument/2006/relationships/image" Target="../media/image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WA</a:t>
            </a:r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Ū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180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Initiation &amp; Growth Forecasts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00269" y="6356350"/>
            <a:ext cx="4302799" cy="365125"/>
          </a:xfrm>
        </p:spPr>
        <p:txBody>
          <a:bodyPr/>
          <a:lstStyle/>
          <a:p>
            <a:pPr algn="l"/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852068"/>
              </p:ext>
            </p:extLst>
          </p:nvPr>
        </p:nvGraphicFramePr>
        <p:xfrm>
          <a:off x="1299360" y="1081704"/>
          <a:ext cx="4572000" cy="259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288338"/>
              </p:ext>
            </p:extLst>
          </p:nvPr>
        </p:nvGraphicFramePr>
        <p:xfrm>
          <a:off x="6051176" y="1071676"/>
          <a:ext cx="5649254" cy="5389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006298"/>
              </p:ext>
            </p:extLst>
          </p:nvPr>
        </p:nvGraphicFramePr>
        <p:xfrm>
          <a:off x="1322891" y="3717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7212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Footer Placeholder 1"/>
          <p:cNvSpPr txBox="1">
            <a:spLocks/>
          </p:cNvSpPr>
          <p:nvPr/>
        </p:nvSpPr>
        <p:spPr>
          <a:xfrm>
            <a:off x="1255039" y="6265637"/>
            <a:ext cx="10523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1454" y="1107890"/>
            <a:ext cx="10372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53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Capital Investment &amp; Operational Expenditure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26892" y="6337077"/>
            <a:ext cx="10523654" cy="365125"/>
          </a:xfrm>
        </p:spPr>
        <p:txBody>
          <a:bodyPr/>
          <a:lstStyle/>
          <a:p>
            <a:pPr algn="l"/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12</a:t>
            </a:fld>
            <a:endParaRPr lang="en-US" dirty="0"/>
          </a:p>
        </p:txBody>
      </p:sp>
      <p:sp>
        <p:nvSpPr>
          <p:cNvPr id="22" name="Footer Placeholder 1"/>
          <p:cNvSpPr txBox="1">
            <a:spLocks/>
          </p:cNvSpPr>
          <p:nvPr/>
        </p:nvSpPr>
        <p:spPr>
          <a:xfrm>
            <a:off x="1255039" y="6068685"/>
            <a:ext cx="10523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0940" y="1279520"/>
            <a:ext cx="9372600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2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Our Team</a:t>
            </a:r>
            <a:endParaRPr lang="en-US" sz="2700" b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Rajesh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Alok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Chetan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Sanjay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 err="1">
                <a:solidFill>
                  <a:srgbClr val="002060"/>
                </a:solidFill>
              </a:rPr>
              <a:t>Chatur</a:t>
            </a: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 err="1">
                <a:solidFill>
                  <a:srgbClr val="002060"/>
                </a:solidFill>
              </a:rPr>
              <a:t>Chepe</a:t>
            </a: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RC Patil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Raju </a:t>
            </a:r>
            <a:r>
              <a:rPr lang="en-US" sz="1200" dirty="0" err="1">
                <a:solidFill>
                  <a:srgbClr val="002060"/>
                </a:solidFill>
              </a:rPr>
              <a:t>patil</a:t>
            </a: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Partners: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KPMG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IRSRD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24340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8119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Phased Evolution Plan </a:t>
            </a:r>
            <a:r>
              <a:rPr lang="en-US" sz="27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–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Option 1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51497" y="6359215"/>
            <a:ext cx="2743200" cy="365125"/>
          </a:xfrm>
        </p:spPr>
        <p:txBody>
          <a:bodyPr/>
          <a:lstStyle/>
          <a:p>
            <a:fld id="{D4960F7B-5716-4810-A91D-46252C2EC1F4}" type="slidenum">
              <a:rPr lang="en-US" smtClean="0"/>
              <a:t>14</a:t>
            </a:fld>
            <a:endParaRPr lang="en-US" dirty="0"/>
          </a:p>
        </p:txBody>
      </p:sp>
      <p:sp>
        <p:nvSpPr>
          <p:cNvPr id="23" name="Footer Placeholder 1"/>
          <p:cNvSpPr txBox="1">
            <a:spLocks/>
          </p:cNvSpPr>
          <p:nvPr/>
        </p:nvSpPr>
        <p:spPr>
          <a:xfrm>
            <a:off x="7057480" y="63453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5150" y="1068546"/>
            <a:ext cx="8477250" cy="450098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61480" y="502137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C00000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C00000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C00000"/>
                </a:solidFill>
              </a:rPr>
              <a:t>Pricing diversification, </a:t>
            </a:r>
            <a:r>
              <a:rPr lang="en-US" sz="1400" dirty="0" smtClean="0">
                <a:solidFill>
                  <a:srgbClr val="C00000"/>
                </a:solidFill>
              </a:rPr>
              <a:t>Integration </a:t>
            </a:r>
            <a:r>
              <a:rPr lang="en-US" sz="1400" dirty="0">
                <a:solidFill>
                  <a:srgbClr val="C00000"/>
                </a:solidFill>
              </a:rPr>
              <a:t>with </a:t>
            </a:r>
            <a:r>
              <a:rPr lang="en-US" sz="1400" dirty="0" smtClean="0">
                <a:solidFill>
                  <a:srgbClr val="C00000"/>
                </a:solidFill>
              </a:rPr>
              <a:t>parallel trending apps</a:t>
            </a:r>
            <a:endParaRPr lang="en-US" sz="1400" dirty="0">
              <a:solidFill>
                <a:srgbClr val="C00000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C00000"/>
                </a:solidFill>
              </a:rPr>
              <a:t>WAIŪ Hangout </a:t>
            </a:r>
            <a:r>
              <a:rPr lang="en-US" sz="1400" dirty="0" smtClean="0">
                <a:solidFill>
                  <a:srgbClr val="C00000"/>
                </a:solidFill>
              </a:rPr>
              <a:t>&amp; personalized </a:t>
            </a:r>
            <a:r>
              <a:rPr lang="en-US" sz="1400" dirty="0">
                <a:solidFill>
                  <a:srgbClr val="C00000"/>
                </a:solidFill>
              </a:rPr>
              <a:t>theme based </a:t>
            </a:r>
            <a:r>
              <a:rPr lang="en-US" sz="1400" dirty="0" smtClean="0">
                <a:solidFill>
                  <a:srgbClr val="C00000"/>
                </a:solidFill>
              </a:rPr>
              <a:t>offers &amp; events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85467" y="393697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0D4753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0D4753"/>
                </a:solidFill>
              </a:rPr>
              <a:t>Multi-tier membership with range of </a:t>
            </a:r>
            <a:r>
              <a:rPr lang="en-US" sz="1400" dirty="0" smtClean="0">
                <a:solidFill>
                  <a:srgbClr val="0D4753"/>
                </a:solidFill>
              </a:rPr>
              <a:t>features</a:t>
            </a:r>
            <a:endParaRPr lang="en-US" sz="1400" dirty="0">
              <a:solidFill>
                <a:srgbClr val="0D4753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0D4753"/>
                </a:solidFill>
              </a:rPr>
              <a:t>Data science &amp; analytics, Supply-chain services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21613" y="2810235"/>
            <a:ext cx="48352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 standardization &amp; master training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Phased Evolution Plan </a:t>
            </a:r>
            <a:r>
              <a:rPr lang="en-US" sz="27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– Option 2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0127" y="1061401"/>
            <a:ext cx="10660617" cy="5514975"/>
          </a:xfrm>
          <a:prstGeom prst="rect">
            <a:avLst/>
          </a:prstGeom>
        </p:spPr>
      </p:pic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614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E</a:t>
            </a:r>
            <a:r>
              <a:rPr lang="en-US" sz="1400" dirty="0" smtClean="0">
                <a:solidFill>
                  <a:schemeClr val="bg1"/>
                </a:solidFill>
              </a:rPr>
              <a:t>xternal app integration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400" dirty="0" smtClean="0">
                <a:solidFill>
                  <a:schemeClr val="bg1"/>
                </a:solidFill>
              </a:rPr>
              <a:t>features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SOP standardization &amp; master training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Pre &amp; Post Pandemic Outlook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85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Integration with </a:t>
            </a:r>
            <a:r>
              <a:rPr lang="en-US" sz="1400" dirty="0" smtClean="0">
                <a:solidFill>
                  <a:schemeClr val="bg1"/>
                </a:solidFill>
              </a:rPr>
              <a:t>other apps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600" dirty="0" smtClean="0">
                <a:solidFill>
                  <a:schemeClr val="bg1"/>
                </a:solidFill>
              </a:rPr>
              <a:t>features</a:t>
            </a:r>
            <a:endParaRPr lang="en-US" sz="16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SOP standardization &amp; master training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3813" y="1071676"/>
            <a:ext cx="9818218" cy="5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Bank Slide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85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Integration with </a:t>
            </a:r>
            <a:r>
              <a:rPr lang="en-US" sz="1400" dirty="0" smtClean="0">
                <a:solidFill>
                  <a:schemeClr val="bg1"/>
                </a:solidFill>
              </a:rPr>
              <a:t>other apps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600" dirty="0" smtClean="0">
                <a:solidFill>
                  <a:schemeClr val="bg1"/>
                </a:solidFill>
              </a:rPr>
              <a:t>features</a:t>
            </a:r>
            <a:endParaRPr lang="en-US" sz="16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SOP standardization &amp; master training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18116" y="1926805"/>
            <a:ext cx="6096000" cy="1308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Customer only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Funding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Infra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err="1" smtClean="0"/>
              <a:t>Nbfc</a:t>
            </a:r>
            <a:r>
              <a:rPr lang="en-US" sz="1600" dirty="0" smtClean="0"/>
              <a:t> angle – can they do </a:t>
            </a:r>
            <a:r>
              <a:rPr lang="en-US" sz="1600" dirty="0" err="1" smtClean="0"/>
              <a:t>ppi</a:t>
            </a:r>
            <a:r>
              <a:rPr lang="en-US" sz="1600" dirty="0" smtClean="0"/>
              <a:t> </a:t>
            </a:r>
            <a:r>
              <a:rPr lang="en-US" sz="1600" smtClean="0"/>
              <a:t>or extend to us?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98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Bank Slide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85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Integration with </a:t>
            </a:r>
            <a:r>
              <a:rPr lang="en-US" sz="1400" dirty="0" smtClean="0">
                <a:solidFill>
                  <a:schemeClr val="bg1"/>
                </a:solidFill>
              </a:rPr>
              <a:t>other apps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600" dirty="0" smtClean="0">
                <a:solidFill>
                  <a:schemeClr val="bg1"/>
                </a:solidFill>
              </a:rPr>
              <a:t>features</a:t>
            </a:r>
            <a:endParaRPr lang="en-US" sz="16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SOP standardization &amp; master training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4374" y="1071676"/>
            <a:ext cx="7134225" cy="531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0768" y="1056833"/>
            <a:ext cx="40100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769240" y="2143014"/>
            <a:ext cx="4010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Bank Slide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85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Integration with </a:t>
            </a:r>
            <a:r>
              <a:rPr lang="en-US" sz="1400" dirty="0" smtClean="0">
                <a:solidFill>
                  <a:schemeClr val="bg1"/>
                </a:solidFill>
              </a:rPr>
              <a:t>other apps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600" dirty="0" smtClean="0">
                <a:solidFill>
                  <a:schemeClr val="bg1"/>
                </a:solidFill>
              </a:rPr>
              <a:t>features</a:t>
            </a:r>
            <a:endParaRPr lang="en-US" sz="16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SOP standardization &amp; master training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2320" y="1885950"/>
            <a:ext cx="10525468" cy="35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79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WA</a:t>
            </a:r>
            <a:r>
              <a:rPr lang="en-US" sz="27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Ū : Mission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, Vision &amp; Values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284068" y="1100253"/>
            <a:ext cx="10545981" cy="5285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Mission: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To become </a:t>
            </a:r>
            <a:r>
              <a:rPr lang="en-US" sz="2000" dirty="0">
                <a:solidFill>
                  <a:srgbClr val="002060"/>
                </a:solidFill>
              </a:rPr>
              <a:t>a global leader in hospitality industry, </a:t>
            </a:r>
            <a:r>
              <a:rPr lang="en-US" sz="2000" dirty="0" smtClean="0">
                <a:solidFill>
                  <a:srgbClr val="002060"/>
                </a:solidFill>
              </a:rPr>
              <a:t>realizing pioneering advancements in established services</a:t>
            </a:r>
            <a:r>
              <a:rPr lang="en-US" sz="2000" dirty="0">
                <a:solidFill>
                  <a:srgbClr val="002060"/>
                </a:solidFill>
              </a:rPr>
              <a:t>, to </a:t>
            </a:r>
            <a:r>
              <a:rPr lang="en-US" sz="2000" dirty="0" smtClean="0">
                <a:solidFill>
                  <a:srgbClr val="002060"/>
                </a:solidFill>
              </a:rPr>
              <a:t>accomplish growth of both our partners </a:t>
            </a:r>
            <a:r>
              <a:rPr lang="en-US" sz="2000" dirty="0">
                <a:solidFill>
                  <a:srgbClr val="002060"/>
                </a:solidFill>
              </a:rPr>
              <a:t>&amp; </a:t>
            </a:r>
            <a:r>
              <a:rPr lang="en-US" sz="2000" dirty="0" smtClean="0">
                <a:solidFill>
                  <a:srgbClr val="002060"/>
                </a:solidFill>
              </a:rPr>
              <a:t>customers</a:t>
            </a:r>
            <a:endParaRPr lang="en-US" sz="2000" dirty="0">
              <a:solidFill>
                <a:srgbClr val="002060"/>
              </a:solidFill>
            </a:endParaRP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Vision: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WA</a:t>
            </a:r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Ū is </a:t>
            </a:r>
            <a:r>
              <a:rPr lang="en-US" sz="2000" dirty="0">
                <a:solidFill>
                  <a:srgbClr val="002060"/>
                </a:solidFill>
              </a:rPr>
              <a:t>dedicated to provide modern &amp; innovative solutions to our </a:t>
            </a:r>
            <a:r>
              <a:rPr lang="en-US" sz="2000" dirty="0" smtClean="0">
                <a:solidFill>
                  <a:srgbClr val="002060"/>
                </a:solidFill>
              </a:rPr>
              <a:t>hospitality partners</a:t>
            </a:r>
            <a:r>
              <a:rPr lang="en-US" sz="2000" dirty="0">
                <a:solidFill>
                  <a:srgbClr val="002060"/>
                </a:solidFill>
              </a:rPr>
              <a:t>, via introduction of technology evolution in their offerings and opening avenues of inspiring new business horizons.</a:t>
            </a: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Values:</a:t>
            </a:r>
            <a:endParaRPr lang="en-US" sz="2800" b="1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2060"/>
                </a:solidFill>
              </a:rPr>
              <a:t>Innovation </a:t>
            </a:r>
            <a:r>
              <a:rPr lang="en-US" sz="2000" b="1" dirty="0" smtClean="0">
                <a:solidFill>
                  <a:srgbClr val="002060"/>
                </a:solidFill>
              </a:rPr>
              <a:t>through Leadership </a:t>
            </a:r>
            <a:r>
              <a:rPr lang="en-US" sz="2000" dirty="0" smtClean="0">
                <a:solidFill>
                  <a:srgbClr val="002060"/>
                </a:solidFill>
              </a:rPr>
              <a:t>: To spearhead hospitality experience uplift, Consistently</a:t>
            </a:r>
            <a:endParaRPr lang="en-US" sz="2000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2060"/>
                </a:solidFill>
              </a:rPr>
              <a:t>Modernization &amp; </a:t>
            </a:r>
            <a:r>
              <a:rPr lang="en-US" sz="2000" b="1" dirty="0" smtClean="0">
                <a:solidFill>
                  <a:srgbClr val="002060"/>
                </a:solidFill>
              </a:rPr>
              <a:t>Elegance </a:t>
            </a:r>
            <a:r>
              <a:rPr lang="en-US" sz="2000" dirty="0" smtClean="0">
                <a:solidFill>
                  <a:srgbClr val="002060"/>
                </a:solidFill>
              </a:rPr>
              <a:t>: To develop ultramodern hospitality business solutions </a:t>
            </a:r>
            <a:endParaRPr lang="en-US" sz="2000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Focus &amp; Evolution </a:t>
            </a:r>
            <a:r>
              <a:rPr lang="en-US" sz="2000" dirty="0" smtClean="0">
                <a:solidFill>
                  <a:srgbClr val="002060"/>
                </a:solidFill>
              </a:rPr>
              <a:t>: Relentlessly strive to improve business value through performance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More ideas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85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Integration with </a:t>
            </a:r>
            <a:r>
              <a:rPr lang="en-US" sz="1400" dirty="0" smtClean="0">
                <a:solidFill>
                  <a:schemeClr val="bg1"/>
                </a:solidFill>
              </a:rPr>
              <a:t>other apps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600" dirty="0" smtClean="0">
                <a:solidFill>
                  <a:schemeClr val="bg1"/>
                </a:solidFill>
              </a:rPr>
              <a:t>features</a:t>
            </a:r>
            <a:endParaRPr lang="en-US" sz="16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SOP standardization &amp; master training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18116" y="1926805"/>
            <a:ext cx="6096000" cy="2600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market research in a para for doc - define takeaway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err="1"/>
              <a:t>pandameic</a:t>
            </a:r>
            <a:r>
              <a:rPr lang="en-US" sz="1600" dirty="0"/>
              <a:t> &amp; post-pandemic slide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banking &amp; resto interaction should be the theme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we take care of the fun part for you, you do the business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we work, you benefit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we </a:t>
            </a:r>
            <a:r>
              <a:rPr lang="en-US" sz="1600" dirty="0"/>
              <a:t>selected cosmos out of many other options </a:t>
            </a:r>
            <a:r>
              <a:rPr lang="en-US" sz="1600" dirty="0" err="1"/>
              <a:t>ilke</a:t>
            </a:r>
            <a:r>
              <a:rPr lang="en-US" sz="1600" dirty="0"/>
              <a:t> </a:t>
            </a:r>
            <a:r>
              <a:rPr lang="en-US" sz="1600" dirty="0" err="1"/>
              <a:t>nbfc</a:t>
            </a:r>
            <a:endParaRPr lang="en-US" sz="1600" dirty="0"/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edge over other banks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per </a:t>
            </a:r>
            <a:r>
              <a:rPr lang="en-US" sz="1600" dirty="0"/>
              <a:t>sale benefit to be noted - for bank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6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973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Appendix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1: 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Indicative Process Flow – Purchase</a:t>
            </a:r>
          </a:p>
          <a:p>
            <a:endParaRPr lang="en-US" sz="2700" b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22</a:t>
            </a:fld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6584" y="1060514"/>
            <a:ext cx="10704159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8964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Industry Challenges &amp;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41530" y="1014084"/>
            <a:ext cx="10690653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restaurant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broadcast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Impactful means of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989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349" y="1245368"/>
            <a:ext cx="319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7030A0"/>
                </a:solidFill>
              </a:rPr>
              <a:t>Gift a Friend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Gift or share a drink of choice to your beloved ones e.g. Corporates, Family &amp; Friends &amp; colleagues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2406" y="2560384"/>
            <a:ext cx="330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Offer a New Friend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Offer service will be availed at merchant establishment with other groups or individuals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2304" y="3850433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Events &amp; Gaming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Promote corporate events, interactive games for in-house patrons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2406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Payments &amp; Point Wallet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Express true feeling of sharing &amp; gifting with points instead of money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40178" y="2556610"/>
            <a:ext cx="294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Eat Now, Pay Later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Service for the our bank partner’s privileged customers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9314" y="1260212"/>
            <a:ext cx="342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Broadcast &amp; Live Streaming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Watch live shows &amp; virtually share special moments with the dear ones &amp; staff training demonstrations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7712" y="3858283"/>
            <a:ext cx="338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0070C0"/>
                </a:solidFill>
              </a:rPr>
              <a:t>Purchase For Self</a:t>
            </a:r>
          </a:p>
          <a:p>
            <a:pPr algn="r"/>
            <a:r>
              <a:rPr lang="en-US" sz="1600" dirty="0" smtClean="0">
                <a:solidFill>
                  <a:srgbClr val="0070C0"/>
                </a:solidFill>
              </a:rPr>
              <a:t>Instant cashback facility for regular customers to avail restaurant services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0754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Food Delivery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Break the dependency of service aggregators, with reduced expenses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2050" y="1279092"/>
            <a:ext cx="622602" cy="7137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5622" y="2647987"/>
            <a:ext cx="621517" cy="60473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9596" y="5240632"/>
            <a:ext cx="629599" cy="83615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2703" y="3951468"/>
            <a:ext cx="745180" cy="7451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3506" y="2686129"/>
            <a:ext cx="680757" cy="56586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68108" y="1376739"/>
            <a:ext cx="682399" cy="68962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7199" y="3980420"/>
            <a:ext cx="663723" cy="68130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2413" y="5240632"/>
            <a:ext cx="714729" cy="7018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0932" y="1183879"/>
            <a:ext cx="2063556" cy="50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6135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Market Research Convergence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919886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1042" y="1080293"/>
            <a:ext cx="3372599" cy="1943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9555" y="1080293"/>
            <a:ext cx="3198141" cy="1943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99665"/>
              </p:ext>
            </p:extLst>
          </p:nvPr>
        </p:nvGraphicFramePr>
        <p:xfrm>
          <a:off x="1253216" y="3024961"/>
          <a:ext cx="3400425" cy="184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6" name="Rectangle 25"/>
          <p:cNvSpPr/>
          <p:nvPr/>
        </p:nvSpPr>
        <p:spPr>
          <a:xfrm>
            <a:off x="1268759" y="4973402"/>
            <a:ext cx="10608804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Trend #1: Ethnic cuisine will increasingly be present in </a:t>
            </a:r>
            <a:r>
              <a:rPr lang="en-US" sz="1600" dirty="0" smtClean="0">
                <a:solidFill>
                  <a:srgbClr val="002060"/>
                </a:solidFill>
              </a:rPr>
              <a:t>organized </a:t>
            </a:r>
            <a:r>
              <a:rPr lang="en-US" sz="1600" dirty="0">
                <a:solidFill>
                  <a:srgbClr val="002060"/>
                </a:solidFill>
              </a:rPr>
              <a:t>and hygienic set-ups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#2: Food tech will continue to ‘</a:t>
            </a:r>
            <a:r>
              <a:rPr lang="en-US" sz="1600" dirty="0" smtClean="0">
                <a:solidFill>
                  <a:srgbClr val="002060"/>
                </a:solidFill>
              </a:rPr>
              <a:t>organize’, </a:t>
            </a:r>
            <a:r>
              <a:rPr lang="en-US" sz="1600" dirty="0">
                <a:solidFill>
                  <a:srgbClr val="002060"/>
                </a:solidFill>
              </a:rPr>
              <a:t>driving increased focus on consumers, </a:t>
            </a:r>
            <a:r>
              <a:rPr lang="en-US" sz="1600" dirty="0" smtClean="0">
                <a:solidFill>
                  <a:srgbClr val="002060"/>
                </a:solidFill>
              </a:rPr>
              <a:t>innovation &amp; efficiency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Trend #3: Restaurants will increasingly focus on consumer engagement using technology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#4: Health and wellness will continue to ride high on consumer preferences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#5: Traditional packaging will make way for innovative food </a:t>
            </a:r>
            <a:r>
              <a:rPr lang="en-US" sz="1600" dirty="0" smtClean="0">
                <a:solidFill>
                  <a:srgbClr val="002060"/>
                </a:solidFill>
              </a:rPr>
              <a:t>packaging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Trend </a:t>
            </a:r>
            <a:r>
              <a:rPr lang="en-US" sz="1600" dirty="0" smtClean="0">
                <a:solidFill>
                  <a:srgbClr val="002060"/>
                </a:solidFill>
              </a:rPr>
              <a:t>#6: FMCG &amp; entertainment industries will be major beneficiaries of rising disposable income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68512" y="462011"/>
            <a:ext cx="3248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Source: NRAI &amp; FICCI / PwC, World Bank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244912"/>
              </p:ext>
            </p:extLst>
          </p:nvPr>
        </p:nvGraphicFramePr>
        <p:xfrm>
          <a:off x="4937862" y="3023661"/>
          <a:ext cx="3270895" cy="184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434455"/>
              </p:ext>
            </p:extLst>
          </p:nvPr>
        </p:nvGraphicFramePr>
        <p:xfrm>
          <a:off x="4937862" y="1058229"/>
          <a:ext cx="3270895" cy="196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11266" y="3023661"/>
            <a:ext cx="3234718" cy="1844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SWOT Appraisal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9448" y="1056610"/>
            <a:ext cx="10706782" cy="546366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4934" y="2181026"/>
            <a:ext cx="44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Unique service offerings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Cross-industry appeal e.g. Banking, M&amp;E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Digital marketing enabler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Added value for money for customers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Changing </a:t>
            </a:r>
            <a:r>
              <a:rPr lang="en-US" dirty="0">
                <a:solidFill>
                  <a:srgbClr val="002060"/>
                </a:solidFill>
              </a:rPr>
              <a:t>FMCG </a:t>
            </a:r>
            <a:r>
              <a:rPr lang="en-US" dirty="0" smtClean="0">
                <a:solidFill>
                  <a:srgbClr val="002060"/>
                </a:solidFill>
              </a:rPr>
              <a:t>mindset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97368" y="2495356"/>
            <a:ext cx="3714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Brand Establishment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Cross-Industry partnerships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Absence of support from Venture Capital or Institutional Investors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0915" y="3954650"/>
            <a:ext cx="397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Expansion of existing service aggregators into hospitality business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Competition from global 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If we wont do it, someone else will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6849" y="3925848"/>
            <a:ext cx="462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First mover’s advantage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</a:t>
            </a:r>
            <a:r>
              <a:rPr lang="en-US" dirty="0">
                <a:solidFill>
                  <a:srgbClr val="002060"/>
                </a:solidFill>
              </a:rPr>
              <a:t>disposable income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Technology innovation &amp; influence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urbanization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International tie-ups</a:t>
            </a:r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63253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7317" y="1129980"/>
            <a:ext cx="745099" cy="769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6627" y="1066643"/>
            <a:ext cx="107632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4399" y="2008634"/>
            <a:ext cx="4434264" cy="4309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5512" y="3319462"/>
            <a:ext cx="180975" cy="219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7078" y="2043415"/>
            <a:ext cx="3001429" cy="43867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556" y="2047718"/>
            <a:ext cx="2921936" cy="427052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433918" y="2218765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&amp; relevant consumer base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433918" y="2940908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Bonus Media &amp; Entertainment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33918" y="3647152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Higher Customer Retention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418865" y="4337123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Cost Effective Marketing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33918" y="5071601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Indirect Revenue Source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433918" y="5794703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Economical Delivery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22305" y="2178424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Gift / Offer a Friend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12480" y="2865665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Interactive Games &amp; Entertainment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0008857" y="3558423"/>
            <a:ext cx="17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Enhanced Restaurant Search &amp; Selection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0076093" y="4237734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Socializing </a:t>
            </a:r>
            <a:r>
              <a:rPr lang="en-US" sz="1400" dirty="0" smtClean="0"/>
              <a:t>Channel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076093" y="4958850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Standard Multi City Platform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076093" y="5671667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Registration &amp; Livestreaming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512435" y="2463854"/>
            <a:ext cx="1532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Increased Digital Reach Through </a:t>
            </a:r>
            <a:r>
              <a:rPr lang="en-US" sz="1400" dirty="0"/>
              <a:t>A</a:t>
            </a:r>
            <a:r>
              <a:rPr lang="en-US" sz="1400" dirty="0" smtClean="0"/>
              <a:t>cceptance &amp; Branding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8533" y="4013957"/>
            <a:ext cx="1532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Reduced Operating Costs </a:t>
            </a:r>
          </a:p>
          <a:p>
            <a:r>
              <a:rPr lang="en-US" sz="1400" dirty="0" smtClean="0"/>
              <a:t>&amp; Cross-Industry Marketing Network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999849" y="4860343"/>
            <a:ext cx="1532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Corporate Events &amp; Flexible Packaging for Social Occasions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4338" y="1102736"/>
            <a:ext cx="6352615" cy="8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38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Minimum Viable Product  – </a:t>
            </a:r>
            <a:r>
              <a:rPr lang="en-US" sz="27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Q1 2021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15114" y="6336551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5133" y="1835877"/>
            <a:ext cx="7496175" cy="387667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291182" y="1142733"/>
            <a:ext cx="66529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Payments </a:t>
            </a:r>
            <a:r>
              <a:rPr lang="en-US" sz="2000" b="1" dirty="0" smtClean="0"/>
              <a:t>Gateway &amp; Wallet</a:t>
            </a:r>
            <a:endParaRPr lang="en-US" sz="2000" b="1" dirty="0"/>
          </a:p>
          <a:p>
            <a:pPr algn="ctr"/>
            <a:r>
              <a:rPr lang="en-US" sz="1400" dirty="0"/>
              <a:t>Express true feeling of sharing &amp; gifting with points instead of money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542324" y="2669871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Gift points to your family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&amp;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friends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28036" y="2254271"/>
            <a:ext cx="2572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Point Based Servicing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6132" y="5579775"/>
            <a:ext cx="2163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Offer points to a new acquaintance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51844" y="5235615"/>
            <a:ext cx="2177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Offer Points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66132" y="4108158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Gift points to your family &amp; friends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51844" y="3735422"/>
            <a:ext cx="1529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Gift A Friend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81084" y="2665103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Socializing platform for restaurant guests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66796" y="2249503"/>
            <a:ext cx="2572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Interactive Games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04894" y="4146244"/>
            <a:ext cx="2412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Entertaining event streaming to partner restaurants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90606" y="3730644"/>
            <a:ext cx="2910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Broadcast &amp; Livestream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04895" y="5589295"/>
            <a:ext cx="2163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Announcements &amp; customer care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90607" y="5245135"/>
            <a:ext cx="2910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Chatting &amp; Notification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xmlns="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xmlns="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xmlns="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October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3000 </a:t>
            </a:r>
            <a:r>
              <a:rPr lang="en-US" sz="1200" noProof="1"/>
              <a:t>FL3 &amp; </a:t>
            </a:r>
            <a:r>
              <a:rPr lang="en-US" sz="1200" noProof="1" smtClean="0"/>
              <a:t>3 Lacs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April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2400 </a:t>
            </a:r>
            <a:r>
              <a:rPr lang="en-US" sz="1200" noProof="1"/>
              <a:t>FL3 &amp; </a:t>
            </a:r>
            <a:r>
              <a:rPr lang="en-US" sz="1200" noProof="1" smtClean="0"/>
              <a:t>2.4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October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1800 </a:t>
            </a:r>
            <a:r>
              <a:rPr lang="en-US" sz="1200" noProof="1"/>
              <a:t>FL3 &amp; </a:t>
            </a:r>
            <a:r>
              <a:rPr lang="en-US" sz="1200" noProof="1" smtClean="0"/>
              <a:t>1.8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April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Cities &amp; explore additional scope</a:t>
            </a:r>
            <a:endParaRPr lang="en-US" sz="1200" noProof="1"/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1200 </a:t>
            </a:r>
            <a:r>
              <a:rPr lang="en-US" sz="1200" noProof="1"/>
              <a:t>FL3 &amp; </a:t>
            </a:r>
            <a:r>
              <a:rPr lang="en-US" sz="1200" noProof="1" smtClean="0"/>
              <a:t>1.2 L 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October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600 FL3 &amp; 60 thousand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:a16="http://schemas.microsoft.com/office/drawing/2014/main" xmlns="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524318" y="1057375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April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3600 </a:t>
            </a:r>
            <a:r>
              <a:rPr lang="en-US" sz="1200" noProof="1"/>
              <a:t>FL3 &amp; </a:t>
            </a:r>
            <a:r>
              <a:rPr lang="en-US" sz="1200" noProof="1" smtClean="0"/>
              <a:t>3.6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5934" y="5504763"/>
            <a:ext cx="4714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Company Registration          : July 2020 - Complete</a:t>
            </a:r>
          </a:p>
          <a:p>
            <a:r>
              <a:rPr lang="en-US" sz="1600" dirty="0" smtClean="0"/>
              <a:t>MVP Initiation	          : April 2021</a:t>
            </a:r>
          </a:p>
          <a:p>
            <a:r>
              <a:rPr lang="en-US" sz="1600" dirty="0" smtClean="0"/>
              <a:t>Foundation Period 	          : April-21 to September-21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RBI Approval &amp;</a:t>
            </a:r>
            <a:r>
              <a:rPr lang="en-US" b="1" dirty="0" smtClean="0">
                <a:solidFill>
                  <a:srgbClr val="00B050"/>
                </a:solidFill>
              </a:rPr>
              <a:t> Launch   : Oct 2021 (Wave 1)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6642433" y="5332559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638249">
            <a:off x="2873989" y="1320092"/>
            <a:ext cx="8444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3600 FL3</a:t>
            </a:r>
          </a:p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36Lacs FL4</a:t>
            </a:r>
            <a:endParaRPr lang="en-US" sz="1200" noProof="1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710634">
            <a:off x="3054186" y="1643784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28186">
            <a:off x="3310335" y="2735875"/>
            <a:ext cx="84984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10757">
            <a:off x="3333578" y="3108557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408961">
            <a:off x="3766192" y="4200052"/>
            <a:ext cx="803063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12Lacs 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585652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73446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6637660" y="5809491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39795" y="5643592"/>
            <a:ext cx="873748" cy="13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28697" y="6356350"/>
            <a:ext cx="407000" cy="365125"/>
          </a:xfrm>
        </p:spPr>
        <p:txBody>
          <a:bodyPr/>
          <a:lstStyle/>
          <a:p>
            <a:fld id="{D4960F7B-5716-4810-A91D-46252C2EC1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12840</TotalTime>
  <Words>1707</Words>
  <Application>Microsoft Office PowerPoint</Application>
  <PresentationFormat>Widescreen</PresentationFormat>
  <Paragraphs>299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167</cp:revision>
  <cp:lastPrinted>2021-01-03T16:15:59Z</cp:lastPrinted>
  <dcterms:created xsi:type="dcterms:W3CDTF">2020-06-12T02:29:26Z</dcterms:created>
  <dcterms:modified xsi:type="dcterms:W3CDTF">2021-01-04T17:01:10Z</dcterms:modified>
</cp:coreProperties>
</file>