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23"/>
  </p:notesMasterIdLst>
  <p:sldIdLst>
    <p:sldId id="260" r:id="rId2"/>
    <p:sldId id="282" r:id="rId3"/>
    <p:sldId id="268" r:id="rId4"/>
    <p:sldId id="275" r:id="rId5"/>
    <p:sldId id="279" r:id="rId6"/>
    <p:sldId id="277" r:id="rId7"/>
    <p:sldId id="287" r:id="rId8"/>
    <p:sldId id="284" r:id="rId9"/>
    <p:sldId id="270" r:id="rId10"/>
    <p:sldId id="285" r:id="rId11"/>
    <p:sldId id="296" r:id="rId12"/>
    <p:sldId id="297" r:id="rId13"/>
    <p:sldId id="288" r:id="rId14"/>
    <p:sldId id="289" r:id="rId15"/>
    <p:sldId id="290" r:id="rId16"/>
    <p:sldId id="293" r:id="rId17"/>
    <p:sldId id="291" r:id="rId18"/>
    <p:sldId id="295" r:id="rId19"/>
    <p:sldId id="292" r:id="rId20"/>
    <p:sldId id="273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753"/>
    <a:srgbClr val="C01021"/>
    <a:srgbClr val="F99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434" autoAdjust="0"/>
  </p:normalViewPr>
  <p:slideViewPr>
    <p:cSldViewPr snapToGrid="0">
      <p:cViewPr varScale="1">
        <p:scale>
          <a:sx n="71" d="100"/>
          <a:sy n="71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How Often </a:t>
            </a:r>
            <a:r>
              <a:rPr lang="en-US" dirty="0" smtClean="0"/>
              <a:t>They </a:t>
            </a:r>
            <a:r>
              <a:rPr lang="en-US" dirty="0"/>
              <a:t>Eat Out In</a:t>
            </a:r>
          </a:p>
        </c:rich>
      </c:tx>
      <c:layout>
        <c:manualLayout>
          <c:xMode val="edge"/>
          <c:yMode val="edge"/>
          <c:x val="0.11270767624635156"/>
          <c:y val="0.117283950617283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Sheet4!$A$1</c:f>
              <c:strCache>
                <c:ptCount val="1"/>
                <c:pt idx="0">
                  <c:v>India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Sheet4!$B$1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Sheet4!$A$2</c:f>
              <c:strCache>
                <c:ptCount val="1"/>
                <c:pt idx="0">
                  <c:v>UK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Sheet4!$B$2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</c:ser>
        <c:ser>
          <c:idx val="2"/>
          <c:order val="2"/>
          <c:tx>
            <c:strRef>
              <c:f>Sheet4!$A$3</c:f>
              <c:strCache>
                <c:ptCount val="1"/>
                <c:pt idx="0">
                  <c:v>USA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Sheet4!$B$3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</c:ser>
        <c:ser>
          <c:idx val="3"/>
          <c:order val="3"/>
          <c:tx>
            <c:strRef>
              <c:f>Sheet4!$A$4</c:f>
              <c:strCache>
                <c:ptCount val="1"/>
                <c:pt idx="0">
                  <c:v>Singapore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Sheet4!$B$4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</c:ser>
        <c:ser>
          <c:idx val="4"/>
          <c:order val="4"/>
          <c:tx>
            <c:strRef>
              <c:f>Sheet4!$A$5</c:f>
              <c:strCache>
                <c:ptCount val="1"/>
                <c:pt idx="0">
                  <c:v>Thailand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Sheet4!$B$5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</c:ser>
        <c:ser>
          <c:idx val="5"/>
          <c:order val="5"/>
          <c:tx>
            <c:strRef>
              <c:f>Sheet4!$A$6</c:f>
              <c:strCache>
                <c:ptCount val="1"/>
                <c:pt idx="0">
                  <c:v>China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Sheet4!$B$6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376748960"/>
        <c:axId val="1376739168"/>
      </c:barChart>
      <c:catAx>
        <c:axId val="1376748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6739168"/>
        <c:crosses val="autoZero"/>
        <c:auto val="1"/>
        <c:lblAlgn val="ctr"/>
        <c:lblOffset val="100"/>
        <c:noMultiLvlLbl val="0"/>
      </c:catAx>
      <c:valAx>
        <c:axId val="137673916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6748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Disposable Income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spPr>
            <a:solidFill>
              <a:srgbClr val="7030A0"/>
            </a:solidFill>
            <a:ln>
              <a:solidFill>
                <a:srgbClr val="0070C0"/>
              </a:solidFill>
            </a:ln>
            <a:effectLst/>
            <a:sp3d>
              <a:contourClr>
                <a:srgbClr val="0070C0"/>
              </a:contourClr>
            </a:sp3d>
          </c:spPr>
          <c:invertIfNegative val="0"/>
          <c:cat>
            <c:strRef>
              <c:f>Sheet5!$A$1:$A$3</c:f>
              <c:strCache>
                <c:ptCount val="3"/>
                <c:pt idx="0">
                  <c:v>2011-12</c:v>
                </c:pt>
                <c:pt idx="1">
                  <c:v>2016-17</c:v>
                </c:pt>
                <c:pt idx="2">
                  <c:v>2021-22</c:v>
                </c:pt>
              </c:strCache>
            </c:strRef>
          </c:cat>
          <c:val>
            <c:numRef>
              <c:f>Sheet5!$B$1:$B$3</c:f>
              <c:numCache>
                <c:formatCode>General</c:formatCode>
                <c:ptCount val="3"/>
                <c:pt idx="0">
                  <c:v>77000</c:v>
                </c:pt>
                <c:pt idx="1">
                  <c:v>100900</c:v>
                </c:pt>
                <c:pt idx="2">
                  <c:v>132850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76750048"/>
        <c:axId val="1376744064"/>
        <c:axId val="0"/>
      </c:bar3DChart>
      <c:catAx>
        <c:axId val="1376750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6744064"/>
        <c:crosses val="autoZero"/>
        <c:auto val="1"/>
        <c:lblAlgn val="ctr"/>
        <c:lblOffset val="100"/>
        <c:noMultiLvlLbl val="0"/>
      </c:catAx>
      <c:valAx>
        <c:axId val="1376744064"/>
        <c:scaling>
          <c:orientation val="minMax"/>
        </c:scaling>
        <c:delete val="0"/>
        <c:axPos val="l"/>
        <c:majorGridlines>
          <c:spPr>
            <a:ln w="28575" cap="flat" cmpd="sng" algn="ctr">
              <a:solidFill>
                <a:srgbClr val="0070C0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6750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5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India</a:t>
            </a:r>
            <a:r>
              <a:rPr lang="en-US" baseline="0"/>
              <a:t> - Age Distribution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spPr>
            <a:ln>
              <a:solidFill>
                <a:schemeClr val="accent1"/>
              </a:solidFill>
            </a:ln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accent1"/>
                </a:solidFill>
              </a:ln>
              <a:effectLst/>
              <a:sp3d>
                <a:contourClr>
                  <a:schemeClr val="accent1"/>
                </a:contourClr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accent1"/>
                </a:solidFill>
              </a:ln>
              <a:effectLst/>
              <a:sp3d>
                <a:contourClr>
                  <a:schemeClr val="accent1"/>
                </a:contourClr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accent1"/>
                </a:solidFill>
              </a:ln>
              <a:effectLst/>
              <a:sp3d>
                <a:contourClr>
                  <a:schemeClr val="accent1"/>
                </a:contourClr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solidFill>
                  <a:schemeClr val="accent1"/>
                </a:solidFill>
              </a:ln>
              <a:effectLst/>
              <a:sp3d>
                <a:contourClr>
                  <a:schemeClr val="accent1"/>
                </a:contourClr>
              </a:sp3d>
            </c:spPr>
          </c:dPt>
          <c:cat>
            <c:strRef>
              <c:f>Sheet3!$A$1:$A$4</c:f>
              <c:strCache>
                <c:ptCount val="4"/>
                <c:pt idx="0">
                  <c:v>0-21 Years</c:v>
                </c:pt>
                <c:pt idx="1">
                  <c:v>21-50 Years</c:v>
                </c:pt>
                <c:pt idx="2">
                  <c:v>50-60 Years</c:v>
                </c:pt>
                <c:pt idx="3">
                  <c:v>60+ Years</c:v>
                </c:pt>
              </c:strCache>
            </c:strRef>
          </c:cat>
          <c:val>
            <c:numRef>
              <c:f>Sheet3!$B$1:$B$4</c:f>
              <c:numCache>
                <c:formatCode>General</c:formatCode>
                <c:ptCount val="4"/>
                <c:pt idx="0">
                  <c:v>41.2</c:v>
                </c:pt>
                <c:pt idx="1">
                  <c:v>44.7</c:v>
                </c:pt>
                <c:pt idx="2">
                  <c:v>8.6</c:v>
                </c:pt>
                <c:pt idx="3">
                  <c:v>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Monthly Revenue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75000"/>
                </a:schemeClr>
              </a:contourClr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Sheet1!$D$2:$D$4</c:f>
              <c:numCache>
                <c:formatCode>[&gt;=10000000]"₹ "##\,##\,##\,##0;[&gt;=100000]"₹ "\ ##\,##\,##0;"₹ "##,##0</c:formatCode>
                <c:ptCount val="3"/>
                <c:pt idx="0">
                  <c:v>171540000</c:v>
                </c:pt>
                <c:pt idx="1">
                  <c:v>345480000</c:v>
                </c:pt>
                <c:pt idx="2">
                  <c:v>512220000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376736992"/>
        <c:axId val="1376744608"/>
        <c:axId val="0"/>
      </c:bar3DChart>
      <c:catAx>
        <c:axId val="1376736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6744608"/>
        <c:crosses val="autoZero"/>
        <c:auto val="1"/>
        <c:lblAlgn val="ctr"/>
        <c:lblOffset val="100"/>
        <c:noMultiLvlLbl val="0"/>
      </c:catAx>
      <c:valAx>
        <c:axId val="137674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&gt;=10000000]&quot;₹ &quot;##\,##\,##\,##0;[&gt;=100000]&quot;₹ &quot;\ ##\,##\,##0;&quot;₹ &quot;#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6736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Revenue </a:t>
            </a:r>
            <a:r>
              <a:rPr lang="en-US" dirty="0" smtClean="0"/>
              <a:t>v/s Expense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Sheet3!$A$9</c:f>
              <c:strCache>
                <c:ptCount val="1"/>
                <c:pt idx="0">
                  <c:v>Monthly Revenue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Sheet3!$B$8:$D$8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Sheet3!$B$9:$D$9</c:f>
              <c:numCache>
                <c:formatCode>[&gt;=10000000]"₹ "##\,##\,##\,##0;[&gt;=100000]"₹ "\ ##\,##\,##0;"₹ "##,##0</c:formatCode>
                <c:ptCount val="3"/>
                <c:pt idx="0">
                  <c:v>171540000</c:v>
                </c:pt>
                <c:pt idx="1">
                  <c:v>345480000</c:v>
                </c:pt>
                <c:pt idx="2">
                  <c:v>512220000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6738080"/>
        <c:axId val="1376745152"/>
      </c:lineChart>
      <c:lineChart>
        <c:grouping val="stacked"/>
        <c:varyColors val="0"/>
        <c:ser>
          <c:idx val="1"/>
          <c:order val="1"/>
          <c:tx>
            <c:strRef>
              <c:f>Sheet3!$A$10</c:f>
              <c:strCache>
                <c:ptCount val="1"/>
                <c:pt idx="0">
                  <c:v>Expenses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Sheet3!$B$8:$D$8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Sheet3!$B$10:$D$10</c:f>
              <c:numCache>
                <c:formatCode>[&gt;=10000000]"₹ "##\,##\,##\,##0;[&gt;=100000]"₹ "\ ##\,##\,##0;"₹ "##,##0</c:formatCode>
                <c:ptCount val="3"/>
                <c:pt idx="0">
                  <c:v>460000000</c:v>
                </c:pt>
                <c:pt idx="1">
                  <c:v>632500000</c:v>
                </c:pt>
                <c:pt idx="2">
                  <c:v>805000000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6737536"/>
        <c:axId val="1376750592"/>
      </c:lineChart>
      <c:valAx>
        <c:axId val="1376745152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&gt;=10000000]&quot;₹ &quot;##\,##\,##\,##0;[&gt;=100000]&quot;₹ &quot;\ ##\,##\,##0;&quot;₹ &quot;#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6738080"/>
        <c:crosses val="max"/>
        <c:crossBetween val="between"/>
      </c:valAx>
      <c:catAx>
        <c:axId val="1376738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6745152"/>
        <c:crosses val="autoZero"/>
        <c:auto val="1"/>
        <c:lblAlgn val="ctr"/>
        <c:lblOffset val="100"/>
        <c:noMultiLvlLbl val="0"/>
      </c:catAx>
      <c:valAx>
        <c:axId val="1376750592"/>
        <c:scaling>
          <c:orientation val="minMax"/>
        </c:scaling>
        <c:delete val="0"/>
        <c:axPos val="l"/>
        <c:numFmt formatCode="[&gt;=10000000]&quot;₹ &quot;##\,##\,##\,##0;[&gt;=100000]&quot;₹ &quot;\ ##\,##\,##0;&quot;₹ &quot;#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6737536"/>
        <c:crosses val="autoZero"/>
        <c:crossBetween val="between"/>
      </c:valAx>
      <c:catAx>
        <c:axId val="13767375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76750592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6">
        <a:lumMod val="60000"/>
        <a:lumOff val="40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Customer Acquisition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Branches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Sheet1!$B$2:$B$4</c:f>
              <c:numCache>
                <c:formatCode>[&gt;=10000000]" "##\,##\,##\,##0;[&gt;=100000]" "\ ##\,##\,##0;" "##,##0</c:formatCode>
                <c:ptCount val="3"/>
                <c:pt idx="0">
                  <c:v>1200</c:v>
                </c:pt>
                <c:pt idx="1">
                  <c:v>2400</c:v>
                </c:pt>
                <c:pt idx="2">
                  <c:v>3600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76745696"/>
        <c:axId val="137674950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Consumers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Sheet1!$C$2:$C$4</c:f>
              <c:numCache>
                <c:formatCode>[&gt;=10000000]" "##\,##\,##\,##0;[&gt;=100000]" "\ ##\,##\,##0;" "##,##0</c:formatCode>
                <c:ptCount val="3"/>
                <c:pt idx="0">
                  <c:v>1200000</c:v>
                </c:pt>
                <c:pt idx="1">
                  <c:v>2400000</c:v>
                </c:pt>
                <c:pt idx="2">
                  <c:v>3600000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6739712"/>
        <c:axId val="1376740256"/>
      </c:lineChart>
      <c:catAx>
        <c:axId val="1376739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6740256"/>
        <c:crosses val="autoZero"/>
        <c:auto val="1"/>
        <c:lblAlgn val="ctr"/>
        <c:lblOffset val="100"/>
        <c:noMultiLvlLbl val="0"/>
      </c:catAx>
      <c:valAx>
        <c:axId val="1376740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[&gt;=10000000]&quot; &quot;##\,##\,##\,##0;[&gt;=100000]&quot; &quot;\ ##\,##\,##0;&quot; &quot;#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6739712"/>
        <c:crosses val="autoZero"/>
        <c:crossBetween val="between"/>
      </c:valAx>
      <c:valAx>
        <c:axId val="1376749504"/>
        <c:scaling>
          <c:orientation val="minMax"/>
        </c:scaling>
        <c:delete val="0"/>
        <c:axPos val="t"/>
        <c:numFmt formatCode="[&gt;=10000000]&quot; &quot;##\,##\,##\,##0;[&gt;=100000]&quot; &quot;\ ##\,##\,##0;&quot; &quot;#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6745696"/>
        <c:crosses val="max"/>
        <c:crossBetween val="between"/>
      </c:valAx>
      <c:catAx>
        <c:axId val="13767456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767495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E395D-62CB-447E-BD08-11E805417D0B}" type="datetimeFigureOut">
              <a:rPr lang="en-US" smtClean="0"/>
              <a:t>1/8/2021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ECDC2-5A63-49D5-BC07-7C0B0C0E82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4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3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72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10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08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25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23900-E07F-4BA6-B3F2-2164D0E6C850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9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EB76-CFEC-42A3-A460-F73A45093F28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7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11C0-01FE-4C70-97DC-08C5C1E7C2D5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0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6598-DE4C-4537-85AF-5CE39C6D3E6A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B4B8-6403-494D-8936-6DA195B26D10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3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00A-284E-41B7-99F9-AC5DF27011A5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4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CF07-1A13-46D7-9A50-E7A331A8846F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1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65C4-5B4D-444E-A028-BC75FFFA34E1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B32B-8452-42F5-8A49-0EAC6B263FB5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0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E974-F603-4D77-91E7-437BD39054A2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2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9F48-0372-4A1C-B4D7-019519F70BD6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2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041F9-9405-4496-B014-DB95F40DD5BA}" type="datetime1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3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chart" Target="../charts/chart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chart" Target="../charts/chart5.xml"/><Relationship Id="rId5" Type="http://schemas.openxmlformats.org/officeDocument/2006/relationships/image" Target="../media/image5.png"/><Relationship Id="rId10" Type="http://schemas.openxmlformats.org/officeDocument/2006/relationships/chart" Target="../charts/chart4.xml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33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34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3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36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8.png"/><Relationship Id="rId5" Type="http://schemas.openxmlformats.org/officeDocument/2006/relationships/image" Target="../media/image5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9.png"/><Relationship Id="rId5" Type="http://schemas.openxmlformats.org/officeDocument/2006/relationships/image" Target="../media/image5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hart" Target="../charts/chart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chart" Target="../charts/chart3.xml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3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5.png"/><Relationship Id="rId5" Type="http://schemas.openxmlformats.org/officeDocument/2006/relationships/image" Target="../media/image5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4" y="1091297"/>
            <a:ext cx="8786812" cy="511140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2230" y="352871"/>
            <a:ext cx="11698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WA</a:t>
            </a:r>
            <a:r>
              <a:rPr lang="en-US" sz="3200" b="1" dirty="0">
                <a:solidFill>
                  <a:srgbClr val="FF0000"/>
                </a:solidFill>
                <a:latin typeface="Arial Black" panose="020B0A04020102020204" pitchFamily="34" charset="0"/>
              </a:rPr>
              <a:t>I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Ū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–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A Celebration Of Sharing Happiness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and Proprietary. Copyright (c) by </a:t>
            </a:r>
            <a:r>
              <a:rPr lang="en-US" dirty="0" err="1" smtClean="0"/>
              <a:t>TrueVibez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8" y="368959"/>
            <a:ext cx="71801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Initiation &amp; Growth Forecasts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00269" y="6356350"/>
            <a:ext cx="4302799" cy="365125"/>
          </a:xfrm>
        </p:spPr>
        <p:txBody>
          <a:bodyPr/>
          <a:lstStyle/>
          <a:p>
            <a:pPr algn="l"/>
            <a:r>
              <a:rPr lang="en-US" dirty="0"/>
              <a:t>Confidential and Proprietary. Copyright (c) by </a:t>
            </a:r>
            <a:r>
              <a:rPr lang="en-US" dirty="0" err="1"/>
              <a:t>TrueVibez</a:t>
            </a:r>
            <a:r>
              <a:rPr lang="en-US" dirty="0"/>
              <a:t>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852068"/>
              </p:ext>
            </p:extLst>
          </p:nvPr>
        </p:nvGraphicFramePr>
        <p:xfrm>
          <a:off x="1299360" y="1081704"/>
          <a:ext cx="4572000" cy="2592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8" name="Char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9288338"/>
              </p:ext>
            </p:extLst>
          </p:nvPr>
        </p:nvGraphicFramePr>
        <p:xfrm>
          <a:off x="6051176" y="1071676"/>
          <a:ext cx="5649254" cy="5389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5006298"/>
              </p:ext>
            </p:extLst>
          </p:nvPr>
        </p:nvGraphicFramePr>
        <p:xfrm>
          <a:off x="1322891" y="371769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72126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Revenue Model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11</a:t>
            </a:fld>
            <a:endParaRPr lang="en-US" dirty="0"/>
          </a:p>
        </p:txBody>
      </p:sp>
      <p:sp>
        <p:nvSpPr>
          <p:cNvPr id="22" name="Footer Placeholder 1"/>
          <p:cNvSpPr txBox="1">
            <a:spLocks/>
          </p:cNvSpPr>
          <p:nvPr/>
        </p:nvSpPr>
        <p:spPr>
          <a:xfrm>
            <a:off x="1255039" y="6265637"/>
            <a:ext cx="105236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mtClean="0">
                <a:solidFill>
                  <a:srgbClr val="7030A0"/>
                </a:solidFill>
              </a:rPr>
              <a:t>** Considering pan-India growth opportunities, this model is feasible to sustain for 7-10 years, along with further innovations &amp; industry evolutions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1454" y="1107890"/>
            <a:ext cx="103727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5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99536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Capital Investment &amp; Operational Expenditure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626892" y="6337077"/>
            <a:ext cx="10523654" cy="365125"/>
          </a:xfrm>
        </p:spPr>
        <p:txBody>
          <a:bodyPr/>
          <a:lstStyle/>
          <a:p>
            <a:pPr algn="l"/>
            <a:r>
              <a:rPr lang="en-US" dirty="0"/>
              <a:t>Confidential and Proprietary. Copyright (c) by </a:t>
            </a:r>
            <a:r>
              <a:rPr lang="en-US" dirty="0" err="1"/>
              <a:t>TrueVibez</a:t>
            </a:r>
            <a:r>
              <a:rPr lang="en-US" dirty="0"/>
              <a:t>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12</a:t>
            </a:fld>
            <a:endParaRPr lang="en-US" dirty="0"/>
          </a:p>
        </p:txBody>
      </p:sp>
      <p:sp>
        <p:nvSpPr>
          <p:cNvPr id="22" name="Footer Placeholder 1"/>
          <p:cNvSpPr txBox="1">
            <a:spLocks/>
          </p:cNvSpPr>
          <p:nvPr/>
        </p:nvSpPr>
        <p:spPr>
          <a:xfrm>
            <a:off x="1255039" y="6068685"/>
            <a:ext cx="105236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7030A0"/>
                </a:solidFill>
              </a:rPr>
              <a:t>** Considering pan-India growth opportunities, this model is feasible to sustain for 7-10 years, along with further innovations &amp; industry evolutions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60940" y="1279520"/>
            <a:ext cx="9372600" cy="4838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539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8" y="368959"/>
            <a:ext cx="63243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smtClean="0">
                <a:solidFill>
                  <a:srgbClr val="002060"/>
                </a:solidFill>
                <a:latin typeface="Arial Black" panose="020B0A04020102020204" pitchFamily="34" charset="0"/>
              </a:rPr>
              <a:t>Our Team – </a:t>
            </a:r>
            <a:r>
              <a:rPr lang="en-US" sz="2700" b="1" smtClean="0">
                <a:solidFill>
                  <a:srgbClr val="FF0000"/>
                </a:solidFill>
                <a:latin typeface="Arial Black" panose="020B0A04020102020204" pitchFamily="34" charset="0"/>
              </a:rPr>
              <a:t>To be updated</a:t>
            </a:r>
            <a:endParaRPr lang="en-US" sz="2700" b="1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Rounded Rectangle 21"/>
          <p:cNvSpPr/>
          <p:nvPr/>
        </p:nvSpPr>
        <p:spPr>
          <a:xfrm>
            <a:off x="1409023" y="1175505"/>
            <a:ext cx="10420119" cy="5181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1200" smtClean="0">
                <a:solidFill>
                  <a:srgbClr val="002060"/>
                </a:solidFill>
              </a:rPr>
              <a:t>Rajesh Karandikar</a:t>
            </a:r>
            <a:endParaRPr lang="en-US" sz="1200" dirty="0">
              <a:solidFill>
                <a:srgbClr val="002060"/>
              </a:solidFill>
            </a:endParaRP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1200" smtClean="0">
                <a:solidFill>
                  <a:srgbClr val="002060"/>
                </a:solidFill>
              </a:rPr>
              <a:t>Alok Sambuddha</a:t>
            </a:r>
            <a:endParaRPr lang="en-US" sz="1200" dirty="0">
              <a:solidFill>
                <a:srgbClr val="002060"/>
              </a:solidFill>
            </a:endParaRP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1200" smtClean="0">
                <a:solidFill>
                  <a:srgbClr val="002060"/>
                </a:solidFill>
              </a:rPr>
              <a:t>Chetan Savale</a:t>
            </a:r>
            <a:endParaRPr lang="en-US" sz="1200" dirty="0">
              <a:solidFill>
                <a:srgbClr val="002060"/>
              </a:solidFill>
            </a:endParaRP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1200" smtClean="0">
                <a:solidFill>
                  <a:srgbClr val="002060"/>
                </a:solidFill>
              </a:rPr>
              <a:t>Sanjay Kelapure</a:t>
            </a:r>
            <a:endParaRPr lang="en-US" sz="1200" dirty="0">
              <a:solidFill>
                <a:srgbClr val="002060"/>
              </a:solidFill>
            </a:endParaRP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1200" smtClean="0">
                <a:solidFill>
                  <a:srgbClr val="002060"/>
                </a:solidFill>
              </a:rPr>
              <a:t>Shrikant Chatur </a:t>
            </a:r>
            <a:endParaRPr lang="en-US" sz="1200" dirty="0">
              <a:solidFill>
                <a:srgbClr val="002060"/>
              </a:solidFill>
            </a:endParaRP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1200" smtClean="0">
                <a:solidFill>
                  <a:srgbClr val="002060"/>
                </a:solidFill>
              </a:rPr>
              <a:t>Shrikant Chepe</a:t>
            </a:r>
            <a:endParaRPr lang="en-US" sz="1200" dirty="0">
              <a:solidFill>
                <a:srgbClr val="002060"/>
              </a:solidFill>
            </a:endParaRP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1200" dirty="0">
                <a:solidFill>
                  <a:srgbClr val="002060"/>
                </a:solidFill>
              </a:rPr>
              <a:t>RC Patil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1200">
                <a:solidFill>
                  <a:srgbClr val="002060"/>
                </a:solidFill>
              </a:rPr>
              <a:t>Raju </a:t>
            </a:r>
            <a:r>
              <a:rPr lang="en-US" sz="1200" smtClean="0">
                <a:solidFill>
                  <a:srgbClr val="002060"/>
                </a:solidFill>
              </a:rPr>
              <a:t>patil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1200" smtClean="0">
                <a:solidFill>
                  <a:srgbClr val="002060"/>
                </a:solidFill>
              </a:rPr>
              <a:t>Rahul PAtil</a:t>
            </a:r>
            <a:endParaRPr lang="en-US" sz="1200" dirty="0">
              <a:solidFill>
                <a:srgbClr val="002060"/>
              </a:solidFill>
            </a:endParaRPr>
          </a:p>
          <a:p>
            <a:pPr marL="46038" lvl="3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defRPr/>
            </a:pPr>
            <a:r>
              <a:rPr lang="en-US" sz="1600" smtClean="0">
                <a:solidFill>
                  <a:srgbClr val="002060"/>
                </a:solidFill>
              </a:rPr>
              <a:t>Partners</a:t>
            </a:r>
            <a:r>
              <a:rPr lang="en-US" sz="1600" dirty="0">
                <a:solidFill>
                  <a:srgbClr val="002060"/>
                </a:solidFill>
              </a:rPr>
              <a:t>: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1200" smtClean="0">
                <a:solidFill>
                  <a:srgbClr val="002060"/>
                </a:solidFill>
              </a:rPr>
              <a:t>IRSRD – Dev, governance, consultant, HR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1200">
                <a:solidFill>
                  <a:srgbClr val="002060"/>
                </a:solidFill>
              </a:rPr>
              <a:t>KPMG – IPA, RBI, </a:t>
            </a:r>
            <a:r>
              <a:rPr lang="en-US" sz="1200" smtClean="0">
                <a:solidFill>
                  <a:srgbClr val="002060"/>
                </a:solidFill>
              </a:rPr>
              <a:t>PM</a:t>
            </a:r>
            <a:endParaRPr lang="en-US" sz="1200">
              <a:solidFill>
                <a:srgbClr val="00206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24340" y="6356350"/>
            <a:ext cx="4114800" cy="365125"/>
          </a:xfrm>
        </p:spPr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8" y="368959"/>
            <a:ext cx="81195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Phased Evolution Plan </a:t>
            </a:r>
            <a:r>
              <a:rPr lang="en-US" sz="27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–</a:t>
            </a:r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en-US" sz="27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Option 1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151497" y="6359215"/>
            <a:ext cx="2743200" cy="365125"/>
          </a:xfrm>
        </p:spPr>
        <p:txBody>
          <a:bodyPr/>
          <a:lstStyle/>
          <a:p>
            <a:fld id="{D4960F7B-5716-4810-A91D-46252C2EC1F4}" type="slidenum">
              <a:rPr lang="en-US" smtClean="0"/>
              <a:t>14</a:t>
            </a:fld>
            <a:endParaRPr lang="en-US" dirty="0"/>
          </a:p>
        </p:txBody>
      </p:sp>
      <p:sp>
        <p:nvSpPr>
          <p:cNvPr id="23" name="Footer Placeholder 1"/>
          <p:cNvSpPr txBox="1">
            <a:spLocks/>
          </p:cNvSpPr>
          <p:nvPr/>
        </p:nvSpPr>
        <p:spPr>
          <a:xfrm>
            <a:off x="7057480" y="634537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Confidential and Proprietary. Copyright (c) by </a:t>
            </a:r>
            <a:r>
              <a:rPr lang="en-US" dirty="0" err="1" smtClean="0"/>
              <a:t>TrueVibez</a:t>
            </a:r>
            <a:r>
              <a:rPr lang="en-US" dirty="0" smtClean="0"/>
              <a:t> 2020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5150" y="1068546"/>
            <a:ext cx="8477250" cy="450098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961480" y="5021375"/>
            <a:ext cx="6096000" cy="11849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rgbClr val="C00000"/>
                </a:solidFill>
              </a:rPr>
              <a:t>Hospitality governance &amp; administration solution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rgbClr val="C00000"/>
                </a:solidFill>
              </a:rPr>
              <a:t>Sponsored Event Services, Corporate Tie-Ups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rgbClr val="C00000"/>
                </a:solidFill>
              </a:rPr>
              <a:t>Pricing diversification, </a:t>
            </a:r>
            <a:r>
              <a:rPr lang="en-US" sz="1400" dirty="0" smtClean="0">
                <a:solidFill>
                  <a:srgbClr val="C00000"/>
                </a:solidFill>
              </a:rPr>
              <a:t>Integration </a:t>
            </a:r>
            <a:r>
              <a:rPr lang="en-US" sz="1400" dirty="0">
                <a:solidFill>
                  <a:srgbClr val="C00000"/>
                </a:solidFill>
              </a:rPr>
              <a:t>with </a:t>
            </a:r>
            <a:r>
              <a:rPr lang="en-US" sz="1400" dirty="0" smtClean="0">
                <a:solidFill>
                  <a:srgbClr val="C00000"/>
                </a:solidFill>
              </a:rPr>
              <a:t>parallel trending apps</a:t>
            </a:r>
            <a:endParaRPr lang="en-US" sz="1400" dirty="0">
              <a:solidFill>
                <a:srgbClr val="C00000"/>
              </a:solidFill>
            </a:endParaRP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rgbClr val="C00000"/>
                </a:solidFill>
              </a:rPr>
              <a:t>WAIŪ Hangout </a:t>
            </a:r>
            <a:r>
              <a:rPr lang="en-US" sz="1400" dirty="0" smtClean="0">
                <a:solidFill>
                  <a:srgbClr val="C00000"/>
                </a:solidFill>
              </a:rPr>
              <a:t>&amp; personalized </a:t>
            </a:r>
            <a:r>
              <a:rPr lang="en-US" sz="1400" dirty="0">
                <a:solidFill>
                  <a:srgbClr val="C00000"/>
                </a:solidFill>
              </a:rPr>
              <a:t>theme based </a:t>
            </a:r>
            <a:r>
              <a:rPr lang="en-US" sz="1400" dirty="0" smtClean="0">
                <a:solidFill>
                  <a:srgbClr val="C00000"/>
                </a:solidFill>
              </a:rPr>
              <a:t>offers &amp; events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85467" y="3936976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rgbClr val="0D4753"/>
                </a:solidFill>
              </a:rPr>
              <a:t>Horizontal expansion of broadcasting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rgbClr val="0D4753"/>
                </a:solidFill>
              </a:rPr>
              <a:t>Multi-tier membership with range of </a:t>
            </a:r>
            <a:r>
              <a:rPr lang="en-US" sz="1400" dirty="0" smtClean="0">
                <a:solidFill>
                  <a:srgbClr val="0D4753"/>
                </a:solidFill>
              </a:rPr>
              <a:t>features</a:t>
            </a:r>
            <a:endParaRPr lang="en-US" sz="1400" dirty="0">
              <a:solidFill>
                <a:srgbClr val="0D4753"/>
              </a:solidFill>
            </a:endParaRP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rgbClr val="0D4753"/>
                </a:solidFill>
              </a:rPr>
              <a:t>Data science &amp; analytics, Supply-chain services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221613" y="2810235"/>
            <a:ext cx="483523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Overseas launch, Integration with other apps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Restaurant appraisal &amp; consumer rating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SOP standardization &amp; master training</a:t>
            </a:r>
          </a:p>
        </p:txBody>
      </p:sp>
    </p:spTree>
    <p:extLst>
      <p:ext uri="{BB962C8B-B14F-4D97-AF65-F5344CB8AC3E}">
        <p14:creationId xmlns:p14="http://schemas.microsoft.com/office/powerpoint/2010/main" val="160366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8" y="368959"/>
            <a:ext cx="79228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Phased Evolution Plan </a:t>
            </a:r>
            <a:r>
              <a:rPr lang="en-US" sz="27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– Option 2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70127" y="1061401"/>
            <a:ext cx="10660617" cy="5514975"/>
          </a:xfrm>
          <a:prstGeom prst="rect">
            <a:avLst/>
          </a:prstGeom>
        </p:spPr>
      </p:pic>
      <p:sp>
        <p:nvSpPr>
          <p:cNvPr id="22" name="Slide Number Placeholder 2"/>
          <p:cNvSpPr txBox="1">
            <a:spLocks/>
          </p:cNvSpPr>
          <p:nvPr/>
        </p:nvSpPr>
        <p:spPr>
          <a:xfrm>
            <a:off x="9110644" y="63247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960F7B-5716-4810-A91D-46252C2EC1F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4" name="Footer Placeholder 1"/>
          <p:cNvSpPr txBox="1">
            <a:spLocks/>
          </p:cNvSpPr>
          <p:nvPr/>
        </p:nvSpPr>
        <p:spPr>
          <a:xfrm>
            <a:off x="4489938" y="636488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Confidential and Proprietary. Copyright (c) by </a:t>
            </a:r>
            <a:r>
              <a:rPr lang="en-US" dirty="0" err="1" smtClean="0"/>
              <a:t>TrueVibez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56149" y="4715995"/>
            <a:ext cx="6096000" cy="11849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Hospitality governance &amp; administration solution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Sponsored Event Services, Corporate Tie-Ups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Pricing diversification, E</a:t>
            </a:r>
            <a:r>
              <a:rPr lang="en-US" sz="1400" dirty="0" smtClean="0">
                <a:solidFill>
                  <a:schemeClr val="bg1"/>
                </a:solidFill>
              </a:rPr>
              <a:t>xternal app integration</a:t>
            </a:r>
            <a:endParaRPr lang="en-US" sz="1400" dirty="0">
              <a:solidFill>
                <a:schemeClr val="bg1"/>
              </a:solidFill>
            </a:endParaRP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WAIŪ Hangout &amp; personalized </a:t>
            </a:r>
            <a:r>
              <a:rPr lang="en-US" sz="1400" dirty="0" smtClean="0">
                <a:solidFill>
                  <a:schemeClr val="bg1"/>
                </a:solidFill>
              </a:rPr>
              <a:t>offers </a:t>
            </a:r>
            <a:r>
              <a:rPr lang="en-US" sz="1400" dirty="0">
                <a:solidFill>
                  <a:schemeClr val="bg1"/>
                </a:solidFill>
              </a:rPr>
              <a:t>&amp; events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66116" y="3698130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Horizontal expansion of broadcasting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Multi-tier membership with range of </a:t>
            </a:r>
            <a:r>
              <a:rPr lang="en-US" sz="1400" dirty="0" smtClean="0">
                <a:solidFill>
                  <a:schemeClr val="bg1"/>
                </a:solidFill>
              </a:rPr>
              <a:t>features</a:t>
            </a:r>
            <a:endParaRPr lang="en-US" sz="1400" dirty="0">
              <a:solidFill>
                <a:schemeClr val="bg1"/>
              </a:solidFill>
            </a:endParaRP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Data science &amp; analytics, Supply-chain services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200054" y="2616260"/>
            <a:ext cx="483523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Overseas launch, Integration with other apps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Restaurant appraisal &amp; consumer rating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SOP standardization &amp; master training</a:t>
            </a:r>
          </a:p>
        </p:txBody>
      </p:sp>
    </p:spTree>
    <p:extLst>
      <p:ext uri="{BB962C8B-B14F-4D97-AF65-F5344CB8AC3E}">
        <p14:creationId xmlns:p14="http://schemas.microsoft.com/office/powerpoint/2010/main" val="413245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8" y="368959"/>
            <a:ext cx="97972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Pre &amp; Post </a:t>
            </a:r>
            <a:r>
              <a:rPr lang="en-US" sz="2700" b="1" smtClean="0">
                <a:solidFill>
                  <a:srgbClr val="002060"/>
                </a:solidFill>
                <a:latin typeface="Arial Black" panose="020B0A04020102020204" pitchFamily="34" charset="0"/>
              </a:rPr>
              <a:t>Pandemic Outlook – </a:t>
            </a:r>
            <a:r>
              <a:rPr lang="en-US" sz="2700" b="1" smtClean="0">
                <a:solidFill>
                  <a:srgbClr val="FF0000"/>
                </a:solidFill>
                <a:latin typeface="Arial Black" panose="020B0A04020102020204" pitchFamily="34" charset="0"/>
              </a:rPr>
              <a:t>To be updated</a:t>
            </a:r>
            <a:endParaRPr lang="en-US" sz="2700" b="1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Slide Number Placeholder 2"/>
          <p:cNvSpPr txBox="1">
            <a:spLocks/>
          </p:cNvSpPr>
          <p:nvPr/>
        </p:nvSpPr>
        <p:spPr>
          <a:xfrm>
            <a:off x="9110644" y="63247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960F7B-5716-4810-A91D-46252C2EC1F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4" name="Footer Placeholder 1"/>
          <p:cNvSpPr txBox="1">
            <a:spLocks/>
          </p:cNvSpPr>
          <p:nvPr/>
        </p:nvSpPr>
        <p:spPr>
          <a:xfrm>
            <a:off x="4489938" y="636488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Confidential and Proprietary. Copyright (c) by </a:t>
            </a:r>
            <a:r>
              <a:rPr lang="en-US" dirty="0" err="1" smtClean="0"/>
              <a:t>TrueVibez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83859" y="4715995"/>
            <a:ext cx="6096000" cy="11849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Hospitality governance &amp; administration solution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Sponsored Event Services, Corporate Tie-Ups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Pricing diversification, Integration with </a:t>
            </a:r>
            <a:r>
              <a:rPr lang="en-US" sz="1400" dirty="0" smtClean="0">
                <a:solidFill>
                  <a:schemeClr val="bg1"/>
                </a:solidFill>
              </a:rPr>
              <a:t>other apps</a:t>
            </a:r>
            <a:endParaRPr lang="en-US" sz="1400" dirty="0">
              <a:solidFill>
                <a:schemeClr val="bg1"/>
              </a:solidFill>
            </a:endParaRP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WAIŪ Hangout &amp; personalized </a:t>
            </a:r>
            <a:r>
              <a:rPr lang="en-US" sz="1400" dirty="0" smtClean="0">
                <a:solidFill>
                  <a:schemeClr val="bg1"/>
                </a:solidFill>
              </a:rPr>
              <a:t>offers </a:t>
            </a:r>
            <a:r>
              <a:rPr lang="en-US" sz="1400" dirty="0">
                <a:solidFill>
                  <a:schemeClr val="bg1"/>
                </a:solidFill>
              </a:rPr>
              <a:t>&amp; events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66116" y="3698130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Horizontal expansion of broadcasting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Multi-tier membership with range of </a:t>
            </a:r>
            <a:r>
              <a:rPr lang="en-US" sz="1600" dirty="0" smtClean="0">
                <a:solidFill>
                  <a:schemeClr val="bg1"/>
                </a:solidFill>
              </a:rPr>
              <a:t>features</a:t>
            </a:r>
            <a:endParaRPr lang="en-US" sz="1600" dirty="0">
              <a:solidFill>
                <a:schemeClr val="bg1"/>
              </a:solidFill>
            </a:endParaRP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Data science &amp; analytics, Supply-chain services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200054" y="2616260"/>
            <a:ext cx="483523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Overseas launch, Integration with other apps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Restaurant appraisal &amp; consumer rating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SOP standardization &amp; master training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33813" y="1071676"/>
            <a:ext cx="9818218" cy="525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2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8" y="368959"/>
            <a:ext cx="79228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smtClean="0">
                <a:solidFill>
                  <a:srgbClr val="002060"/>
                </a:solidFill>
                <a:latin typeface="Arial Black" panose="020B0A04020102020204" pitchFamily="34" charset="0"/>
              </a:rPr>
              <a:t>Bank Slide – </a:t>
            </a:r>
            <a:r>
              <a:rPr lang="en-US" sz="2700" b="1" smtClean="0">
                <a:solidFill>
                  <a:srgbClr val="FF0000"/>
                </a:solidFill>
                <a:latin typeface="Arial Black" panose="020B0A04020102020204" pitchFamily="34" charset="0"/>
              </a:rPr>
              <a:t>To be updated</a:t>
            </a:r>
            <a:endParaRPr lang="en-US" sz="2700" b="1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Slide Number Placeholder 2"/>
          <p:cNvSpPr txBox="1">
            <a:spLocks/>
          </p:cNvSpPr>
          <p:nvPr/>
        </p:nvSpPr>
        <p:spPr>
          <a:xfrm>
            <a:off x="9110644" y="63247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960F7B-5716-4810-A91D-46252C2EC1F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4" name="Footer Placeholder 1"/>
          <p:cNvSpPr txBox="1">
            <a:spLocks/>
          </p:cNvSpPr>
          <p:nvPr/>
        </p:nvSpPr>
        <p:spPr>
          <a:xfrm>
            <a:off x="4489938" y="636488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Confidential and Proprietary. Copyright (c) by </a:t>
            </a:r>
            <a:r>
              <a:rPr lang="en-US" dirty="0" err="1" smtClean="0"/>
              <a:t>TrueVibez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83859" y="4715995"/>
            <a:ext cx="6096000" cy="11849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Hospitality governance &amp; administration solution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Sponsored Event Services, Corporate Tie-Ups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Pricing diversification, Integration with </a:t>
            </a:r>
            <a:r>
              <a:rPr lang="en-US" sz="1400" dirty="0" smtClean="0">
                <a:solidFill>
                  <a:schemeClr val="bg1"/>
                </a:solidFill>
              </a:rPr>
              <a:t>other apps</a:t>
            </a:r>
            <a:endParaRPr lang="en-US" sz="1400" dirty="0">
              <a:solidFill>
                <a:schemeClr val="bg1"/>
              </a:solidFill>
            </a:endParaRP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WAIŪ Hangout &amp; personalized </a:t>
            </a:r>
            <a:r>
              <a:rPr lang="en-US" sz="1400" dirty="0" smtClean="0">
                <a:solidFill>
                  <a:schemeClr val="bg1"/>
                </a:solidFill>
              </a:rPr>
              <a:t>offers </a:t>
            </a:r>
            <a:r>
              <a:rPr lang="en-US" sz="1400" dirty="0">
                <a:solidFill>
                  <a:schemeClr val="bg1"/>
                </a:solidFill>
              </a:rPr>
              <a:t>&amp; events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66116" y="3698130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Horizontal expansion of broadcasting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Multi-tier membership with range of </a:t>
            </a:r>
            <a:r>
              <a:rPr lang="en-US" sz="1600" dirty="0" smtClean="0">
                <a:solidFill>
                  <a:schemeClr val="bg1"/>
                </a:solidFill>
              </a:rPr>
              <a:t>features</a:t>
            </a:r>
            <a:endParaRPr lang="en-US" sz="1600" dirty="0">
              <a:solidFill>
                <a:schemeClr val="bg1"/>
              </a:solidFill>
            </a:endParaRP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Data science &amp; analytics, Supply-chain services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9467" y="1234022"/>
            <a:ext cx="7000024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3238" lvl="4" algn="just" defTabSz="969963" eaLnBrk="0" hangingPunct="0">
              <a:spcBef>
                <a:spcPts val="600"/>
              </a:spcBef>
              <a:buSzPct val="125000"/>
              <a:defRPr/>
            </a:pPr>
            <a:r>
              <a:rPr lang="en-US" sz="2000" dirty="0" smtClean="0"/>
              <a:t>Possible partnership with bank on: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 smtClean="0"/>
              <a:t>Customer sharing only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 smtClean="0"/>
              <a:t>Infra sharing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/>
              <a:t>Funding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 smtClean="0"/>
              <a:t>Ramification of commercial license </a:t>
            </a:r>
            <a:r>
              <a:rPr lang="en-US" sz="1600" dirty="0" smtClean="0"/>
              <a:t>procurement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 smtClean="0"/>
              <a:t>NPCI angle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988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8" y="368959"/>
            <a:ext cx="79228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smtClean="0">
                <a:solidFill>
                  <a:srgbClr val="002060"/>
                </a:solidFill>
                <a:latin typeface="Arial Black" panose="020B0A04020102020204" pitchFamily="34" charset="0"/>
              </a:rPr>
              <a:t>Bank Slide – To be updated</a:t>
            </a:r>
            <a:endParaRPr lang="en-US" sz="2700" b="1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Slide Number Placeholder 2"/>
          <p:cNvSpPr txBox="1">
            <a:spLocks/>
          </p:cNvSpPr>
          <p:nvPr/>
        </p:nvSpPr>
        <p:spPr>
          <a:xfrm>
            <a:off x="9110644" y="63247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960F7B-5716-4810-A91D-46252C2EC1F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4" name="Footer Placeholder 1"/>
          <p:cNvSpPr txBox="1">
            <a:spLocks/>
          </p:cNvSpPr>
          <p:nvPr/>
        </p:nvSpPr>
        <p:spPr>
          <a:xfrm>
            <a:off x="4489938" y="636488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Confidential and Proprietary. Copyright (c) by </a:t>
            </a:r>
            <a:r>
              <a:rPr lang="en-US" dirty="0" err="1" smtClean="0"/>
              <a:t>TrueVibez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83859" y="4715995"/>
            <a:ext cx="6096000" cy="11849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Hospitality governance &amp; administration solution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Sponsored Event Services, Corporate Tie-Ups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Pricing diversification, Integration with </a:t>
            </a:r>
            <a:r>
              <a:rPr lang="en-US" sz="1400" dirty="0" smtClean="0">
                <a:solidFill>
                  <a:schemeClr val="bg1"/>
                </a:solidFill>
              </a:rPr>
              <a:t>other apps</a:t>
            </a:r>
            <a:endParaRPr lang="en-US" sz="1400" dirty="0">
              <a:solidFill>
                <a:schemeClr val="bg1"/>
              </a:solidFill>
            </a:endParaRP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WAIŪ Hangout &amp; personalized </a:t>
            </a:r>
            <a:r>
              <a:rPr lang="en-US" sz="1400" dirty="0" smtClean="0">
                <a:solidFill>
                  <a:schemeClr val="bg1"/>
                </a:solidFill>
              </a:rPr>
              <a:t>offers </a:t>
            </a:r>
            <a:r>
              <a:rPr lang="en-US" sz="1400" dirty="0">
                <a:solidFill>
                  <a:schemeClr val="bg1"/>
                </a:solidFill>
              </a:rPr>
              <a:t>&amp; events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66116" y="3698130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Horizontal expansion of broadcasting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Multi-tier membership with range of </a:t>
            </a:r>
            <a:r>
              <a:rPr lang="en-US" sz="1600" dirty="0" smtClean="0">
                <a:solidFill>
                  <a:schemeClr val="bg1"/>
                </a:solidFill>
              </a:rPr>
              <a:t>features</a:t>
            </a:r>
            <a:endParaRPr lang="en-US" sz="1600" dirty="0">
              <a:solidFill>
                <a:schemeClr val="bg1"/>
              </a:solidFill>
            </a:endParaRP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Data science &amp; analytics, Supply-chain services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200054" y="2616260"/>
            <a:ext cx="483523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Overseas launch, Integration with other apps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Restaurant appraisal &amp; consumer rating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SOP standardization &amp; master training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2320" y="1885950"/>
            <a:ext cx="10525468" cy="355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9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8" y="368959"/>
            <a:ext cx="79228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smtClean="0">
                <a:solidFill>
                  <a:srgbClr val="FF0000"/>
                </a:solidFill>
                <a:latin typeface="Arial Black" panose="020B0A04020102020204" pitchFamily="34" charset="0"/>
              </a:rPr>
              <a:t>Possible additions – to be updated</a:t>
            </a:r>
            <a:endParaRPr lang="en-US" sz="2700" b="1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Slide Number Placeholder 2"/>
          <p:cNvSpPr txBox="1">
            <a:spLocks/>
          </p:cNvSpPr>
          <p:nvPr/>
        </p:nvSpPr>
        <p:spPr>
          <a:xfrm>
            <a:off x="9110644" y="63247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960F7B-5716-4810-A91D-46252C2EC1F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4" name="Footer Placeholder 1"/>
          <p:cNvSpPr txBox="1">
            <a:spLocks/>
          </p:cNvSpPr>
          <p:nvPr/>
        </p:nvSpPr>
        <p:spPr>
          <a:xfrm>
            <a:off x="4489938" y="636488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Confidential and Proprietary. Copyright (c) by </a:t>
            </a:r>
            <a:r>
              <a:rPr lang="en-US" dirty="0" err="1" smtClean="0"/>
              <a:t>TrueVibez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83859" y="4715995"/>
            <a:ext cx="6096000" cy="11849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Hospitality governance &amp; administration solution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Sponsored Event Services, Corporate Tie-Ups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Pricing diversification, Integration with </a:t>
            </a:r>
            <a:r>
              <a:rPr lang="en-US" sz="1400" dirty="0" smtClean="0">
                <a:solidFill>
                  <a:schemeClr val="bg1"/>
                </a:solidFill>
              </a:rPr>
              <a:t>other apps</a:t>
            </a:r>
            <a:endParaRPr lang="en-US" sz="1400" dirty="0">
              <a:solidFill>
                <a:schemeClr val="bg1"/>
              </a:solidFill>
            </a:endParaRP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400" dirty="0">
                <a:solidFill>
                  <a:schemeClr val="bg1"/>
                </a:solidFill>
              </a:rPr>
              <a:t>WAIŪ Hangout &amp; personalized </a:t>
            </a:r>
            <a:r>
              <a:rPr lang="en-US" sz="1400" dirty="0" smtClean="0">
                <a:solidFill>
                  <a:schemeClr val="bg1"/>
                </a:solidFill>
              </a:rPr>
              <a:t>offers </a:t>
            </a:r>
            <a:r>
              <a:rPr lang="en-US" sz="1400" dirty="0">
                <a:solidFill>
                  <a:schemeClr val="bg1"/>
                </a:solidFill>
              </a:rPr>
              <a:t>&amp; events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66116" y="3698130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Horizontal expansion of broadcasting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Multi-tier membership with range of </a:t>
            </a:r>
            <a:r>
              <a:rPr lang="en-US" sz="1600" dirty="0" smtClean="0">
                <a:solidFill>
                  <a:schemeClr val="bg1"/>
                </a:solidFill>
              </a:rPr>
              <a:t>features</a:t>
            </a:r>
            <a:endParaRPr lang="en-US" sz="1600" dirty="0">
              <a:solidFill>
                <a:schemeClr val="bg1"/>
              </a:solidFill>
            </a:endParaRP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Data science &amp; analytics, Supply-chain services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200054" y="2616260"/>
            <a:ext cx="483523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Overseas launch, Integration with other apps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Restaurant appraisal &amp; consumer rating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chemeClr val="bg1"/>
                </a:solidFill>
              </a:rPr>
              <a:t>SOP standardization &amp; master training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79136" y="1334609"/>
            <a:ext cx="6096000" cy="13080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smtClean="0"/>
              <a:t>pandameic </a:t>
            </a:r>
            <a:r>
              <a:rPr lang="en-US" sz="1600" dirty="0"/>
              <a:t>&amp; post-pandemic slide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dirty="0"/>
              <a:t>banking &amp; resto interaction should be the theme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smtClean="0"/>
              <a:t>per </a:t>
            </a:r>
            <a:r>
              <a:rPr lang="en-US" sz="1600"/>
              <a:t>sale </a:t>
            </a:r>
            <a:r>
              <a:rPr lang="en-US" sz="1600" smtClean="0"/>
              <a:t>bank benefit </a:t>
            </a:r>
            <a:r>
              <a:rPr lang="en-US" sz="1600" dirty="0"/>
              <a:t>to </a:t>
            </a:r>
            <a:r>
              <a:rPr lang="en-US" sz="1600"/>
              <a:t>be </a:t>
            </a:r>
            <a:r>
              <a:rPr lang="en-US" sz="1600" smtClean="0"/>
              <a:t>noted</a:t>
            </a:r>
          </a:p>
          <a:p>
            <a:pPr marL="788988" lvl="4" indent="-285750" algn="just" defTabSz="969963" eaLnBrk="0" hangingPunct="0">
              <a:spcBef>
                <a:spcPts val="600"/>
              </a:spcBef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600" smtClean="0"/>
              <a:t>DR appraisal among existing aggregators</a:t>
            </a:r>
          </a:p>
        </p:txBody>
      </p:sp>
    </p:spTree>
    <p:extLst>
      <p:ext uri="{BB962C8B-B14F-4D97-AF65-F5344CB8AC3E}">
        <p14:creationId xmlns:p14="http://schemas.microsoft.com/office/powerpoint/2010/main" val="279468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796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002060"/>
                </a:solidFill>
                <a:latin typeface="Arial Black" panose="020B0A04020102020204" pitchFamily="34" charset="0"/>
              </a:rPr>
              <a:t>WA</a:t>
            </a:r>
            <a:r>
              <a:rPr lang="en-US" sz="2700" b="1" dirty="0">
                <a:solidFill>
                  <a:srgbClr val="FF0000"/>
                </a:solidFill>
                <a:latin typeface="Arial Black" panose="020B0A04020102020204" pitchFamily="34" charset="0"/>
              </a:rPr>
              <a:t>I</a:t>
            </a:r>
            <a:r>
              <a:rPr lang="en-US" sz="2700" b="1" dirty="0">
                <a:solidFill>
                  <a:srgbClr val="002060"/>
                </a:solidFill>
                <a:latin typeface="Arial Black" panose="020B0A04020102020204" pitchFamily="34" charset="0"/>
              </a:rPr>
              <a:t>Ū : Mission</a:t>
            </a:r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, Vision &amp; Values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1" name="Rounded Rectangle 50"/>
          <p:cNvSpPr/>
          <p:nvPr/>
        </p:nvSpPr>
        <p:spPr>
          <a:xfrm>
            <a:off x="1284068" y="1100253"/>
            <a:ext cx="10545981" cy="52855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1788" lvl="3" indent="-285750" defTabSz="969963" eaLnBrk="0" hangingPunct="0">
              <a:spcBef>
                <a:spcPts val="1000"/>
              </a:spcBef>
              <a:spcAft>
                <a:spcPts val="6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2800" b="1" dirty="0" smtClean="0">
                <a:solidFill>
                  <a:srgbClr val="002060"/>
                </a:solidFill>
              </a:rPr>
              <a:t>Mission:</a:t>
            </a:r>
          </a:p>
          <a:p>
            <a:pPr marL="46038" lvl="3" algn="just" defTabSz="969963" eaLnBrk="0" hangingPunct="0">
              <a:spcBef>
                <a:spcPts val="1000"/>
              </a:spcBef>
              <a:spcAft>
                <a:spcPts val="600"/>
              </a:spcAft>
              <a:buSzPct val="125000"/>
              <a:defRPr/>
            </a:pPr>
            <a:r>
              <a:rPr lang="en-US" sz="1900" dirty="0" smtClean="0">
                <a:solidFill>
                  <a:srgbClr val="002060"/>
                </a:solidFill>
              </a:rPr>
              <a:t>To become </a:t>
            </a:r>
            <a:r>
              <a:rPr lang="en-US" sz="1900" dirty="0">
                <a:solidFill>
                  <a:srgbClr val="002060"/>
                </a:solidFill>
              </a:rPr>
              <a:t>a global leader in hospitality industry, </a:t>
            </a:r>
            <a:r>
              <a:rPr lang="en-US" sz="1900" dirty="0" smtClean="0">
                <a:solidFill>
                  <a:srgbClr val="002060"/>
                </a:solidFill>
              </a:rPr>
              <a:t>realizing pioneering advancements in established services</a:t>
            </a:r>
            <a:r>
              <a:rPr lang="en-US" sz="1900" dirty="0">
                <a:solidFill>
                  <a:srgbClr val="002060"/>
                </a:solidFill>
              </a:rPr>
              <a:t>, to </a:t>
            </a:r>
            <a:r>
              <a:rPr lang="en-US" sz="1900" dirty="0" smtClean="0">
                <a:solidFill>
                  <a:srgbClr val="002060"/>
                </a:solidFill>
              </a:rPr>
              <a:t>accomplish growth of both our partners </a:t>
            </a:r>
            <a:r>
              <a:rPr lang="en-US" sz="1900" dirty="0">
                <a:solidFill>
                  <a:srgbClr val="002060"/>
                </a:solidFill>
              </a:rPr>
              <a:t>&amp; </a:t>
            </a:r>
            <a:r>
              <a:rPr lang="en-US" sz="1900" dirty="0" smtClean="0">
                <a:solidFill>
                  <a:srgbClr val="002060"/>
                </a:solidFill>
              </a:rPr>
              <a:t>customers</a:t>
            </a:r>
            <a:endParaRPr lang="en-US" sz="1900" dirty="0">
              <a:solidFill>
                <a:srgbClr val="002060"/>
              </a:solidFill>
            </a:endParaRPr>
          </a:p>
          <a:p>
            <a:pPr marL="331788" lvl="3" indent="-285750" defTabSz="969963" eaLnBrk="0" hangingPunct="0">
              <a:spcBef>
                <a:spcPts val="1000"/>
              </a:spcBef>
              <a:spcAft>
                <a:spcPts val="6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2800" b="1" dirty="0" smtClean="0">
                <a:solidFill>
                  <a:srgbClr val="002060"/>
                </a:solidFill>
              </a:rPr>
              <a:t>Vision:</a:t>
            </a:r>
          </a:p>
          <a:p>
            <a:pPr marL="46038" lvl="3" algn="just" defTabSz="969963" eaLnBrk="0" hangingPunct="0">
              <a:spcBef>
                <a:spcPts val="1000"/>
              </a:spcBef>
              <a:spcAft>
                <a:spcPts val="600"/>
              </a:spcAft>
              <a:buSzPct val="125000"/>
              <a:defRPr/>
            </a:pPr>
            <a:r>
              <a:rPr lang="en-US" sz="1900" dirty="0" smtClean="0">
                <a:solidFill>
                  <a:srgbClr val="002060"/>
                </a:solidFill>
              </a:rPr>
              <a:t>WA</a:t>
            </a:r>
            <a:r>
              <a:rPr lang="en-US" sz="1900" dirty="0" smtClean="0">
                <a:solidFill>
                  <a:srgbClr val="FF0000"/>
                </a:solidFill>
              </a:rPr>
              <a:t>I</a:t>
            </a:r>
            <a:r>
              <a:rPr lang="en-US" sz="1900" dirty="0" smtClean="0">
                <a:solidFill>
                  <a:srgbClr val="002060"/>
                </a:solidFill>
              </a:rPr>
              <a:t>Ū is </a:t>
            </a:r>
            <a:r>
              <a:rPr lang="en-US" sz="1900" dirty="0">
                <a:solidFill>
                  <a:srgbClr val="002060"/>
                </a:solidFill>
              </a:rPr>
              <a:t>dedicated to provide modern &amp; innovative solutions to our </a:t>
            </a:r>
            <a:r>
              <a:rPr lang="en-US" sz="1900" dirty="0" smtClean="0">
                <a:solidFill>
                  <a:srgbClr val="002060"/>
                </a:solidFill>
              </a:rPr>
              <a:t>hospitality partners</a:t>
            </a:r>
            <a:r>
              <a:rPr lang="en-US" sz="1900" dirty="0">
                <a:solidFill>
                  <a:srgbClr val="002060"/>
                </a:solidFill>
              </a:rPr>
              <a:t>, via introduction of technology evolution in their offerings and opening avenues of inspiring new business horizons.</a:t>
            </a:r>
          </a:p>
          <a:p>
            <a:pPr marL="331788" lvl="3" indent="-285750" defTabSz="969963" eaLnBrk="0" hangingPunct="0">
              <a:spcBef>
                <a:spcPts val="1000"/>
              </a:spcBef>
              <a:spcAft>
                <a:spcPts val="6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sz="2800" b="1" dirty="0" smtClean="0">
                <a:solidFill>
                  <a:srgbClr val="002060"/>
                </a:solidFill>
              </a:rPr>
              <a:t>Values:</a:t>
            </a:r>
            <a:endParaRPr lang="en-US" sz="2800" b="1" dirty="0">
              <a:solidFill>
                <a:srgbClr val="002060"/>
              </a:solidFill>
            </a:endParaRPr>
          </a:p>
          <a:p>
            <a:pPr marL="388938" lvl="3" indent="-342900" algn="just" defTabSz="969963" eaLnBrk="0" hangingPunct="0">
              <a:spcBef>
                <a:spcPts val="1000"/>
              </a:spcBef>
              <a:spcAft>
                <a:spcPts val="600"/>
              </a:spcAft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900" b="1" dirty="0">
                <a:solidFill>
                  <a:srgbClr val="002060"/>
                </a:solidFill>
              </a:rPr>
              <a:t>Innovation </a:t>
            </a:r>
            <a:r>
              <a:rPr lang="en-US" sz="1900" b="1" dirty="0" smtClean="0">
                <a:solidFill>
                  <a:srgbClr val="002060"/>
                </a:solidFill>
              </a:rPr>
              <a:t>through Leadership </a:t>
            </a:r>
            <a:r>
              <a:rPr lang="en-US" sz="1900" dirty="0" smtClean="0">
                <a:solidFill>
                  <a:srgbClr val="002060"/>
                </a:solidFill>
              </a:rPr>
              <a:t>: To spearhead hospitality experience </a:t>
            </a:r>
            <a:r>
              <a:rPr lang="en-US" sz="1900" dirty="0" smtClean="0">
                <a:solidFill>
                  <a:srgbClr val="002060"/>
                </a:solidFill>
              </a:rPr>
              <a:t>enrichment, </a:t>
            </a:r>
            <a:r>
              <a:rPr lang="en-US" sz="1900" dirty="0" smtClean="0">
                <a:solidFill>
                  <a:srgbClr val="002060"/>
                </a:solidFill>
              </a:rPr>
              <a:t>Consistently</a:t>
            </a:r>
            <a:endParaRPr lang="en-US" sz="1900" dirty="0">
              <a:solidFill>
                <a:srgbClr val="002060"/>
              </a:solidFill>
            </a:endParaRPr>
          </a:p>
          <a:p>
            <a:pPr marL="388938" lvl="3" indent="-342900" algn="just" defTabSz="969963" eaLnBrk="0" hangingPunct="0">
              <a:spcBef>
                <a:spcPts val="1000"/>
              </a:spcBef>
              <a:spcAft>
                <a:spcPts val="600"/>
              </a:spcAft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900" b="1" dirty="0">
                <a:solidFill>
                  <a:srgbClr val="002060"/>
                </a:solidFill>
              </a:rPr>
              <a:t>Modernization &amp; </a:t>
            </a:r>
            <a:r>
              <a:rPr lang="en-US" sz="1900" b="1" dirty="0" smtClean="0">
                <a:solidFill>
                  <a:srgbClr val="002060"/>
                </a:solidFill>
              </a:rPr>
              <a:t>Elegance </a:t>
            </a:r>
            <a:r>
              <a:rPr lang="en-US" sz="1900" dirty="0" smtClean="0">
                <a:solidFill>
                  <a:srgbClr val="002060"/>
                </a:solidFill>
              </a:rPr>
              <a:t>: To develop ultramodern hospitality business solutions </a:t>
            </a:r>
            <a:endParaRPr lang="en-US" sz="1900" dirty="0">
              <a:solidFill>
                <a:srgbClr val="002060"/>
              </a:solidFill>
            </a:endParaRPr>
          </a:p>
          <a:p>
            <a:pPr marL="388938" lvl="3" indent="-342900" algn="just" defTabSz="969963" eaLnBrk="0" hangingPunct="0">
              <a:spcBef>
                <a:spcPts val="1000"/>
              </a:spcBef>
              <a:spcAft>
                <a:spcPts val="600"/>
              </a:spcAft>
              <a:buSzPct val="125000"/>
              <a:buFont typeface="Wingdings" panose="05000000000000000000" pitchFamily="2" charset="2"/>
              <a:buChar char="Ø"/>
              <a:defRPr/>
            </a:pPr>
            <a:r>
              <a:rPr lang="en-US" sz="1900" b="1" dirty="0" smtClean="0">
                <a:solidFill>
                  <a:srgbClr val="002060"/>
                </a:solidFill>
              </a:rPr>
              <a:t>Focus &amp; Evolution </a:t>
            </a:r>
            <a:r>
              <a:rPr lang="en-US" sz="1900" dirty="0" smtClean="0">
                <a:solidFill>
                  <a:srgbClr val="002060"/>
                </a:solidFill>
              </a:rPr>
              <a:t>: Relentlessly strive to improve business value through performance</a:t>
            </a:r>
            <a:endParaRPr lang="en-US" sz="1900" dirty="0">
              <a:solidFill>
                <a:srgbClr val="002060"/>
              </a:solidFill>
            </a:endParaRPr>
          </a:p>
        </p:txBody>
      </p:sp>
      <p:sp>
        <p:nvSpPr>
          <p:cNvPr id="2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78440" y="6356350"/>
            <a:ext cx="4114800" cy="365125"/>
          </a:xfrm>
        </p:spPr>
        <p:txBody>
          <a:bodyPr/>
          <a:lstStyle/>
          <a:p>
            <a:r>
              <a:rPr lang="en-US" dirty="0" smtClean="0"/>
              <a:t>Confidential and Proprietary. Copyright (c) by </a:t>
            </a:r>
            <a:r>
              <a:rPr lang="en-US" dirty="0" err="1" smtClean="0"/>
              <a:t>TrueVibez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9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4502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Question &amp; Answers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22" name="Picture 2" descr="https://lh6.googleusercontent.com/dU39hudp5xW59pQ-YihItXjKqrI28tV3G3u-9QiXcMOY1zn_EyLjziKmft1QiwXiaX7NhymbjfZV3rx_wiNrGzhvvgk08xOMHzpfLPootlGFbTJX7vwBc2GS12qF7uRmiUPSAiT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494" y="1318510"/>
            <a:ext cx="7506791" cy="413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1530" y="5673297"/>
            <a:ext cx="2181225" cy="7810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92126" y="5673297"/>
            <a:ext cx="2133600" cy="8096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73351" y="5644722"/>
            <a:ext cx="2114550" cy="8096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87901" y="5635197"/>
            <a:ext cx="1920894" cy="8191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11394" y="5644722"/>
            <a:ext cx="2333625" cy="82867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8" y="368959"/>
            <a:ext cx="9730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002060"/>
                </a:solidFill>
                <a:latin typeface="Arial Black" panose="020B0A04020102020204" pitchFamily="34" charset="0"/>
              </a:rPr>
              <a:t>Appendix </a:t>
            </a:r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1: </a:t>
            </a:r>
            <a:r>
              <a:rPr lang="en-US" sz="2700" b="1" dirty="0">
                <a:solidFill>
                  <a:srgbClr val="002060"/>
                </a:solidFill>
                <a:latin typeface="Arial Black" panose="020B0A04020102020204" pitchFamily="34" charset="0"/>
              </a:rPr>
              <a:t>Indicative Process Flow – Purchase</a:t>
            </a:r>
          </a:p>
          <a:p>
            <a:endParaRPr lang="en-US" sz="2700" b="1" dirty="0" smtClean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1530" y="5673297"/>
            <a:ext cx="2181225" cy="7810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92126" y="5673297"/>
            <a:ext cx="2133600" cy="8096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73351" y="5644722"/>
            <a:ext cx="2114550" cy="8096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87901" y="5635197"/>
            <a:ext cx="1920894" cy="8191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11394" y="5644722"/>
            <a:ext cx="2333625" cy="82867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21</a:t>
            </a:fld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26584" y="1060514"/>
            <a:ext cx="10704159" cy="545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8" y="368959"/>
            <a:ext cx="8964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Industry Challenges &amp; Solutions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41530" y="1014084"/>
            <a:ext cx="10690653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82234" y="1071676"/>
            <a:ext cx="10391775" cy="5462829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2220686" y="2373089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Lack of options to share or gift a drink to friends or family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227946" y="3033490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 socializing platforms in restaurant premises 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20692" y="3708405"/>
            <a:ext cx="349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Low margins of operation when utilizing traditional delivery models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35206" y="4395242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 avenues for cost effective event arrangement or broadcast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35206" y="5072749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Obligation of menu costing without future benefits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35206" y="5783942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 tangible advantages of higher spend &amp; lockdown sensitivities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062689" y="2365835"/>
            <a:ext cx="36097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Unique &amp; unmatched opportunity</a:t>
            </a:r>
          </a:p>
          <a:p>
            <a:r>
              <a:rPr lang="en-US" sz="1600" dirty="0" smtClean="0">
                <a:solidFill>
                  <a:srgbClr val="7030A0"/>
                </a:solidFill>
              </a:rPr>
              <a:t>to share/offer drink to anyone, anywhere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082294" y="3010416"/>
            <a:ext cx="3459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Innovative technology driven platform for B2C &amp; C2C interaction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106238" y="3701151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Higher benefits &amp; financial control with reduced expenses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106238" y="4368802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Impactful means of event 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organization &amp; rapid marketing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107246" y="5072749"/>
            <a:ext cx="359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Use based costing, with exciting offers &amp; guaranteed cashback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106238" y="5776688"/>
            <a:ext cx="3566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More value for money &amp; standardization of health &amp; wellness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047989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45311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Product &amp; Features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146629" y="1014084"/>
            <a:ext cx="10785554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3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78440" y="6356350"/>
            <a:ext cx="4114800" cy="365125"/>
          </a:xfrm>
        </p:spPr>
        <p:txBody>
          <a:bodyPr/>
          <a:lstStyle/>
          <a:p>
            <a:r>
              <a:rPr lang="en-US" dirty="0" smtClean="0"/>
              <a:t>Confidential and Proprietary. Copyright (c) by </a:t>
            </a:r>
            <a:r>
              <a:rPr lang="en-US" dirty="0" err="1" smtClean="0"/>
              <a:t>TrueVibez</a:t>
            </a:r>
            <a:r>
              <a:rPr lang="en-US" dirty="0" smtClean="0"/>
              <a:t> 2020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1146629" y="1014084"/>
            <a:ext cx="10785554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64349" y="1245368"/>
            <a:ext cx="31905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solidFill>
                  <a:srgbClr val="7030A0"/>
                </a:solidFill>
              </a:rPr>
              <a:t>Gift a Friend</a:t>
            </a:r>
          </a:p>
          <a:p>
            <a:pPr algn="r"/>
            <a:r>
              <a:rPr lang="en-US" sz="1600" dirty="0" smtClean="0">
                <a:solidFill>
                  <a:srgbClr val="7030A0"/>
                </a:solidFill>
              </a:rPr>
              <a:t>Gift or share a drink of choice to your beloved ones e.g. Corporates, Family &amp; Friends &amp; colleagues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52406" y="2560384"/>
            <a:ext cx="33092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Offer a New Friend</a:t>
            </a:r>
          </a:p>
          <a:p>
            <a:pPr algn="r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Offer service will be availed at merchant establishment with other groups or individuals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62304" y="3850433"/>
            <a:ext cx="3360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70C0"/>
                </a:solidFill>
              </a:rPr>
              <a:t>Events &amp; Gaming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Promote corporate events, interactive games for in-house patrons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52406" y="5170544"/>
            <a:ext cx="3309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solidFill>
                  <a:schemeClr val="bg2">
                    <a:lumMod val="25000"/>
                  </a:schemeClr>
                </a:solidFill>
              </a:rPr>
              <a:t>Payments &amp; Point Wallet</a:t>
            </a:r>
          </a:p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Express true feeling of sharing &amp; gifting with points instead of money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440178" y="2556610"/>
            <a:ext cx="2946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Eat Now, Pay Later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Service for the our bank partner’s privileged customers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409314" y="1260212"/>
            <a:ext cx="34207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7030A0"/>
                </a:solidFill>
              </a:rPr>
              <a:t>Broadcast &amp; Live Streaming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Watch live shows &amp; virtually share special moments with the dear ones &amp; staff training demonstrations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07712" y="3858283"/>
            <a:ext cx="3385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solidFill>
                  <a:srgbClr val="0070C0"/>
                </a:solidFill>
              </a:rPr>
              <a:t>Purchase For Self</a:t>
            </a:r>
          </a:p>
          <a:p>
            <a:pPr algn="r"/>
            <a:r>
              <a:rPr lang="en-US" sz="1600" dirty="0" smtClean="0">
                <a:solidFill>
                  <a:srgbClr val="0070C0"/>
                </a:solidFill>
              </a:rPr>
              <a:t>Instant cashback facility for regular customers to avail restaurant services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80754" y="5170544"/>
            <a:ext cx="3309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Food Delivery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Break the dependency of service aggregators, with reduced expenses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42050" y="1279092"/>
            <a:ext cx="622602" cy="71371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25622" y="2647987"/>
            <a:ext cx="621517" cy="60473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99596" y="5240632"/>
            <a:ext cx="629599" cy="83615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62703" y="3951468"/>
            <a:ext cx="745180" cy="74518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13506" y="2686129"/>
            <a:ext cx="680757" cy="56586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68108" y="1376739"/>
            <a:ext cx="682399" cy="68962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57199" y="3980420"/>
            <a:ext cx="663723" cy="681305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52413" y="5240632"/>
            <a:ext cx="714729" cy="70182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10932" y="1183879"/>
            <a:ext cx="2063556" cy="50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03088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61352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Market Research Convergence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919886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1042" y="1080293"/>
            <a:ext cx="3372599" cy="19433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29555" y="1080293"/>
            <a:ext cx="3198141" cy="19433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9099665"/>
              </p:ext>
            </p:extLst>
          </p:nvPr>
        </p:nvGraphicFramePr>
        <p:xfrm>
          <a:off x="1253216" y="3024961"/>
          <a:ext cx="3400425" cy="1843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26" name="Rectangle 25"/>
          <p:cNvSpPr/>
          <p:nvPr/>
        </p:nvSpPr>
        <p:spPr>
          <a:xfrm>
            <a:off x="1268759" y="4973402"/>
            <a:ext cx="10608804" cy="15696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Trend #1: Ethnic cuisine will increasingly be present in </a:t>
            </a:r>
            <a:r>
              <a:rPr lang="en-US" sz="1600" dirty="0" smtClean="0">
                <a:solidFill>
                  <a:srgbClr val="002060"/>
                </a:solidFill>
              </a:rPr>
              <a:t>organized </a:t>
            </a:r>
            <a:r>
              <a:rPr lang="en-US" sz="1600" dirty="0">
                <a:solidFill>
                  <a:srgbClr val="002060"/>
                </a:solidFill>
              </a:rPr>
              <a:t>and hygienic set-ups</a:t>
            </a:r>
          </a:p>
          <a:p>
            <a:r>
              <a:rPr lang="en-US" sz="1600" dirty="0">
                <a:solidFill>
                  <a:srgbClr val="002060"/>
                </a:solidFill>
              </a:rPr>
              <a:t>Trend #2: Food tech will continue to ‘</a:t>
            </a:r>
            <a:r>
              <a:rPr lang="en-US" sz="1600" dirty="0" smtClean="0">
                <a:solidFill>
                  <a:srgbClr val="002060"/>
                </a:solidFill>
              </a:rPr>
              <a:t>organize’, </a:t>
            </a:r>
            <a:r>
              <a:rPr lang="en-US" sz="1600" dirty="0">
                <a:solidFill>
                  <a:srgbClr val="002060"/>
                </a:solidFill>
              </a:rPr>
              <a:t>driving increased focus on consumers, </a:t>
            </a:r>
            <a:r>
              <a:rPr lang="en-US" sz="1600" dirty="0" smtClean="0">
                <a:solidFill>
                  <a:srgbClr val="002060"/>
                </a:solidFill>
              </a:rPr>
              <a:t>innovation &amp; efficiency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Trend #3: Restaurants will increasingly focus on consumer engagement using technology</a:t>
            </a:r>
          </a:p>
          <a:p>
            <a:r>
              <a:rPr lang="en-US" sz="1600" dirty="0">
                <a:solidFill>
                  <a:srgbClr val="002060"/>
                </a:solidFill>
              </a:rPr>
              <a:t>Trend #4: Health and wellness will continue to ride high on consumer preferences</a:t>
            </a:r>
          </a:p>
          <a:p>
            <a:r>
              <a:rPr lang="en-US" sz="1600" dirty="0">
                <a:solidFill>
                  <a:srgbClr val="002060"/>
                </a:solidFill>
              </a:rPr>
              <a:t>Trend #5: Traditional packaging will make way for innovative food </a:t>
            </a:r>
            <a:r>
              <a:rPr lang="en-US" sz="1600" dirty="0" smtClean="0">
                <a:solidFill>
                  <a:srgbClr val="002060"/>
                </a:solidFill>
              </a:rPr>
              <a:t>packaging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Trend </a:t>
            </a:r>
            <a:r>
              <a:rPr lang="en-US" sz="1600" dirty="0" smtClean="0">
                <a:solidFill>
                  <a:srgbClr val="002060"/>
                </a:solidFill>
              </a:rPr>
              <a:t>#6: FMCG &amp; entertainment industries will be major beneficiaries of rising disposable income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668512" y="462011"/>
            <a:ext cx="32487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Source: NRAI &amp; FICCI / PwC, World Bank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30" name="Char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2244912"/>
              </p:ext>
            </p:extLst>
          </p:nvPr>
        </p:nvGraphicFramePr>
        <p:xfrm>
          <a:off x="4937862" y="3023661"/>
          <a:ext cx="3270895" cy="1844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6434455"/>
              </p:ext>
            </p:extLst>
          </p:nvPr>
        </p:nvGraphicFramePr>
        <p:xfrm>
          <a:off x="4937862" y="1058229"/>
          <a:ext cx="3270895" cy="1965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pic>
        <p:nvPicPr>
          <p:cNvPr id="33" name="Picture 3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11266" y="3023661"/>
            <a:ext cx="3234718" cy="18447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7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03088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45311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SWOT Appraisal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09448" y="1056610"/>
            <a:ext cx="10706782" cy="546366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94934" y="2181026"/>
            <a:ext cx="4414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Unique service offerings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Cross-industry appeal e.g. Banking, M&amp;E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Digital marketing enabler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Added value </a:t>
            </a:r>
            <a:r>
              <a:rPr lang="en-US" dirty="0" smtClean="0">
                <a:solidFill>
                  <a:srgbClr val="002060"/>
                </a:solidFill>
              </a:rPr>
              <a:t>of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money for </a:t>
            </a:r>
            <a:r>
              <a:rPr lang="en-US" dirty="0" smtClean="0">
                <a:solidFill>
                  <a:srgbClr val="002060"/>
                </a:solidFill>
              </a:rPr>
              <a:t>customers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97368" y="2495356"/>
            <a:ext cx="3714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Brand Establishment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Cross-Industry partnerships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Absence of support from Venture Capital or Institutional Investors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40915" y="3954650"/>
            <a:ext cx="397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Expansion of existing service aggregators into hospitality business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Competition from global players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If we wont do it, someone else will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06849" y="3831719"/>
            <a:ext cx="4622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First mover’s advantage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Rising </a:t>
            </a:r>
            <a:r>
              <a:rPr lang="en-US" dirty="0">
                <a:solidFill>
                  <a:srgbClr val="002060"/>
                </a:solidFill>
              </a:rPr>
              <a:t>disposable income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Technology innovation &amp; influence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Unorganized sector standardization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Rising </a:t>
            </a:r>
            <a:r>
              <a:rPr lang="en-US" dirty="0" smtClean="0">
                <a:solidFill>
                  <a:srgbClr val="002060"/>
                </a:solidFill>
              </a:rPr>
              <a:t>urbanization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International </a:t>
            </a:r>
            <a:r>
              <a:rPr lang="en-US" dirty="0" smtClean="0">
                <a:solidFill>
                  <a:srgbClr val="002060"/>
                </a:solidFill>
              </a:rPr>
              <a:t>tie-ups</a:t>
            </a:r>
          </a:p>
        </p:txBody>
      </p:sp>
      <p:sp>
        <p:nvSpPr>
          <p:cNvPr id="2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278440" y="6356350"/>
            <a:ext cx="4114800" cy="365125"/>
          </a:xfrm>
        </p:spPr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Value</a:t>
            </a:r>
            <a:r>
              <a:rPr lang="en-US" sz="27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Proposition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63253" y="6356350"/>
            <a:ext cx="4114800" cy="365125"/>
          </a:xfrm>
        </p:spPr>
        <p:txBody>
          <a:bodyPr/>
          <a:lstStyle/>
          <a:p>
            <a:r>
              <a:rPr lang="en-US" smtClean="0"/>
              <a:t>Confidential and Proprietary. Copyright (c) by TrueVibez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27317" y="1129980"/>
            <a:ext cx="745099" cy="7695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6627" y="1066643"/>
            <a:ext cx="1076325" cy="981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64399" y="2008634"/>
            <a:ext cx="4434264" cy="43096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05512" y="3319462"/>
            <a:ext cx="180975" cy="2190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37078" y="2043415"/>
            <a:ext cx="3001429" cy="438670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24556" y="2047718"/>
            <a:ext cx="2921936" cy="427052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433918" y="2218765"/>
            <a:ext cx="153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New &amp; relevant consumer base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2433918" y="2940908"/>
            <a:ext cx="153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Bonus Media &amp; Entertainment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2433918" y="3647152"/>
            <a:ext cx="153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Higher Customer Retention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2418865" y="4337123"/>
            <a:ext cx="153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Cost Effective Marketing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2433918" y="5071601"/>
            <a:ext cx="153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Indirect Revenue Source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2433918" y="5794703"/>
            <a:ext cx="153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Economical Delivery</a:t>
            </a:r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10022305" y="2178424"/>
            <a:ext cx="153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Gift / Offer a Friend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10012480" y="2865665"/>
            <a:ext cx="153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Interactive Games &amp; Entertainment</a:t>
            </a:r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10008857" y="3558423"/>
            <a:ext cx="17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Enhanced Restaurant Search &amp; Selection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10076093" y="4237734"/>
            <a:ext cx="153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Socializing </a:t>
            </a:r>
            <a:r>
              <a:rPr lang="en-US" sz="1400" dirty="0" smtClean="0"/>
              <a:t>Channel</a:t>
            </a:r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076093" y="4958850"/>
            <a:ext cx="153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Standard Multi City Platform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076093" y="5671667"/>
            <a:ext cx="1532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Event Registration &amp; Livestreaming</a:t>
            </a:r>
            <a:endParaRPr 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512435" y="2463854"/>
            <a:ext cx="1532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Increased Digital Reach Through </a:t>
            </a:r>
            <a:r>
              <a:rPr lang="en-US" sz="1400" dirty="0"/>
              <a:t>A</a:t>
            </a:r>
            <a:r>
              <a:rPr lang="en-US" sz="1400" dirty="0" smtClean="0"/>
              <a:t>cceptance &amp; Branding</a:t>
            </a:r>
            <a:endParaRPr 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348533" y="4013957"/>
            <a:ext cx="15329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Reduced Operating Costs </a:t>
            </a:r>
          </a:p>
          <a:p>
            <a:r>
              <a:rPr lang="en-US" sz="1400" dirty="0" smtClean="0"/>
              <a:t>&amp; Cross-Industry Marketing Network</a:t>
            </a:r>
            <a:endParaRPr 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999849" y="4860343"/>
            <a:ext cx="1532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Corporate Events &amp; Flexible Packaging for Social Occasions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14338" y="1102736"/>
            <a:ext cx="6352615" cy="89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99386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Minimum Viable Product  – </a:t>
            </a:r>
            <a:r>
              <a:rPr lang="en-US" sz="2700" b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Q1 2021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315114" y="6336551"/>
            <a:ext cx="4114800" cy="365125"/>
          </a:xfrm>
        </p:spPr>
        <p:txBody>
          <a:bodyPr/>
          <a:lstStyle/>
          <a:p>
            <a:r>
              <a:rPr lang="en-US" dirty="0" smtClean="0"/>
              <a:t>Confidential and Proprietary. Copyright (c) by </a:t>
            </a:r>
            <a:r>
              <a:rPr lang="en-US" dirty="0" err="1" smtClean="0"/>
              <a:t>TrueVibez</a:t>
            </a:r>
            <a:r>
              <a:rPr lang="en-US" dirty="0" smtClean="0"/>
              <a:t> 2020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5133" y="1835877"/>
            <a:ext cx="7496175" cy="387667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291182" y="1142733"/>
            <a:ext cx="665292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Payments </a:t>
            </a:r>
            <a:r>
              <a:rPr lang="en-US" sz="2000" b="1" dirty="0" smtClean="0"/>
              <a:t>Gateway &amp; Wallet</a:t>
            </a:r>
            <a:endParaRPr lang="en-US" sz="2000" b="1" dirty="0"/>
          </a:p>
          <a:p>
            <a:pPr algn="ctr"/>
            <a:r>
              <a:rPr lang="en-US" sz="1400" dirty="0"/>
              <a:t>Express true feeling of sharing &amp; gifting with points instead of money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2542324" y="2669871"/>
            <a:ext cx="2172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Gift points to your family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&amp;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</a:rPr>
              <a:t>friends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528036" y="2254271"/>
            <a:ext cx="25725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Point Based Servicing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66132" y="5579775"/>
            <a:ext cx="21630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Offer points to a new acquaintance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551844" y="5235615"/>
            <a:ext cx="21773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Offer Points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66132" y="4108158"/>
            <a:ext cx="2172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Gift points to your family &amp; friends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51844" y="3735422"/>
            <a:ext cx="1529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Gift A Friend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81084" y="2665103"/>
            <a:ext cx="2172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Socializing platform for restaurant guests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766796" y="2249503"/>
            <a:ext cx="25725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Interactive Games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804894" y="4146244"/>
            <a:ext cx="24120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Entertaining event streaming to partner restaurants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790606" y="3730644"/>
            <a:ext cx="29107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Broadcast &amp; Livestream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804895" y="5589295"/>
            <a:ext cx="21630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Announcements &amp; customer care 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90607" y="5245135"/>
            <a:ext cx="29107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Chat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&amp; Notification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92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51407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Project Plan – 6 Waves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Shape">
            <a:extLst>
              <a:ext uri="{FF2B5EF4-FFF2-40B4-BE49-F238E27FC236}">
                <a16:creationId xmlns="" xmlns:a16="http://schemas.microsoft.com/office/drawing/2014/main" id="{BDEA8EB3-34D7-4386-A5BF-C0D10BE34AA1}"/>
              </a:ext>
            </a:extLst>
          </p:cNvPr>
          <p:cNvSpPr/>
          <p:nvPr/>
        </p:nvSpPr>
        <p:spPr>
          <a:xfrm>
            <a:off x="4233919" y="5464890"/>
            <a:ext cx="945180" cy="878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9" h="21600" extrusionOk="0">
                <a:moveTo>
                  <a:pt x="13399" y="0"/>
                </a:moveTo>
                <a:lnTo>
                  <a:pt x="7761" y="0"/>
                </a:lnTo>
                <a:cubicBezTo>
                  <a:pt x="5999" y="0"/>
                  <a:pt x="4365" y="1031"/>
                  <a:pt x="3484" y="2716"/>
                </a:cubicBezTo>
                <a:lnTo>
                  <a:pt x="661" y="8084"/>
                </a:lnTo>
                <a:cubicBezTo>
                  <a:pt x="-220" y="9761"/>
                  <a:pt x="-220" y="11831"/>
                  <a:pt x="661" y="13516"/>
                </a:cubicBezTo>
                <a:lnTo>
                  <a:pt x="3484" y="18884"/>
                </a:lnTo>
                <a:cubicBezTo>
                  <a:pt x="4365" y="20561"/>
                  <a:pt x="5999" y="21600"/>
                  <a:pt x="7761" y="21600"/>
                </a:cubicBezTo>
                <a:lnTo>
                  <a:pt x="13399" y="21600"/>
                </a:lnTo>
                <a:cubicBezTo>
                  <a:pt x="15161" y="21600"/>
                  <a:pt x="16795" y="20569"/>
                  <a:pt x="17676" y="18884"/>
                </a:cubicBezTo>
                <a:lnTo>
                  <a:pt x="20499" y="13516"/>
                </a:lnTo>
                <a:cubicBezTo>
                  <a:pt x="21380" y="11839"/>
                  <a:pt x="21380" y="9769"/>
                  <a:pt x="20499" y="8084"/>
                </a:cubicBezTo>
                <a:lnTo>
                  <a:pt x="17676" y="2716"/>
                </a:lnTo>
                <a:cubicBezTo>
                  <a:pt x="16795" y="1031"/>
                  <a:pt x="15161" y="0"/>
                  <a:pt x="13399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28575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endParaRPr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Shape">
            <a:extLst>
              <a:ext uri="{FF2B5EF4-FFF2-40B4-BE49-F238E27FC236}">
                <a16:creationId xmlns="" xmlns:a16="http://schemas.microsoft.com/office/drawing/2014/main" id="{2F8735C0-AA8E-41E9-9EEA-516F88F8DF4A}"/>
              </a:ext>
            </a:extLst>
          </p:cNvPr>
          <p:cNvSpPr/>
          <p:nvPr/>
        </p:nvSpPr>
        <p:spPr>
          <a:xfrm>
            <a:off x="3409452" y="4070279"/>
            <a:ext cx="3029183" cy="23121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88" y="3154"/>
                </a:moveTo>
                <a:lnTo>
                  <a:pt x="634" y="7653"/>
                </a:lnTo>
                <a:cubicBezTo>
                  <a:pt x="-211" y="9603"/>
                  <a:pt x="-211" y="12003"/>
                  <a:pt x="634" y="13953"/>
                </a:cubicBezTo>
                <a:lnTo>
                  <a:pt x="3954" y="21600"/>
                </a:lnTo>
                <a:lnTo>
                  <a:pt x="5179" y="21600"/>
                </a:lnTo>
                <a:lnTo>
                  <a:pt x="3084" y="16772"/>
                </a:lnTo>
                <a:cubicBezTo>
                  <a:pt x="2239" y="14823"/>
                  <a:pt x="2239" y="12422"/>
                  <a:pt x="3084" y="10473"/>
                </a:cubicBezTo>
                <a:lnTo>
                  <a:pt x="3813" y="8795"/>
                </a:lnTo>
                <a:cubicBezTo>
                  <a:pt x="4658" y="6846"/>
                  <a:pt x="6222" y="5644"/>
                  <a:pt x="7915" y="5644"/>
                </a:cubicBezTo>
                <a:lnTo>
                  <a:pt x="17021" y="5644"/>
                </a:lnTo>
                <a:cubicBezTo>
                  <a:pt x="18966" y="5644"/>
                  <a:pt x="20676" y="3934"/>
                  <a:pt x="21216" y="1447"/>
                </a:cubicBezTo>
                <a:lnTo>
                  <a:pt x="21247" y="1300"/>
                </a:lnTo>
                <a:cubicBezTo>
                  <a:pt x="21389" y="649"/>
                  <a:pt x="21020" y="0"/>
                  <a:pt x="20512" y="0"/>
                </a:cubicBezTo>
                <a:lnTo>
                  <a:pt x="6690" y="0"/>
                </a:lnTo>
                <a:cubicBezTo>
                  <a:pt x="4997" y="3"/>
                  <a:pt x="3433" y="1205"/>
                  <a:pt x="2588" y="315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02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hape">
            <a:extLst>
              <a:ext uri="{FF2B5EF4-FFF2-40B4-BE49-F238E27FC236}">
                <a16:creationId xmlns="" xmlns:a16="http://schemas.microsoft.com/office/drawing/2014/main" id="{6E6D8058-D984-43BD-8DAF-59BD0C48F36E}"/>
              </a:ext>
            </a:extLst>
          </p:cNvPr>
          <p:cNvSpPr/>
          <p:nvPr/>
        </p:nvSpPr>
        <p:spPr>
          <a:xfrm>
            <a:off x="2980795" y="3377758"/>
            <a:ext cx="3918358" cy="3004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4" h="21600" extrusionOk="0">
                <a:moveTo>
                  <a:pt x="3034" y="2517"/>
                </a:moveTo>
                <a:lnTo>
                  <a:pt x="510" y="8289"/>
                </a:lnTo>
                <a:cubicBezTo>
                  <a:pt x="-170" y="9844"/>
                  <a:pt x="-170" y="11760"/>
                  <a:pt x="510" y="13316"/>
                </a:cubicBezTo>
                <a:lnTo>
                  <a:pt x="4134" y="21600"/>
                </a:lnTo>
                <a:lnTo>
                  <a:pt x="5070" y="21600"/>
                </a:lnTo>
                <a:lnTo>
                  <a:pt x="2380" y="15453"/>
                </a:lnTo>
                <a:cubicBezTo>
                  <a:pt x="1700" y="13898"/>
                  <a:pt x="1700" y="11981"/>
                  <a:pt x="2380" y="10426"/>
                </a:cubicBezTo>
                <a:lnTo>
                  <a:pt x="3970" y="6794"/>
                </a:lnTo>
                <a:cubicBezTo>
                  <a:pt x="4650" y="5238"/>
                  <a:pt x="5909" y="4279"/>
                  <a:pt x="7270" y="4279"/>
                </a:cubicBezTo>
                <a:lnTo>
                  <a:pt x="18057" y="4279"/>
                </a:lnTo>
                <a:cubicBezTo>
                  <a:pt x="19565" y="4279"/>
                  <a:pt x="20891" y="2963"/>
                  <a:pt x="21310" y="1049"/>
                </a:cubicBezTo>
                <a:lnTo>
                  <a:pt x="21320" y="1001"/>
                </a:lnTo>
                <a:cubicBezTo>
                  <a:pt x="21430" y="499"/>
                  <a:pt x="21144" y="0"/>
                  <a:pt x="20750" y="0"/>
                </a:cubicBezTo>
                <a:lnTo>
                  <a:pt x="6334" y="0"/>
                </a:lnTo>
                <a:cubicBezTo>
                  <a:pt x="4972" y="2"/>
                  <a:pt x="3716" y="962"/>
                  <a:pt x="3034" y="2517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03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Shape">
            <a:extLst>
              <a:ext uri="{FF2B5EF4-FFF2-40B4-BE49-F238E27FC236}">
                <a16:creationId xmlns="" xmlns:a16="http://schemas.microsoft.com/office/drawing/2014/main" id="{5FBA0E7F-B487-4DD3-B391-4074F1054D57}"/>
              </a:ext>
            </a:extLst>
          </p:cNvPr>
          <p:cNvSpPr/>
          <p:nvPr/>
        </p:nvSpPr>
        <p:spPr>
          <a:xfrm>
            <a:off x="2552142" y="2658350"/>
            <a:ext cx="4876016" cy="3724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1" h="21600" extrusionOk="0">
                <a:moveTo>
                  <a:pt x="3223" y="2226"/>
                </a:moveTo>
                <a:lnTo>
                  <a:pt x="451" y="8579"/>
                </a:lnTo>
                <a:cubicBezTo>
                  <a:pt x="-150" y="9955"/>
                  <a:pt x="-150" y="11649"/>
                  <a:pt x="451" y="13025"/>
                </a:cubicBezTo>
                <a:lnTo>
                  <a:pt x="4194" y="21600"/>
                </a:lnTo>
                <a:lnTo>
                  <a:pt x="4949" y="21600"/>
                </a:lnTo>
                <a:lnTo>
                  <a:pt x="1960" y="14753"/>
                </a:lnTo>
                <a:cubicBezTo>
                  <a:pt x="1360" y="13377"/>
                  <a:pt x="1360" y="11683"/>
                  <a:pt x="1960" y="10307"/>
                </a:cubicBezTo>
                <a:lnTo>
                  <a:pt x="3980" y="5682"/>
                </a:lnTo>
                <a:cubicBezTo>
                  <a:pt x="4580" y="4306"/>
                  <a:pt x="5689" y="3458"/>
                  <a:pt x="6890" y="3458"/>
                </a:cubicBezTo>
                <a:lnTo>
                  <a:pt x="18733" y="3458"/>
                </a:lnTo>
                <a:cubicBezTo>
                  <a:pt x="19947" y="3458"/>
                  <a:pt x="21015" y="2396"/>
                  <a:pt x="21352" y="852"/>
                </a:cubicBezTo>
                <a:lnTo>
                  <a:pt x="21362" y="807"/>
                </a:lnTo>
                <a:cubicBezTo>
                  <a:pt x="21450" y="403"/>
                  <a:pt x="21220" y="0"/>
                  <a:pt x="20903" y="0"/>
                </a:cubicBezTo>
                <a:lnTo>
                  <a:pt x="6134" y="0"/>
                </a:lnTo>
                <a:cubicBezTo>
                  <a:pt x="4933" y="4"/>
                  <a:pt x="3824" y="850"/>
                  <a:pt x="3223" y="2226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04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Shape">
            <a:extLst>
              <a:ext uri="{FF2B5EF4-FFF2-40B4-BE49-F238E27FC236}">
                <a16:creationId xmlns="" xmlns:a16="http://schemas.microsoft.com/office/drawing/2014/main" id="{E76FACF1-C0C6-4CFA-8127-8AF7EBE6DA67}"/>
              </a:ext>
            </a:extLst>
          </p:cNvPr>
          <p:cNvSpPr/>
          <p:nvPr/>
        </p:nvSpPr>
        <p:spPr>
          <a:xfrm>
            <a:off x="2117592" y="1962307"/>
            <a:ext cx="5793353" cy="4420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5" h="21600" extrusionOk="0">
                <a:moveTo>
                  <a:pt x="3562" y="1723"/>
                </a:moveTo>
                <a:lnTo>
                  <a:pt x="349" y="9078"/>
                </a:lnTo>
                <a:cubicBezTo>
                  <a:pt x="-117" y="10145"/>
                  <a:pt x="-117" y="11457"/>
                  <a:pt x="349" y="12523"/>
                </a:cubicBezTo>
                <a:lnTo>
                  <a:pt x="4315" y="21600"/>
                </a:lnTo>
                <a:lnTo>
                  <a:pt x="4945" y="21600"/>
                </a:lnTo>
                <a:lnTo>
                  <a:pt x="1609" y="13964"/>
                </a:lnTo>
                <a:cubicBezTo>
                  <a:pt x="1142" y="12897"/>
                  <a:pt x="1142" y="11585"/>
                  <a:pt x="1609" y="10519"/>
                </a:cubicBezTo>
                <a:lnTo>
                  <a:pt x="4192" y="4604"/>
                </a:lnTo>
                <a:cubicBezTo>
                  <a:pt x="4658" y="3537"/>
                  <a:pt x="5519" y="2882"/>
                  <a:pt x="6450" y="2882"/>
                </a:cubicBezTo>
                <a:lnTo>
                  <a:pt x="19199" y="2882"/>
                </a:lnTo>
                <a:cubicBezTo>
                  <a:pt x="20223" y="2882"/>
                  <a:pt x="21123" y="1988"/>
                  <a:pt x="21407" y="687"/>
                </a:cubicBezTo>
                <a:lnTo>
                  <a:pt x="21408" y="680"/>
                </a:lnTo>
                <a:cubicBezTo>
                  <a:pt x="21483" y="339"/>
                  <a:pt x="21289" y="0"/>
                  <a:pt x="21021" y="0"/>
                </a:cubicBezTo>
                <a:lnTo>
                  <a:pt x="5821" y="0"/>
                </a:lnTo>
                <a:cubicBezTo>
                  <a:pt x="4889" y="0"/>
                  <a:pt x="4029" y="657"/>
                  <a:pt x="3562" y="172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05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Shape">
            <a:extLst>
              <a:ext uri="{FF2B5EF4-FFF2-40B4-BE49-F238E27FC236}">
                <a16:creationId xmlns="" xmlns:a16="http://schemas.microsoft.com/office/drawing/2014/main" id="{AC0F8C9D-4E7D-4884-A33C-9AB9C16D1803}"/>
              </a:ext>
            </a:extLst>
          </p:cNvPr>
          <p:cNvSpPr/>
          <p:nvPr/>
        </p:nvSpPr>
        <p:spPr>
          <a:xfrm>
            <a:off x="3811999" y="4772405"/>
            <a:ext cx="2159608" cy="1610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1" h="21600" extrusionOk="0">
                <a:moveTo>
                  <a:pt x="2342" y="3430"/>
                </a:moveTo>
                <a:lnTo>
                  <a:pt x="672" y="7376"/>
                </a:lnTo>
                <a:cubicBezTo>
                  <a:pt x="-224" y="9497"/>
                  <a:pt x="-224" y="12107"/>
                  <a:pt x="672" y="14228"/>
                </a:cubicBezTo>
                <a:lnTo>
                  <a:pt x="3792" y="21600"/>
                </a:lnTo>
                <a:lnTo>
                  <a:pt x="5461" y="21600"/>
                </a:lnTo>
                <a:lnTo>
                  <a:pt x="4012" y="18174"/>
                </a:lnTo>
                <a:cubicBezTo>
                  <a:pt x="3116" y="16053"/>
                  <a:pt x="3116" y="13443"/>
                  <a:pt x="4012" y="11322"/>
                </a:cubicBezTo>
                <a:lnTo>
                  <a:pt x="4012" y="11322"/>
                </a:lnTo>
                <a:cubicBezTo>
                  <a:pt x="4908" y="9201"/>
                  <a:pt x="6565" y="7896"/>
                  <a:pt x="8358" y="7896"/>
                </a:cubicBezTo>
                <a:lnTo>
                  <a:pt x="15310" y="7896"/>
                </a:lnTo>
                <a:cubicBezTo>
                  <a:pt x="18030" y="7896"/>
                  <a:pt x="20423" y="5440"/>
                  <a:pt x="21178" y="1868"/>
                </a:cubicBezTo>
                <a:lnTo>
                  <a:pt x="21178" y="1868"/>
                </a:lnTo>
                <a:cubicBezTo>
                  <a:pt x="21376" y="932"/>
                  <a:pt x="20860" y="0"/>
                  <a:pt x="20150" y="0"/>
                </a:cubicBezTo>
                <a:lnTo>
                  <a:pt x="6688" y="0"/>
                </a:lnTo>
                <a:cubicBezTo>
                  <a:pt x="4895" y="4"/>
                  <a:pt x="3238" y="1314"/>
                  <a:pt x="2342" y="343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01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FED5D04-F590-4EE7-AE6E-CB470304DDD1}"/>
              </a:ext>
            </a:extLst>
          </p:cNvPr>
          <p:cNvSpPr txBox="1"/>
          <p:nvPr/>
        </p:nvSpPr>
        <p:spPr>
          <a:xfrm>
            <a:off x="8168818" y="1848902"/>
            <a:ext cx="3359879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3">
                    <a:lumMod val="75000"/>
                  </a:schemeClr>
                </a:solidFill>
              </a:rPr>
              <a:t>October 2023</a:t>
            </a:r>
            <a:endParaRPr lang="en-US" noProof="1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sz="1200" noProof="1"/>
              <a:t>Expand in existing 10 Cities &amp; explore additional scope</a:t>
            </a:r>
          </a:p>
          <a:p>
            <a:pPr algn="just"/>
            <a:r>
              <a:rPr lang="en-US" sz="1200" noProof="1" smtClean="0"/>
              <a:t>Target 3000 </a:t>
            </a:r>
            <a:r>
              <a:rPr lang="en-US" sz="1200" noProof="1"/>
              <a:t>FL3 &amp; </a:t>
            </a:r>
            <a:r>
              <a:rPr lang="en-US" sz="1200" noProof="1" smtClean="0"/>
              <a:t>3 Lacs </a:t>
            </a:r>
            <a:r>
              <a:rPr lang="en-US" sz="1200" noProof="1"/>
              <a:t>FL4 Customers in Each City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91DDBAB-5FBD-4A93-BAAA-99E779A56F53}"/>
              </a:ext>
            </a:extLst>
          </p:cNvPr>
          <p:cNvSpPr txBox="1"/>
          <p:nvPr/>
        </p:nvSpPr>
        <p:spPr>
          <a:xfrm>
            <a:off x="7660628" y="2534803"/>
            <a:ext cx="3495053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tx2"/>
                </a:solidFill>
              </a:rPr>
              <a:t>April </a:t>
            </a:r>
            <a:r>
              <a:rPr lang="en-US" b="1" noProof="1" smtClean="0">
                <a:solidFill>
                  <a:schemeClr val="tx2"/>
                </a:solidFill>
              </a:rPr>
              <a:t>2023</a:t>
            </a:r>
            <a:endParaRPr lang="en-US" b="1" noProof="1">
              <a:solidFill>
                <a:schemeClr val="tx2"/>
              </a:solidFill>
            </a:endParaRPr>
          </a:p>
          <a:p>
            <a:pPr algn="just"/>
            <a:r>
              <a:rPr lang="en-US" sz="1200" noProof="1"/>
              <a:t>Expand in existing 10 Cities &amp; explore additional scope</a:t>
            </a:r>
          </a:p>
          <a:p>
            <a:pPr algn="just"/>
            <a:r>
              <a:rPr lang="en-US" sz="1200" noProof="1" smtClean="0"/>
              <a:t>Target 2400 </a:t>
            </a:r>
            <a:r>
              <a:rPr lang="en-US" sz="1200" noProof="1"/>
              <a:t>FL3 &amp; </a:t>
            </a:r>
            <a:r>
              <a:rPr lang="en-US" sz="1200" noProof="1" smtClean="0"/>
              <a:t>2.4 Lacs FL4 </a:t>
            </a:r>
            <a:r>
              <a:rPr lang="en-US" sz="1200" noProof="1"/>
              <a:t>Customers in Each City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F0590DA-753A-4ED0-92EC-988CC9CA6311}"/>
              </a:ext>
            </a:extLst>
          </p:cNvPr>
          <p:cNvSpPr txBox="1"/>
          <p:nvPr/>
        </p:nvSpPr>
        <p:spPr>
          <a:xfrm>
            <a:off x="7152438" y="3298392"/>
            <a:ext cx="3650545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5"/>
                </a:solidFill>
              </a:rPr>
              <a:t>October 2022</a:t>
            </a:r>
            <a:endParaRPr lang="en-US" b="1" noProof="1">
              <a:solidFill>
                <a:schemeClr val="accent5"/>
              </a:solidFill>
            </a:endParaRPr>
          </a:p>
          <a:p>
            <a:pPr algn="just"/>
            <a:r>
              <a:rPr lang="en-US" sz="1200" noProof="1"/>
              <a:t>Expand in existing 10 Cities &amp; explore additional scope</a:t>
            </a:r>
          </a:p>
          <a:p>
            <a:pPr algn="just"/>
            <a:r>
              <a:rPr lang="en-US" sz="1200" noProof="1" smtClean="0"/>
              <a:t>Target 1800 </a:t>
            </a:r>
            <a:r>
              <a:rPr lang="en-US" sz="1200" noProof="1"/>
              <a:t>FL3 &amp; </a:t>
            </a:r>
            <a:r>
              <a:rPr lang="en-US" sz="1200" noProof="1" smtClean="0"/>
              <a:t>1.8 Lacs FL4 </a:t>
            </a:r>
            <a:r>
              <a:rPr lang="en-US" sz="1200" noProof="1"/>
              <a:t>Customers in Each City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D02C0118-5F44-481F-A1DE-AD0BBD8E75AE}"/>
              </a:ext>
            </a:extLst>
          </p:cNvPr>
          <p:cNvSpPr txBox="1"/>
          <p:nvPr/>
        </p:nvSpPr>
        <p:spPr>
          <a:xfrm>
            <a:off x="6657310" y="3997420"/>
            <a:ext cx="3819101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2">
                    <a:lumMod val="75000"/>
                  </a:schemeClr>
                </a:solidFill>
              </a:rPr>
              <a:t>April </a:t>
            </a:r>
            <a:r>
              <a:rPr lang="en-US" b="1" noProof="1" smtClean="0">
                <a:solidFill>
                  <a:schemeClr val="accent2">
                    <a:lumMod val="75000"/>
                  </a:schemeClr>
                </a:solidFill>
              </a:rPr>
              <a:t>2022</a:t>
            </a:r>
            <a:endParaRPr lang="en-US" b="1" noProof="1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1200" noProof="1" smtClean="0"/>
              <a:t>Expand in existing 10 Cities &amp; explore additional scope</a:t>
            </a:r>
            <a:endParaRPr lang="en-US" sz="1200" noProof="1"/>
          </a:p>
          <a:p>
            <a:pPr algn="just"/>
            <a:r>
              <a:rPr lang="en-US" sz="1200" noProof="1"/>
              <a:t>Target </a:t>
            </a:r>
            <a:r>
              <a:rPr lang="en-US" sz="1200" noProof="1" smtClean="0"/>
              <a:t>1200 </a:t>
            </a:r>
            <a:r>
              <a:rPr lang="en-US" sz="1200" noProof="1"/>
              <a:t>FL3 &amp; </a:t>
            </a:r>
            <a:r>
              <a:rPr lang="en-US" sz="1200" noProof="1" smtClean="0"/>
              <a:t>1.2 L acs FL4 </a:t>
            </a:r>
            <a:r>
              <a:rPr lang="en-US" sz="1200" noProof="1"/>
              <a:t>Customers in Each 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0A5E10EE-BCA8-4BBC-AF4B-E86F68CA8F15}"/>
              </a:ext>
            </a:extLst>
          </p:cNvPr>
          <p:cNvSpPr txBox="1"/>
          <p:nvPr/>
        </p:nvSpPr>
        <p:spPr>
          <a:xfrm>
            <a:off x="6122994" y="4689769"/>
            <a:ext cx="4353418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6"/>
                </a:solidFill>
              </a:rPr>
              <a:t>October 2021</a:t>
            </a:r>
          </a:p>
          <a:p>
            <a:pPr algn="just"/>
            <a:r>
              <a:rPr lang="en-US" sz="1200" noProof="1" smtClean="0"/>
              <a:t>Launch in 10 Cities</a:t>
            </a:r>
          </a:p>
          <a:p>
            <a:pPr algn="just"/>
            <a:r>
              <a:rPr lang="en-US" sz="1200" noProof="1" smtClean="0"/>
              <a:t>Target 600 FL3 &amp; 60 thousand FL4 Customers in Each City</a:t>
            </a:r>
            <a:endParaRPr lang="en-US" sz="1200" noProof="1"/>
          </a:p>
        </p:txBody>
      </p:sp>
      <p:sp>
        <p:nvSpPr>
          <p:cNvPr id="43" name="Freeform: Shape 93">
            <a:extLst>
              <a:ext uri="{FF2B5EF4-FFF2-40B4-BE49-F238E27FC236}">
                <a16:creationId xmlns="" xmlns:a16="http://schemas.microsoft.com/office/drawing/2014/main" id="{1874174E-54B5-40C4-A46D-CAB2289656B7}"/>
              </a:ext>
            </a:extLst>
          </p:cNvPr>
          <p:cNvSpPr/>
          <p:nvPr/>
        </p:nvSpPr>
        <p:spPr>
          <a:xfrm>
            <a:off x="4437755" y="5632899"/>
            <a:ext cx="528979" cy="529648"/>
          </a:xfrm>
          <a:custGeom>
            <a:avLst/>
            <a:gdLst>
              <a:gd name="connsiteX0" fmla="*/ 157458 w 561199"/>
              <a:gd name="connsiteY0" fmla="*/ 105683 h 561908"/>
              <a:gd name="connsiteX1" fmla="*/ 171643 w 561199"/>
              <a:gd name="connsiteY1" fmla="*/ 115612 h 561908"/>
              <a:gd name="connsiteX2" fmla="*/ 200722 w 561199"/>
              <a:gd name="connsiteY2" fmla="*/ 271648 h 561908"/>
              <a:gd name="connsiteX3" fmla="*/ 243278 w 561199"/>
              <a:gd name="connsiteY3" fmla="*/ 158877 h 561908"/>
              <a:gd name="connsiteX4" fmla="*/ 251789 w 561199"/>
              <a:gd name="connsiteY4" fmla="*/ 151075 h 561908"/>
              <a:gd name="connsiteX5" fmla="*/ 267392 w 561199"/>
              <a:gd name="connsiteY5" fmla="*/ 159586 h 561908"/>
              <a:gd name="connsiteX6" fmla="*/ 290088 w 561199"/>
              <a:gd name="connsiteY6" fmla="*/ 238313 h 561908"/>
              <a:gd name="connsiteX7" fmla="*/ 317040 w 561199"/>
              <a:gd name="connsiteY7" fmla="*/ 209234 h 561908"/>
              <a:gd name="connsiteX8" fmla="*/ 326260 w 561199"/>
              <a:gd name="connsiteY8" fmla="*/ 203560 h 561908"/>
              <a:gd name="connsiteX9" fmla="*/ 366687 w 561199"/>
              <a:gd name="connsiteY9" fmla="*/ 203560 h 561908"/>
              <a:gd name="connsiteX10" fmla="*/ 367397 w 561199"/>
              <a:gd name="connsiteY10" fmla="*/ 203560 h 561908"/>
              <a:gd name="connsiteX11" fmla="*/ 367397 w 561199"/>
              <a:gd name="connsiteY11" fmla="*/ 231930 h 561908"/>
              <a:gd name="connsiteX12" fmla="*/ 332643 w 561199"/>
              <a:gd name="connsiteY12" fmla="*/ 231930 h 561908"/>
              <a:gd name="connsiteX13" fmla="*/ 294344 w 561199"/>
              <a:gd name="connsiteY13" fmla="*/ 271648 h 561908"/>
              <a:gd name="connsiteX14" fmla="*/ 288670 w 561199"/>
              <a:gd name="connsiteY14" fmla="*/ 275194 h 561908"/>
              <a:gd name="connsiteX15" fmla="*/ 273066 w 561199"/>
              <a:gd name="connsiteY15" fmla="*/ 266683 h 561908"/>
              <a:gd name="connsiteX16" fmla="*/ 254626 w 561199"/>
              <a:gd name="connsiteY16" fmla="*/ 202850 h 561908"/>
              <a:gd name="connsiteX17" fmla="*/ 209233 w 561199"/>
              <a:gd name="connsiteY17" fmla="*/ 322005 h 561908"/>
              <a:gd name="connsiteX18" fmla="*/ 197176 w 561199"/>
              <a:gd name="connsiteY18" fmla="*/ 329806 h 561908"/>
              <a:gd name="connsiteX19" fmla="*/ 195758 w 561199"/>
              <a:gd name="connsiteY19" fmla="*/ 329806 h 561908"/>
              <a:gd name="connsiteX20" fmla="*/ 184410 w 561199"/>
              <a:gd name="connsiteY20" fmla="*/ 319877 h 561908"/>
              <a:gd name="connsiteX21" fmla="*/ 156040 w 561199"/>
              <a:gd name="connsiteY21" fmla="*/ 167388 h 561908"/>
              <a:gd name="connsiteX22" fmla="*/ 138308 w 561199"/>
              <a:gd name="connsiteY22" fmla="*/ 221291 h 561908"/>
              <a:gd name="connsiteX23" fmla="*/ 126251 w 561199"/>
              <a:gd name="connsiteY23" fmla="*/ 231930 h 561908"/>
              <a:gd name="connsiteX24" fmla="*/ 61709 w 561199"/>
              <a:gd name="connsiteY24" fmla="*/ 231930 h 561908"/>
              <a:gd name="connsiteX25" fmla="*/ 61709 w 561199"/>
              <a:gd name="connsiteY25" fmla="*/ 203560 h 561908"/>
              <a:gd name="connsiteX26" fmla="*/ 117031 w 561199"/>
              <a:gd name="connsiteY26" fmla="*/ 203560 h 561908"/>
              <a:gd name="connsiteX27" fmla="*/ 147529 w 561199"/>
              <a:gd name="connsiteY27" fmla="*/ 114194 h 561908"/>
              <a:gd name="connsiteX28" fmla="*/ 157458 w 561199"/>
              <a:gd name="connsiteY28" fmla="*/ 105683 h 561908"/>
              <a:gd name="connsiteX29" fmla="*/ 214198 w 561199"/>
              <a:gd name="connsiteY29" fmla="*/ 43978 h 561908"/>
              <a:gd name="connsiteX30" fmla="*/ 43978 w 561199"/>
              <a:gd name="connsiteY30" fmla="*/ 214198 h 561908"/>
              <a:gd name="connsiteX31" fmla="*/ 214198 w 561199"/>
              <a:gd name="connsiteY31" fmla="*/ 384419 h 561908"/>
              <a:gd name="connsiteX32" fmla="*/ 384419 w 561199"/>
              <a:gd name="connsiteY32" fmla="*/ 214198 h 561908"/>
              <a:gd name="connsiteX33" fmla="*/ 214198 w 561199"/>
              <a:gd name="connsiteY33" fmla="*/ 43978 h 561908"/>
              <a:gd name="connsiteX34" fmla="*/ 214198 w 561199"/>
              <a:gd name="connsiteY34" fmla="*/ 4 h 561908"/>
              <a:gd name="connsiteX35" fmla="*/ 426974 w 561199"/>
              <a:gd name="connsiteY35" fmla="*/ 214907 h 561908"/>
              <a:gd name="connsiteX36" fmla="*/ 383000 w 561199"/>
              <a:gd name="connsiteY36" fmla="*/ 343991 h 561908"/>
              <a:gd name="connsiteX37" fmla="*/ 414916 w 561199"/>
              <a:gd name="connsiteY37" fmla="*/ 375198 h 561908"/>
              <a:gd name="connsiteX38" fmla="*/ 458890 w 561199"/>
              <a:gd name="connsiteY38" fmla="*/ 388674 h 561908"/>
              <a:gd name="connsiteX39" fmla="*/ 546837 w 561199"/>
              <a:gd name="connsiteY39" fmla="*/ 477331 h 561908"/>
              <a:gd name="connsiteX40" fmla="*/ 546837 w 561199"/>
              <a:gd name="connsiteY40" fmla="*/ 547547 h 561908"/>
              <a:gd name="connsiteX41" fmla="*/ 476621 w 561199"/>
              <a:gd name="connsiteY41" fmla="*/ 547547 h 561908"/>
              <a:gd name="connsiteX42" fmla="*/ 387965 w 561199"/>
              <a:gd name="connsiteY42" fmla="*/ 458890 h 561908"/>
              <a:gd name="connsiteX43" fmla="*/ 374489 w 561199"/>
              <a:gd name="connsiteY43" fmla="*/ 414207 h 561908"/>
              <a:gd name="connsiteX44" fmla="*/ 343282 w 561199"/>
              <a:gd name="connsiteY44" fmla="*/ 383000 h 561908"/>
              <a:gd name="connsiteX45" fmla="*/ 212780 w 561199"/>
              <a:gd name="connsiteY45" fmla="*/ 426974 h 561908"/>
              <a:gd name="connsiteX46" fmla="*/ 4 w 561199"/>
              <a:gd name="connsiteY46" fmla="*/ 212780 h 561908"/>
              <a:gd name="connsiteX47" fmla="*/ 214198 w 561199"/>
              <a:gd name="connsiteY47" fmla="*/ 4 h 56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61199" h="561908">
                <a:moveTo>
                  <a:pt x="157458" y="105683"/>
                </a:moveTo>
                <a:cubicBezTo>
                  <a:pt x="163841" y="104264"/>
                  <a:pt x="170225" y="108520"/>
                  <a:pt x="171643" y="115612"/>
                </a:cubicBezTo>
                <a:lnTo>
                  <a:pt x="200722" y="271648"/>
                </a:lnTo>
                <a:lnTo>
                  <a:pt x="243278" y="158877"/>
                </a:lnTo>
                <a:cubicBezTo>
                  <a:pt x="244696" y="154621"/>
                  <a:pt x="248242" y="152493"/>
                  <a:pt x="251789" y="151075"/>
                </a:cubicBezTo>
                <a:cubicBezTo>
                  <a:pt x="258172" y="148947"/>
                  <a:pt x="265264" y="153203"/>
                  <a:pt x="267392" y="159586"/>
                </a:cubicBezTo>
                <a:lnTo>
                  <a:pt x="290088" y="238313"/>
                </a:lnTo>
                <a:lnTo>
                  <a:pt x="317040" y="209234"/>
                </a:lnTo>
                <a:cubicBezTo>
                  <a:pt x="319168" y="206397"/>
                  <a:pt x="322714" y="204269"/>
                  <a:pt x="326260" y="203560"/>
                </a:cubicBezTo>
                <a:lnTo>
                  <a:pt x="366687" y="203560"/>
                </a:lnTo>
                <a:lnTo>
                  <a:pt x="367397" y="203560"/>
                </a:lnTo>
                <a:lnTo>
                  <a:pt x="367397" y="231930"/>
                </a:lnTo>
                <a:lnTo>
                  <a:pt x="332643" y="231930"/>
                </a:lnTo>
                <a:lnTo>
                  <a:pt x="294344" y="271648"/>
                </a:lnTo>
                <a:cubicBezTo>
                  <a:pt x="292925" y="273066"/>
                  <a:pt x="290797" y="274485"/>
                  <a:pt x="288670" y="275194"/>
                </a:cubicBezTo>
                <a:cubicBezTo>
                  <a:pt x="281577" y="277322"/>
                  <a:pt x="275194" y="273066"/>
                  <a:pt x="273066" y="266683"/>
                </a:cubicBezTo>
                <a:lnTo>
                  <a:pt x="254626" y="202850"/>
                </a:lnTo>
                <a:lnTo>
                  <a:pt x="209233" y="322005"/>
                </a:lnTo>
                <a:cubicBezTo>
                  <a:pt x="207106" y="326969"/>
                  <a:pt x="202141" y="329806"/>
                  <a:pt x="197176" y="329806"/>
                </a:cubicBezTo>
                <a:lnTo>
                  <a:pt x="195758" y="329806"/>
                </a:lnTo>
                <a:cubicBezTo>
                  <a:pt x="190084" y="329806"/>
                  <a:pt x="185119" y="325551"/>
                  <a:pt x="184410" y="319877"/>
                </a:cubicBezTo>
                <a:lnTo>
                  <a:pt x="156040" y="167388"/>
                </a:lnTo>
                <a:lnTo>
                  <a:pt x="138308" y="221291"/>
                </a:lnTo>
                <a:cubicBezTo>
                  <a:pt x="136890" y="226965"/>
                  <a:pt x="131925" y="231220"/>
                  <a:pt x="126251" y="231930"/>
                </a:cubicBezTo>
                <a:lnTo>
                  <a:pt x="61709" y="231930"/>
                </a:lnTo>
                <a:lnTo>
                  <a:pt x="61709" y="203560"/>
                </a:lnTo>
                <a:lnTo>
                  <a:pt x="117031" y="203560"/>
                </a:lnTo>
                <a:lnTo>
                  <a:pt x="147529" y="114194"/>
                </a:lnTo>
                <a:cubicBezTo>
                  <a:pt x="149656" y="109938"/>
                  <a:pt x="153203" y="106392"/>
                  <a:pt x="157458" y="105683"/>
                </a:cubicBezTo>
                <a:close/>
                <a:moveTo>
                  <a:pt x="214198" y="43978"/>
                </a:moveTo>
                <a:cubicBezTo>
                  <a:pt x="119868" y="43978"/>
                  <a:pt x="43978" y="119868"/>
                  <a:pt x="43978" y="214198"/>
                </a:cubicBezTo>
                <a:cubicBezTo>
                  <a:pt x="43978" y="308529"/>
                  <a:pt x="119868" y="384419"/>
                  <a:pt x="214198" y="384419"/>
                </a:cubicBezTo>
                <a:cubicBezTo>
                  <a:pt x="307819" y="384419"/>
                  <a:pt x="384419" y="307819"/>
                  <a:pt x="384419" y="214198"/>
                </a:cubicBezTo>
                <a:cubicBezTo>
                  <a:pt x="384419" y="119868"/>
                  <a:pt x="308529" y="43978"/>
                  <a:pt x="214198" y="43978"/>
                </a:cubicBezTo>
                <a:close/>
                <a:moveTo>
                  <a:pt x="214198" y="4"/>
                </a:moveTo>
                <a:cubicBezTo>
                  <a:pt x="331934" y="713"/>
                  <a:pt x="427683" y="96462"/>
                  <a:pt x="426974" y="214907"/>
                </a:cubicBezTo>
                <a:cubicBezTo>
                  <a:pt x="426974" y="261718"/>
                  <a:pt x="411370" y="307110"/>
                  <a:pt x="383000" y="343991"/>
                </a:cubicBezTo>
                <a:lnTo>
                  <a:pt x="414916" y="375198"/>
                </a:lnTo>
                <a:cubicBezTo>
                  <a:pt x="430520" y="371652"/>
                  <a:pt x="447542" y="377326"/>
                  <a:pt x="458890" y="388674"/>
                </a:cubicBezTo>
                <a:lnTo>
                  <a:pt x="546837" y="477331"/>
                </a:lnTo>
                <a:cubicBezTo>
                  <a:pt x="565987" y="496480"/>
                  <a:pt x="565987" y="528397"/>
                  <a:pt x="546837" y="547547"/>
                </a:cubicBezTo>
                <a:cubicBezTo>
                  <a:pt x="527687" y="566696"/>
                  <a:pt x="495771" y="566696"/>
                  <a:pt x="476621" y="547547"/>
                </a:cubicBezTo>
                <a:lnTo>
                  <a:pt x="387965" y="458890"/>
                </a:lnTo>
                <a:cubicBezTo>
                  <a:pt x="376617" y="446833"/>
                  <a:pt x="371652" y="430520"/>
                  <a:pt x="374489" y="414207"/>
                </a:cubicBezTo>
                <a:lnTo>
                  <a:pt x="343282" y="383000"/>
                </a:lnTo>
                <a:cubicBezTo>
                  <a:pt x="305692" y="411370"/>
                  <a:pt x="259590" y="426974"/>
                  <a:pt x="212780" y="426974"/>
                </a:cubicBezTo>
                <a:cubicBezTo>
                  <a:pt x="95044" y="426264"/>
                  <a:pt x="-705" y="330515"/>
                  <a:pt x="4" y="212780"/>
                </a:cubicBezTo>
                <a:cubicBezTo>
                  <a:pt x="713" y="95044"/>
                  <a:pt x="96462" y="-705"/>
                  <a:pt x="214198" y="4"/>
                </a:cubicBezTo>
                <a:close/>
              </a:path>
            </a:pathLst>
          </a:custGeom>
          <a:solidFill>
            <a:srgbClr val="000000">
              <a:alpha val="80000"/>
            </a:srgbClr>
          </a:solidFill>
          <a:ln w="70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 dirty="0"/>
          </a:p>
        </p:txBody>
      </p:sp>
      <p:sp>
        <p:nvSpPr>
          <p:cNvPr id="44" name="Shape">
            <a:extLst>
              <a:ext uri="{FF2B5EF4-FFF2-40B4-BE49-F238E27FC236}">
                <a16:creationId xmlns="" xmlns:a16="http://schemas.microsoft.com/office/drawing/2014/main" id="{E76FACF1-C0C6-4CFA-8127-8AF7EBE6DA67}"/>
              </a:ext>
            </a:extLst>
          </p:cNvPr>
          <p:cNvSpPr/>
          <p:nvPr/>
        </p:nvSpPr>
        <p:spPr>
          <a:xfrm>
            <a:off x="1625571" y="1152513"/>
            <a:ext cx="6795701" cy="5229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5" h="21600" extrusionOk="0">
                <a:moveTo>
                  <a:pt x="3562" y="1723"/>
                </a:moveTo>
                <a:lnTo>
                  <a:pt x="349" y="9078"/>
                </a:lnTo>
                <a:cubicBezTo>
                  <a:pt x="-117" y="10145"/>
                  <a:pt x="-117" y="11457"/>
                  <a:pt x="349" y="12523"/>
                </a:cubicBezTo>
                <a:lnTo>
                  <a:pt x="4315" y="21600"/>
                </a:lnTo>
                <a:lnTo>
                  <a:pt x="4945" y="21600"/>
                </a:lnTo>
                <a:lnTo>
                  <a:pt x="1609" y="13964"/>
                </a:lnTo>
                <a:cubicBezTo>
                  <a:pt x="1142" y="12897"/>
                  <a:pt x="1142" y="11585"/>
                  <a:pt x="1609" y="10519"/>
                </a:cubicBezTo>
                <a:lnTo>
                  <a:pt x="4192" y="4604"/>
                </a:lnTo>
                <a:cubicBezTo>
                  <a:pt x="4658" y="3537"/>
                  <a:pt x="5519" y="2882"/>
                  <a:pt x="6450" y="2882"/>
                </a:cubicBezTo>
                <a:lnTo>
                  <a:pt x="19199" y="2882"/>
                </a:lnTo>
                <a:cubicBezTo>
                  <a:pt x="20223" y="2882"/>
                  <a:pt x="21123" y="1988"/>
                  <a:pt x="21407" y="687"/>
                </a:cubicBezTo>
                <a:lnTo>
                  <a:pt x="21408" y="680"/>
                </a:lnTo>
                <a:cubicBezTo>
                  <a:pt x="21483" y="339"/>
                  <a:pt x="21289" y="0"/>
                  <a:pt x="21021" y="0"/>
                </a:cubicBezTo>
                <a:lnTo>
                  <a:pt x="5821" y="0"/>
                </a:lnTo>
                <a:cubicBezTo>
                  <a:pt x="4889" y="0"/>
                  <a:pt x="4029" y="657"/>
                  <a:pt x="3562" y="1723"/>
                </a:cubicBezTo>
                <a:close/>
              </a:path>
            </a:pathLst>
          </a:custGeom>
          <a:solidFill>
            <a:srgbClr val="92D05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06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7FED5D04-F590-4EE7-AE6E-CB470304DDD1}"/>
              </a:ext>
            </a:extLst>
          </p:cNvPr>
          <p:cNvSpPr txBox="1"/>
          <p:nvPr/>
        </p:nvSpPr>
        <p:spPr>
          <a:xfrm>
            <a:off x="8524318" y="1057375"/>
            <a:ext cx="3406426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rgbClr val="92D050"/>
                </a:solidFill>
              </a:rPr>
              <a:t>April </a:t>
            </a:r>
            <a:r>
              <a:rPr lang="en-US" b="1" noProof="1" smtClean="0">
                <a:solidFill>
                  <a:srgbClr val="92D050"/>
                </a:solidFill>
              </a:rPr>
              <a:t>2024</a:t>
            </a:r>
            <a:endParaRPr lang="en-US" sz="900" b="1" noProof="1">
              <a:solidFill>
                <a:srgbClr val="92D050"/>
              </a:solidFill>
            </a:endParaRPr>
          </a:p>
          <a:p>
            <a:pPr algn="just"/>
            <a:r>
              <a:rPr lang="en-US" sz="1200" noProof="1"/>
              <a:t>Expand in existing 10 Cities &amp; explore additional scope</a:t>
            </a:r>
          </a:p>
          <a:p>
            <a:pPr algn="just"/>
            <a:r>
              <a:rPr lang="en-US" sz="1200" noProof="1" smtClean="0"/>
              <a:t>Target 3600 </a:t>
            </a:r>
            <a:r>
              <a:rPr lang="en-US" sz="1200" noProof="1"/>
              <a:t>FL3 &amp; </a:t>
            </a:r>
            <a:r>
              <a:rPr lang="en-US" sz="1200" noProof="1" smtClean="0"/>
              <a:t>3.6 Lacs FL4 </a:t>
            </a:r>
            <a:r>
              <a:rPr lang="en-US" sz="1200" noProof="1"/>
              <a:t>Customers in Each City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15934" y="5504763"/>
            <a:ext cx="47148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Company Registration         </a:t>
            </a:r>
            <a:r>
              <a:rPr lang="en-US" sz="1600" dirty="0" smtClean="0">
                <a:solidFill>
                  <a:srgbClr val="00B0F0"/>
                </a:solidFill>
              </a:rPr>
              <a:t> </a:t>
            </a:r>
            <a:r>
              <a:rPr lang="en-US" sz="1600" dirty="0" smtClean="0">
                <a:solidFill>
                  <a:srgbClr val="00B0F0"/>
                </a:solidFill>
              </a:rPr>
              <a:t>: July 2020 - Complete</a:t>
            </a:r>
          </a:p>
          <a:p>
            <a:r>
              <a:rPr lang="en-US" sz="1600" dirty="0" smtClean="0"/>
              <a:t>MVP </a:t>
            </a:r>
            <a:r>
              <a:rPr lang="en-US" sz="1600" dirty="0" err="1" smtClean="0"/>
              <a:t>PoC</a:t>
            </a:r>
            <a:r>
              <a:rPr lang="en-US" sz="1600" dirty="0" smtClean="0"/>
              <a:t>	         </a:t>
            </a:r>
            <a:r>
              <a:rPr lang="en-US" sz="1600" dirty="0" smtClean="0"/>
              <a:t>	          </a:t>
            </a:r>
            <a:r>
              <a:rPr lang="en-US" sz="1600" dirty="0" smtClean="0"/>
              <a:t>: April 2021</a:t>
            </a:r>
          </a:p>
          <a:p>
            <a:r>
              <a:rPr lang="en-US" sz="1600" dirty="0" smtClean="0"/>
              <a:t>Foundation Period 	          : April-21 to September-21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RBI Approval &amp;</a:t>
            </a:r>
            <a:r>
              <a:rPr lang="en-US" b="1" dirty="0" smtClean="0">
                <a:solidFill>
                  <a:srgbClr val="00B050"/>
                </a:solidFill>
              </a:rPr>
              <a:t> Launch   : Oct 2021 (Wave 1)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58" name="Elbow Connector 57"/>
          <p:cNvCxnSpPr/>
          <p:nvPr/>
        </p:nvCxnSpPr>
        <p:spPr>
          <a:xfrm rot="16200000" flipH="1">
            <a:off x="6642433" y="5332559"/>
            <a:ext cx="278018" cy="8737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D02C0118-5F44-481F-A1DE-AD0BBD8E75AE}"/>
              </a:ext>
            </a:extLst>
          </p:cNvPr>
          <p:cNvSpPr txBox="1"/>
          <p:nvPr/>
        </p:nvSpPr>
        <p:spPr>
          <a:xfrm rot="18638249">
            <a:off x="2873989" y="1320092"/>
            <a:ext cx="844450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noProof="1" smtClean="0">
                <a:solidFill>
                  <a:srgbClr val="7030A0"/>
                </a:solidFill>
              </a:rPr>
              <a:t>3600 FL3</a:t>
            </a:r>
          </a:p>
          <a:p>
            <a:pPr algn="just"/>
            <a:r>
              <a:rPr lang="en-US" sz="1200" noProof="1" smtClean="0">
                <a:solidFill>
                  <a:srgbClr val="7030A0"/>
                </a:solidFill>
              </a:rPr>
              <a:t>36Lacs FL4</a:t>
            </a:r>
            <a:endParaRPr lang="en-US" sz="1200" noProof="1">
              <a:solidFill>
                <a:srgbClr val="7030A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D02C0118-5F44-481F-A1DE-AD0BBD8E75AE}"/>
              </a:ext>
            </a:extLst>
          </p:cNvPr>
          <p:cNvSpPr txBox="1"/>
          <p:nvPr/>
        </p:nvSpPr>
        <p:spPr>
          <a:xfrm rot="18710634">
            <a:off x="3054186" y="1643784"/>
            <a:ext cx="1719386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3000 FL3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30 Lacs FL4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D02C0118-5F44-481F-A1DE-AD0BBD8E75AE}"/>
              </a:ext>
            </a:extLst>
          </p:cNvPr>
          <p:cNvSpPr txBox="1"/>
          <p:nvPr/>
        </p:nvSpPr>
        <p:spPr>
          <a:xfrm rot="18528186">
            <a:off x="3310335" y="2735875"/>
            <a:ext cx="849840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2400 FL3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24 Lacs FL4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D02C0118-5F44-481F-A1DE-AD0BBD8E75AE}"/>
              </a:ext>
            </a:extLst>
          </p:cNvPr>
          <p:cNvSpPr txBox="1"/>
          <p:nvPr/>
        </p:nvSpPr>
        <p:spPr>
          <a:xfrm rot="18510757">
            <a:off x="3333578" y="3108557"/>
            <a:ext cx="1719386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1800 FL3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18 Lacs FL4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D02C0118-5F44-481F-A1DE-AD0BBD8E75AE}"/>
              </a:ext>
            </a:extLst>
          </p:cNvPr>
          <p:cNvSpPr txBox="1"/>
          <p:nvPr/>
        </p:nvSpPr>
        <p:spPr>
          <a:xfrm rot="18408961">
            <a:off x="3766192" y="4200052"/>
            <a:ext cx="803063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1200 FL3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12Lacs  FL4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cxnSp>
        <p:nvCxnSpPr>
          <p:cNvPr id="66" name="Elbow Connector 65"/>
          <p:cNvCxnSpPr/>
          <p:nvPr/>
        </p:nvCxnSpPr>
        <p:spPr>
          <a:xfrm rot="16200000" flipH="1">
            <a:off x="6642426" y="5585652"/>
            <a:ext cx="278018" cy="8737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173446" y="6356350"/>
            <a:ext cx="4114800" cy="365125"/>
          </a:xfrm>
        </p:spPr>
        <p:txBody>
          <a:bodyPr/>
          <a:lstStyle/>
          <a:p>
            <a:r>
              <a:rPr lang="en-US" dirty="0" smtClean="0"/>
              <a:t>Confidential and Proprietary. Copyright (c) by </a:t>
            </a:r>
            <a:r>
              <a:rPr lang="en-US" dirty="0" err="1" smtClean="0"/>
              <a:t>TrueVibez</a:t>
            </a:r>
            <a:r>
              <a:rPr lang="en-US" dirty="0" smtClean="0"/>
              <a:t> 2020</a:t>
            </a:r>
            <a:endParaRPr lang="en-US" dirty="0"/>
          </a:p>
        </p:txBody>
      </p:sp>
      <p:cxnSp>
        <p:nvCxnSpPr>
          <p:cNvPr id="40" name="Elbow Connector 39"/>
          <p:cNvCxnSpPr/>
          <p:nvPr/>
        </p:nvCxnSpPr>
        <p:spPr>
          <a:xfrm rot="16200000" flipH="1">
            <a:off x="6637660" y="5809491"/>
            <a:ext cx="278018" cy="8737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339795" y="5643592"/>
            <a:ext cx="873748" cy="13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528697" y="6356350"/>
            <a:ext cx="407000" cy="365125"/>
          </a:xfrm>
        </p:spPr>
        <p:txBody>
          <a:bodyPr/>
          <a:lstStyle/>
          <a:p>
            <a:fld id="{D4960F7B-5716-4810-A91D-46252C2EC1F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4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17293</TotalTime>
  <Words>1622</Words>
  <Application>Microsoft Office PowerPoint</Application>
  <PresentationFormat>Widescreen</PresentationFormat>
  <Paragraphs>281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Microsoft account</cp:lastModifiedBy>
  <cp:revision>174</cp:revision>
  <cp:lastPrinted>2021-01-03T16:15:59Z</cp:lastPrinted>
  <dcterms:created xsi:type="dcterms:W3CDTF">2020-06-12T02:29:26Z</dcterms:created>
  <dcterms:modified xsi:type="dcterms:W3CDTF">2021-01-08T14:25:41Z</dcterms:modified>
</cp:coreProperties>
</file>